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61" r:id="rId2"/>
    <p:sldId id="294" r:id="rId3"/>
    <p:sldId id="662" r:id="rId4"/>
    <p:sldId id="690" r:id="rId5"/>
    <p:sldId id="663" r:id="rId6"/>
    <p:sldId id="661" r:id="rId7"/>
    <p:sldId id="699" r:id="rId8"/>
    <p:sldId id="649" r:id="rId9"/>
    <p:sldId id="664" r:id="rId10"/>
    <p:sldId id="665" r:id="rId11"/>
    <p:sldId id="666" r:id="rId12"/>
    <p:sldId id="667" r:id="rId13"/>
    <p:sldId id="668" r:id="rId14"/>
    <p:sldId id="669" r:id="rId15"/>
    <p:sldId id="700" r:id="rId16"/>
    <p:sldId id="702" r:id="rId17"/>
    <p:sldId id="703" r:id="rId18"/>
    <p:sldId id="535" r:id="rId19"/>
    <p:sldId id="684" r:id="rId20"/>
    <p:sldId id="523" r:id="rId21"/>
    <p:sldId id="533" r:id="rId22"/>
    <p:sldId id="709" r:id="rId23"/>
    <p:sldId id="710" r:id="rId24"/>
    <p:sldId id="715" r:id="rId25"/>
    <p:sldId id="716" r:id="rId26"/>
    <p:sldId id="445" r:id="rId27"/>
    <p:sldId id="272" r:id="rId28"/>
  </p:sldIdLst>
  <p:sldSz cx="9144000" cy="6858000" type="screen4x3"/>
  <p:notesSz cx="7099300" cy="102346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2B2"/>
    <a:srgbClr val="808080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75" autoAdjust="0"/>
  </p:normalViewPr>
  <p:slideViewPr>
    <p:cSldViewPr>
      <p:cViewPr>
        <p:scale>
          <a:sx n="99" d="100"/>
          <a:sy n="99" d="100"/>
        </p:scale>
        <p:origin x="-1824" y="-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BF5F4A4C-5FAD-437E-9B60-7FFDA40CD400}" type="datetimeFigureOut">
              <a:rPr lang="fr-FR"/>
              <a:pPr>
                <a:defRPr/>
              </a:pPr>
              <a:t>27/06/17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1BFB35B1-6CA0-4678-AD22-EB9D907F7B15}" type="slidenum">
              <a:rPr lang="fr-FR"/>
              <a:pPr>
                <a:defRPr/>
              </a:pPr>
              <a:t>‹n.›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12101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FB35B1-6CA0-4678-AD22-EB9D907F7B15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9306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8" descr="bandeau_titr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3099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0" y="1855288"/>
            <a:ext cx="4788464" cy="2653832"/>
          </a:xfrm>
        </p:spPr>
        <p:txBody>
          <a:bodyPr anchor="t"/>
          <a:lstStyle>
            <a:lvl1pPr>
              <a:lnSpc>
                <a:spcPts val="3800"/>
              </a:lnSpc>
              <a:defRPr sz="2400" b="0" cap="small" baseline="0">
                <a:solidFill>
                  <a:srgbClr val="666666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60000" y="5805264"/>
            <a:ext cx="4788464" cy="504056"/>
          </a:xfrm>
        </p:spPr>
        <p:txBody>
          <a:bodyPr anchor="b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3960000" y="4509120"/>
            <a:ext cx="4788464" cy="1224136"/>
          </a:xfrm>
        </p:spPr>
        <p:txBody>
          <a:bodyPr anchor="b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e la date 10"/>
          <p:cNvSpPr>
            <a:spLocks noGrp="1"/>
          </p:cNvSpPr>
          <p:nvPr>
            <p:ph type="dt" sz="half" idx="14"/>
          </p:nvPr>
        </p:nvSpPr>
        <p:spPr>
          <a:xfrm>
            <a:off x="3959225" y="6305550"/>
            <a:ext cx="14509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3681B-F61A-4DE4-B4C7-2F688BC0B2D2}" type="datetime4">
              <a:rPr lang="fr-FR"/>
              <a:pPr>
                <a:defRPr/>
              </a:pPr>
              <a:t>giugno 27, 2017</a:t>
            </a:fld>
            <a:endParaRPr lang="fr-FR" dirty="0"/>
          </a:p>
        </p:txBody>
      </p:sp>
      <p:sp>
        <p:nvSpPr>
          <p:cNvPr id="7" name="Espace réservé du numéro de diapositive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|  PAGE </a:t>
            </a:r>
            <a:fld id="{CEF596CC-36AA-4271-AB8C-6F26FCC96B73}" type="slidenum">
              <a:rPr lang="fr-FR"/>
              <a:pPr>
                <a:defRPr/>
              </a:pPr>
              <a:t>‹n.›</a:t>
            </a:fld>
            <a:endParaRPr lang="fr-FR"/>
          </a:p>
        </p:txBody>
      </p:sp>
      <p:sp>
        <p:nvSpPr>
          <p:cNvPr id="8" name="Espace réservé du pied de page 12"/>
          <p:cNvSpPr>
            <a:spLocks noGrp="1"/>
          </p:cNvSpPr>
          <p:nvPr>
            <p:ph type="ftr" sz="quarter" idx="16"/>
          </p:nvPr>
        </p:nvSpPr>
        <p:spPr>
          <a:xfrm>
            <a:off x="5435600" y="6305550"/>
            <a:ext cx="255587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spcAft>
                <a:spcPts val="1500"/>
              </a:spcAft>
              <a:defRPr/>
            </a:lvl1pPr>
            <a:lvl2pPr marL="819150" indent="-457200">
              <a:lnSpc>
                <a:spcPts val="2800"/>
              </a:lnSpc>
              <a:buFont typeface="+mj-lt"/>
              <a:buAutoNum type="arabicPeriod"/>
              <a:tabLst>
                <a:tab pos="8077200" algn="r"/>
              </a:tabLst>
              <a:defRPr sz="1800" b="1" baseline="0">
                <a:solidFill>
                  <a:schemeClr val="tx2">
                    <a:lumMod val="75000"/>
                  </a:schemeClr>
                </a:solidFill>
              </a:defRPr>
            </a:lvl2pPr>
            <a:lvl3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3pPr>
            <a:lvl4pPr marL="1616075" indent="-276225">
              <a:lnSpc>
                <a:spcPts val="2800"/>
              </a:lnSpc>
              <a:buSzPct val="100000"/>
              <a:buFont typeface="Wingdings" pitchFamily="2" charset="2"/>
              <a:buChar char="Ø"/>
              <a:tabLst>
                <a:tab pos="8077200" algn="r"/>
              </a:tabLst>
              <a:defRPr sz="1800" baseline="0"/>
            </a:lvl4pPr>
            <a:lvl5pPr marL="1274763" indent="-285750">
              <a:lnSpc>
                <a:spcPts val="2800"/>
              </a:lnSpc>
              <a:buFont typeface="Arial" pitchFamily="34" charset="0"/>
              <a:buChar char="•"/>
              <a:tabLst>
                <a:tab pos="8077200" algn="r"/>
              </a:tabLst>
              <a:defRPr sz="1800" b="1" baseline="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4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21411-F002-4CA2-8445-0604151D1D61}" type="datetime4">
              <a:rPr lang="fr-FR"/>
              <a:pPr>
                <a:defRPr/>
              </a:pPr>
              <a:t>giugno 27, 2017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165D83FB-48E8-447D-B72F-B4D637A0F8FA}" type="slidenum">
              <a:rPr lang="fr-FR"/>
              <a:pPr>
                <a:defRPr/>
              </a:pPr>
              <a:t>‹n.›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051050" y="6305550"/>
            <a:ext cx="594042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66666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 dirty="0" smtClean="0"/>
              <a:t>CEA | 23 AOUT 2012</a:t>
            </a:r>
            <a:endParaRPr lang="fr-F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 descr="bandeau_intercalair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9938" y="0"/>
            <a:ext cx="58340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9" descr="bandeau_dernière.png"/>
          <p:cNvPicPr>
            <a:picLocks noChangeAspect="1"/>
          </p:cNvPicPr>
          <p:nvPr userDrawn="1"/>
        </p:nvPicPr>
        <p:blipFill>
          <a:blip r:embed="rId3" cstate="print"/>
          <a:srcRect b="15350"/>
          <a:stretch>
            <a:fillRect/>
          </a:stretch>
        </p:blipFill>
        <p:spPr bwMode="auto">
          <a:xfrm>
            <a:off x="3309938" y="0"/>
            <a:ext cx="5834062" cy="580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38800" y="5799600"/>
            <a:ext cx="1897200" cy="943200"/>
          </a:xfrm>
        </p:spPr>
        <p:txBody>
          <a:bodyPr anchor="t"/>
          <a:lstStyle>
            <a:lvl1pPr>
              <a:lnSpc>
                <a:spcPts val="1200"/>
              </a:lnSpc>
              <a:defRPr sz="850" b="0" cap="none" baseline="0">
                <a:solidFill>
                  <a:schemeClr val="bg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39505" y="5799600"/>
            <a:ext cx="3552775" cy="943200"/>
          </a:xfrm>
        </p:spPr>
        <p:txBody>
          <a:bodyPr/>
          <a:lstStyle>
            <a:lvl1pPr marL="0" indent="0">
              <a:lnSpc>
                <a:spcPts val="1200"/>
              </a:lnSpc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1"/>
                </a:solidFill>
              </a:defRPr>
            </a:lvl1pPr>
            <a:lvl2pPr marL="0" indent="0">
              <a:lnSpc>
                <a:spcPts val="1200"/>
              </a:lnSpc>
              <a:spcBef>
                <a:spcPts val="800"/>
              </a:spcBef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2pPr>
            <a:lvl3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3pPr>
            <a:lvl4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4pPr>
            <a:lvl5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6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737B4-62F9-4FEB-9F6B-976E1BBD1093}" type="datetime4">
              <a:rPr lang="fr-FR"/>
              <a:pPr>
                <a:defRPr/>
              </a:pPr>
              <a:t>giugno 27, 2017</a:t>
            </a:fld>
            <a:endParaRPr lang="fr-FR" dirty="0"/>
          </a:p>
        </p:txBody>
      </p:sp>
      <p:sp>
        <p:nvSpPr>
          <p:cNvPr id="7" name="Espace réservé du numéro de diapositive 10"/>
          <p:cNvSpPr>
            <a:spLocks noGrp="1"/>
          </p:cNvSpPr>
          <p:nvPr>
            <p:ph type="sldNum" sz="quarter" idx="11"/>
          </p:nvPr>
        </p:nvSpPr>
        <p:spPr>
          <a:xfrm>
            <a:off x="576263" y="5445125"/>
            <a:ext cx="1119187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|  PAGE </a:t>
            </a:r>
            <a:fld id="{7F5DF20F-4AD8-4295-AFEE-4FB9BA8CAFA7}" type="slidenum">
              <a:rPr lang="fr-FR"/>
              <a:pPr>
                <a:defRPr/>
              </a:pPr>
              <a:t>‹n.›</a:t>
            </a:fld>
            <a:endParaRPr lang="fr-FR"/>
          </a:p>
        </p:txBody>
      </p:sp>
      <p:sp>
        <p:nvSpPr>
          <p:cNvPr id="8" name="Espace réservé du pied de page 11"/>
          <p:cNvSpPr>
            <a:spLocks noGrp="1"/>
          </p:cNvSpPr>
          <p:nvPr>
            <p:ph type="ftr" sz="quarter" idx="12"/>
          </p:nvPr>
        </p:nvSpPr>
        <p:spPr>
          <a:xfrm>
            <a:off x="576263" y="5876925"/>
            <a:ext cx="2663825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7" descr="bandeau_texte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511300" y="52388"/>
            <a:ext cx="7237413" cy="90963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102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576263" y="1268413"/>
            <a:ext cx="817245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76263" y="6305550"/>
            <a:ext cx="145097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cap="all" baseline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5B11C27-FDB3-409D-9120-ABF8FC7E5736}" type="datetime4">
              <a:rPr lang="fr-FR"/>
              <a:pPr>
                <a:defRPr/>
              </a:pPr>
              <a:t>giugno 27, 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051050" y="6305550"/>
            <a:ext cx="594042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66666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 dirty="0" smtClean="0"/>
              <a:t>CEA | 23 AOUT 2012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024813" y="6303963"/>
            <a:ext cx="111918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66666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/>
              <a:t>|  PAGE </a:t>
            </a:r>
            <a:fld id="{F1920494-D7BE-48C1-AD66-C5DD3DE301C4}" type="slidenum">
              <a:rPr lang="fr-FR"/>
              <a:pPr>
                <a:defRPr/>
              </a:pPr>
              <a:t>‹n.›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61" r:id="rId3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 kern="1200" cap="all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9pPr>
    </p:titleStyle>
    <p:bodyStyle>
      <a:lvl1pPr marL="923925" algn="l" rtl="0" eaLnBrk="0" fontAlgn="base" hangingPunct="0">
        <a:spcBef>
          <a:spcPct val="0"/>
        </a:spcBef>
        <a:spcAft>
          <a:spcPts val="400"/>
        </a:spcAft>
        <a:buFont typeface="Arial" charset="0"/>
        <a:defRPr sz="2200" kern="1200">
          <a:solidFill>
            <a:schemeClr val="tx2"/>
          </a:solidFill>
          <a:latin typeface="+mn-lt"/>
          <a:ea typeface="+mn-ea"/>
          <a:cs typeface="+mn-cs"/>
        </a:defRPr>
      </a:lvl1pPr>
      <a:lvl2pPr marL="360363" indent="-360363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buSzPct val="90000"/>
        <a:buBlip>
          <a:blip r:embed="rId6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2pPr>
      <a:lvl3pPr marL="361950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buSzPct val="36000"/>
        <a:buFont typeface="Arial" charset="0"/>
        <a:defRPr sz="1600" kern="1200">
          <a:solidFill>
            <a:srgbClr val="666666"/>
          </a:solidFill>
          <a:latin typeface="+mn-lt"/>
          <a:ea typeface="+mn-ea"/>
          <a:cs typeface="+mn-cs"/>
        </a:defRPr>
      </a:lvl3pPr>
      <a:lvl4pPr marL="1009650" indent="-238125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buClr>
          <a:srgbClr val="666666"/>
        </a:buClr>
        <a:buSzPct val="36000"/>
        <a:buBlip>
          <a:blip r:embed="rId7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133475" indent="-114300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buClr>
          <a:srgbClr val="666666"/>
        </a:buClr>
        <a:buFont typeface="Arial" charset="0"/>
        <a:buChar char="-"/>
        <a:defRPr sz="16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8" Type="http://schemas.openxmlformats.org/officeDocument/2006/relationships/image" Target="../media/image35.png"/><Relationship Id="rId9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7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0.png"/><Relationship Id="rId12" Type="http://schemas.microsoft.com/office/2007/relationships/hdphoto" Target="../media/hdphoto2.wdp"/><Relationship Id="rId13" Type="http://schemas.openxmlformats.org/officeDocument/2006/relationships/image" Target="../media/image61.png"/><Relationship Id="rId14" Type="http://schemas.microsoft.com/office/2007/relationships/hdphoto" Target="../media/hdphoto3.wdp"/><Relationship Id="rId15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Relationship Id="rId3" Type="http://schemas.openxmlformats.org/officeDocument/2006/relationships/image" Target="../media/image53.png"/><Relationship Id="rId4" Type="http://schemas.microsoft.com/office/2007/relationships/hdphoto" Target="../media/hdphoto1.wdp"/><Relationship Id="rId5" Type="http://schemas.openxmlformats.org/officeDocument/2006/relationships/image" Target="../media/image54.png"/><Relationship Id="rId6" Type="http://schemas.openxmlformats.org/officeDocument/2006/relationships/image" Target="../media/image55.png"/><Relationship Id="rId7" Type="http://schemas.openxmlformats.org/officeDocument/2006/relationships/image" Target="../media/image56.png"/><Relationship Id="rId8" Type="http://schemas.openxmlformats.org/officeDocument/2006/relationships/image" Target="../media/image57.png"/><Relationship Id="rId9" Type="http://schemas.openxmlformats.org/officeDocument/2006/relationships/image" Target="../media/image58.png"/><Relationship Id="rId10" Type="http://schemas.openxmlformats.org/officeDocument/2006/relationships/image" Target="../media/image5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4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4" Type="http://schemas.openxmlformats.org/officeDocument/2006/relationships/image" Target="../media/image66.png"/><Relationship Id="rId5" Type="http://schemas.openxmlformats.org/officeDocument/2006/relationships/image" Target="../media/image67.png"/><Relationship Id="rId6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re 8"/>
          <p:cNvSpPr>
            <a:spLocks noGrp="1"/>
          </p:cNvSpPr>
          <p:nvPr>
            <p:ph type="ctrTitle"/>
          </p:nvPr>
        </p:nvSpPr>
        <p:spPr bwMode="auto">
          <a:xfrm>
            <a:off x="3419872" y="1412776"/>
            <a:ext cx="5616624" cy="4032448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>
              <a:lnSpc>
                <a:spcPct val="130000"/>
              </a:lnSpc>
            </a:pP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Neutron clustering</a:t>
            </a:r>
            <a:br>
              <a:rPr lang="en-US" b="1" dirty="0" smtClean="0"/>
            </a:br>
            <a:r>
              <a:rPr lang="en-US" b="1" dirty="0" smtClean="0"/>
              <a:t>in Monte Carlo power iteration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sz="2000" dirty="0" smtClean="0"/>
              <a:t>Andrea Zoia (CEA/</a:t>
            </a:r>
            <a:r>
              <a:rPr lang="en-US" sz="2000" dirty="0" err="1" smtClean="0"/>
              <a:t>Saclay</a:t>
            </a:r>
            <a:r>
              <a:rPr lang="en-US" sz="2000" dirty="0" smtClean="0"/>
              <a:t>)</a:t>
            </a:r>
            <a:br>
              <a:rPr lang="en-US" sz="2000" dirty="0" smtClean="0"/>
            </a:br>
            <a:r>
              <a:rPr lang="en-US" sz="2000" dirty="0" smtClean="0"/>
              <a:t> Eric </a:t>
            </a:r>
            <a:r>
              <a:rPr lang="en-US" sz="2000" dirty="0" err="1" smtClean="0"/>
              <a:t>Dumonteil</a:t>
            </a:r>
            <a:r>
              <a:rPr lang="en-US" sz="2000" dirty="0" smtClean="0"/>
              <a:t> (IRSN)</a:t>
            </a:r>
            <a:br>
              <a:rPr lang="en-US" sz="2000" dirty="0" smtClean="0"/>
            </a:br>
            <a:endParaRPr lang="en-US" sz="1800" b="1" dirty="0"/>
          </a:p>
        </p:txBody>
      </p:sp>
      <p:sp>
        <p:nvSpPr>
          <p:cNvPr id="13314" name="Sous-titre 9"/>
          <p:cNvSpPr>
            <a:spLocks noGrp="1"/>
          </p:cNvSpPr>
          <p:nvPr>
            <p:ph type="subTitle" idx="1"/>
          </p:nvPr>
        </p:nvSpPr>
        <p:spPr>
          <a:xfrm>
            <a:off x="3959225" y="5805488"/>
            <a:ext cx="4789488" cy="503237"/>
          </a:xfrm>
        </p:spPr>
        <p:txBody>
          <a:bodyPr/>
          <a:lstStyle/>
          <a:p>
            <a:pPr eaLnBrk="1" hangingPunct="1"/>
            <a:r>
              <a:rPr lang="en-GB" sz="1500" cap="none" dirty="0" smtClean="0"/>
              <a:t>June 28th 2017</a:t>
            </a:r>
          </a:p>
        </p:txBody>
      </p:sp>
      <p:sp>
        <p:nvSpPr>
          <p:cNvPr id="13315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3995936" y="5589240"/>
            <a:ext cx="4789488" cy="576064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fr-FR" sz="800" dirty="0" smtClean="0"/>
              <a:t>NEA EGAMCT meeting</a:t>
            </a:r>
            <a:r>
              <a:rPr lang="fr-FR" sz="900" b="1" dirty="0" smtClean="0">
                <a:solidFill>
                  <a:schemeClr val="bg2"/>
                </a:solidFill>
              </a:rPr>
              <a:t>|</a:t>
            </a:r>
          </a:p>
          <a:p>
            <a:pPr eaLnBrk="1" hangingPunct="1"/>
            <a:r>
              <a:rPr lang="fr-FR" sz="800" dirty="0" smtClean="0"/>
              <a:t>Andrea ZOIA</a:t>
            </a:r>
            <a:r>
              <a:rPr lang="fr-FR" sz="800" b="1" dirty="0" smtClean="0">
                <a:solidFill>
                  <a:schemeClr val="bg2"/>
                </a:solidFill>
              </a:rPr>
              <a:t>| </a:t>
            </a:r>
            <a:r>
              <a:rPr lang="fr-FR" sz="800" dirty="0" smtClean="0"/>
              <a:t>DEN/DANS/DM2S/SERMA/LTSD</a:t>
            </a:r>
            <a:endParaRPr lang="fr-FR" sz="800" dirty="0"/>
          </a:p>
          <a:p>
            <a:pPr eaLnBrk="1" hangingPunct="1"/>
            <a:endParaRPr lang="fr-FR" sz="800" dirty="0" smtClean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quarter" idx="14"/>
          </p:nvPr>
        </p:nvSpPr>
        <p:spPr/>
        <p:txBody>
          <a:bodyPr/>
          <a:lstStyle/>
          <a:p>
            <a:pPr>
              <a:defRPr/>
            </a:pPr>
            <a:fld id="{543FF7CE-97EC-4586-B3DF-51FAF4B33A99}" type="datetime4">
              <a:rPr lang="fr-FR"/>
              <a:pPr>
                <a:defRPr/>
              </a:pPr>
              <a:t>giugno 27, 2017</a:t>
            </a:fld>
            <a:endParaRPr lang="fr-FR" dirty="0"/>
          </a:p>
        </p:txBody>
      </p:sp>
      <p:sp>
        <p:nvSpPr>
          <p:cNvPr id="9222" name="Espace réservé du numéro de diapositive 6"/>
          <p:cNvSpPr>
            <a:spLocks noGrp="1"/>
          </p:cNvSpPr>
          <p:nvPr>
            <p:ph type="sldNum" sz="quarter" idx="1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/>
              <a:t>|  PAGE </a:t>
            </a:r>
            <a:fld id="{584CF56E-ECCA-4AE3-8E7E-9D607AFC1308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fr-F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Impact of system size L on power iteration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1340768"/>
            <a:ext cx="5544616" cy="5044199"/>
          </a:xfrm>
          <a:prstGeom prst="rect">
            <a:avLst/>
          </a:prstGeom>
        </p:spPr>
      </p:pic>
      <p:sp>
        <p:nvSpPr>
          <p:cNvPr id="9" name="CasellaDiTesto 12"/>
          <p:cNvSpPr txBox="1"/>
          <p:nvPr/>
        </p:nvSpPr>
        <p:spPr>
          <a:xfrm rot="16200000">
            <a:off x="-1306305" y="3402650"/>
            <a:ext cx="3888432" cy="4847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>
                <a:solidFill>
                  <a:srgbClr val="000090"/>
                </a:solidFill>
              </a:rPr>
              <a:t>N</a:t>
            </a:r>
            <a:r>
              <a:rPr lang="en-GB" dirty="0" smtClean="0">
                <a:solidFill>
                  <a:srgbClr val="000090"/>
                </a:solidFill>
              </a:rPr>
              <a:t>eutrons per generation N = 10</a:t>
            </a:r>
            <a:r>
              <a:rPr lang="en-GB" baseline="30000" dirty="0" smtClean="0">
                <a:solidFill>
                  <a:srgbClr val="000090"/>
                </a:solidFill>
              </a:rPr>
              <a:t>4</a:t>
            </a:r>
            <a:endParaRPr lang="en-GB" baseline="30000" dirty="0">
              <a:solidFill>
                <a:srgbClr val="000090"/>
              </a:solidFill>
            </a:endParaRPr>
          </a:p>
        </p:txBody>
      </p:sp>
      <p:sp>
        <p:nvSpPr>
          <p:cNvPr id="12" name="CasellaDiTesto 12"/>
          <p:cNvSpPr txBox="1"/>
          <p:nvPr/>
        </p:nvSpPr>
        <p:spPr>
          <a:xfrm>
            <a:off x="7452320" y="4294837"/>
            <a:ext cx="1368152" cy="646331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000090"/>
                </a:solidFill>
              </a:rPr>
              <a:t>Neutron </a:t>
            </a:r>
            <a:r>
              <a:rPr lang="en-GB" b="1" dirty="0" smtClean="0">
                <a:solidFill>
                  <a:srgbClr val="000090"/>
                </a:solidFill>
              </a:rPr>
              <a:t>clustering</a:t>
            </a:r>
          </a:p>
        </p:txBody>
      </p:sp>
      <p:cxnSp>
        <p:nvCxnSpPr>
          <p:cNvPr id="13" name="Connettore 1 12"/>
          <p:cNvCxnSpPr/>
          <p:nvPr/>
        </p:nvCxnSpPr>
        <p:spPr>
          <a:xfrm flipV="1">
            <a:off x="6732240" y="4760278"/>
            <a:ext cx="720080" cy="684946"/>
          </a:xfrm>
          <a:prstGeom prst="line">
            <a:avLst/>
          </a:prstGeom>
          <a:ln w="38100">
            <a:solidFill>
              <a:srgbClr val="000090"/>
            </a:solidFill>
            <a:headEnd type="triangle" w="lg" len="lg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/>
          <p:cNvCxnSpPr/>
          <p:nvPr/>
        </p:nvCxnSpPr>
        <p:spPr>
          <a:xfrm>
            <a:off x="6804248" y="4077072"/>
            <a:ext cx="648072" cy="360040"/>
          </a:xfrm>
          <a:prstGeom prst="line">
            <a:avLst/>
          </a:prstGeom>
          <a:ln w="38100">
            <a:solidFill>
              <a:srgbClr val="000090"/>
            </a:solidFill>
            <a:headEnd type="triangle" w="lg" len="lg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/>
          <p:cNvCxnSpPr/>
          <p:nvPr/>
        </p:nvCxnSpPr>
        <p:spPr>
          <a:xfrm flipV="1">
            <a:off x="1331640" y="1628800"/>
            <a:ext cx="0" cy="4536504"/>
          </a:xfrm>
          <a:prstGeom prst="line">
            <a:avLst/>
          </a:prstGeom>
          <a:ln w="38100">
            <a:solidFill>
              <a:srgbClr val="000090"/>
            </a:solidFill>
            <a:prstDash val="sysDash"/>
            <a:headEnd type="triangle" w="lg" len="lg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Immagin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5877272"/>
            <a:ext cx="241300" cy="317500"/>
          </a:xfrm>
          <a:prstGeom prst="rect">
            <a:avLst/>
          </a:prstGeom>
        </p:spPr>
      </p:pic>
      <p:sp>
        <p:nvSpPr>
          <p:cNvPr id="14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024813" y="6303963"/>
            <a:ext cx="1119187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|  PAGE </a:t>
            </a:r>
            <a:fld id="{165D83FB-48E8-447D-B72F-B4D637A0F8F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15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2051050" y="6305550"/>
            <a:ext cx="5940425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CEA | June 28th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226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052736"/>
            <a:ext cx="5775548" cy="533047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Impact of </a:t>
            </a:r>
            <a:r>
              <a:rPr lang="en-GB" dirty="0" smtClean="0"/>
              <a:t>population </a:t>
            </a:r>
            <a:r>
              <a:rPr lang="en-GB" dirty="0"/>
              <a:t>size </a:t>
            </a:r>
            <a:r>
              <a:rPr lang="en-GB" dirty="0" smtClean="0"/>
              <a:t>N </a:t>
            </a:r>
            <a:r>
              <a:rPr lang="en-GB" dirty="0"/>
              <a:t>on power iteration</a:t>
            </a:r>
          </a:p>
        </p:txBody>
      </p:sp>
      <p:sp>
        <p:nvSpPr>
          <p:cNvPr id="8" name="Rettangolo 7"/>
          <p:cNvSpPr/>
          <p:nvPr/>
        </p:nvSpPr>
        <p:spPr>
          <a:xfrm>
            <a:off x="1115616" y="2852936"/>
            <a:ext cx="7128792" cy="345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12"/>
          <p:cNvSpPr txBox="1"/>
          <p:nvPr/>
        </p:nvSpPr>
        <p:spPr>
          <a:xfrm>
            <a:off x="2267744" y="4437112"/>
            <a:ext cx="4680520" cy="90024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 smtClean="0">
                <a:solidFill>
                  <a:srgbClr val="000090"/>
                </a:solidFill>
              </a:rPr>
              <a:t>Delta-like </a:t>
            </a:r>
            <a:r>
              <a:rPr lang="en-GB" dirty="0">
                <a:solidFill>
                  <a:srgbClr val="000090"/>
                </a:solidFill>
              </a:rPr>
              <a:t>source at the </a:t>
            </a:r>
            <a:r>
              <a:rPr lang="en-GB" dirty="0" err="1">
                <a:solidFill>
                  <a:srgbClr val="000090"/>
                </a:solidFill>
              </a:rPr>
              <a:t>center</a:t>
            </a:r>
            <a:r>
              <a:rPr lang="en-GB" dirty="0">
                <a:solidFill>
                  <a:srgbClr val="000090"/>
                </a:solidFill>
              </a:rPr>
              <a:t> of the box </a:t>
            </a:r>
            <a:endParaRPr lang="en-GB" dirty="0" smtClean="0">
              <a:solidFill>
                <a:srgbClr val="000090"/>
              </a:solidFill>
            </a:endParaRPr>
          </a:p>
          <a:p>
            <a:pPr>
              <a:lnSpc>
                <a:spcPct val="150000"/>
              </a:lnSpc>
            </a:pPr>
            <a:r>
              <a:rPr lang="en-GB" dirty="0" smtClean="0">
                <a:solidFill>
                  <a:srgbClr val="000090"/>
                </a:solidFill>
              </a:rPr>
              <a:t>System size L = 400 cm</a:t>
            </a:r>
            <a:endParaRPr lang="en-GB" baseline="30000" dirty="0">
              <a:solidFill>
                <a:srgbClr val="000090"/>
              </a:solidFill>
            </a:endParaRPr>
          </a:p>
        </p:txBody>
      </p:sp>
      <p:cxnSp>
        <p:nvCxnSpPr>
          <p:cNvPr id="11" name="Connettore 1 10"/>
          <p:cNvCxnSpPr/>
          <p:nvPr/>
        </p:nvCxnSpPr>
        <p:spPr>
          <a:xfrm flipH="1">
            <a:off x="2699792" y="2958468"/>
            <a:ext cx="5328592" cy="72008"/>
          </a:xfrm>
          <a:prstGeom prst="line">
            <a:avLst/>
          </a:prstGeom>
          <a:ln w="38100">
            <a:solidFill>
              <a:srgbClr val="000090"/>
            </a:solidFill>
            <a:prstDash val="sysDash"/>
            <a:headEnd type="triangle" w="lg" len="lg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2"/>
          <p:cNvSpPr txBox="1"/>
          <p:nvPr/>
        </p:nvSpPr>
        <p:spPr>
          <a:xfrm>
            <a:off x="6588224" y="2977776"/>
            <a:ext cx="1512168" cy="4847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 smtClean="0">
                <a:solidFill>
                  <a:srgbClr val="000090"/>
                </a:solidFill>
              </a:rPr>
              <a:t>Generations</a:t>
            </a:r>
            <a:endParaRPr lang="en-GB" baseline="30000" dirty="0">
              <a:solidFill>
                <a:srgbClr val="000090"/>
              </a:solidFill>
            </a:endParaRPr>
          </a:p>
        </p:txBody>
      </p:sp>
      <p:sp>
        <p:nvSpPr>
          <p:cNvPr id="14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024813" y="6303963"/>
            <a:ext cx="1119187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|  PAGE </a:t>
            </a:r>
            <a:fld id="{165D83FB-48E8-447D-B72F-B4D637A0F8F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15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2051050" y="6305550"/>
            <a:ext cx="5940425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CEA | June 28th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913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Impact of </a:t>
            </a:r>
            <a:r>
              <a:rPr lang="en-GB" dirty="0" smtClean="0"/>
              <a:t>population </a:t>
            </a:r>
            <a:r>
              <a:rPr lang="en-GB" dirty="0"/>
              <a:t>size </a:t>
            </a:r>
            <a:r>
              <a:rPr lang="en-GB" dirty="0" smtClean="0"/>
              <a:t>N </a:t>
            </a:r>
            <a:r>
              <a:rPr lang="en-GB" dirty="0"/>
              <a:t>on power iteration</a:t>
            </a:r>
          </a:p>
        </p:txBody>
      </p:sp>
      <p:sp>
        <p:nvSpPr>
          <p:cNvPr id="10" name="CasellaDiTesto 12"/>
          <p:cNvSpPr txBox="1"/>
          <p:nvPr/>
        </p:nvSpPr>
        <p:spPr>
          <a:xfrm rot="16200000">
            <a:off x="-874257" y="3474658"/>
            <a:ext cx="2880320" cy="4847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 smtClean="0">
                <a:solidFill>
                  <a:srgbClr val="000090"/>
                </a:solidFill>
              </a:rPr>
              <a:t>System size L = 400 cm</a:t>
            </a:r>
            <a:endParaRPr lang="en-GB" baseline="30000" dirty="0">
              <a:solidFill>
                <a:srgbClr val="000090"/>
              </a:solidFill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052736"/>
            <a:ext cx="5775548" cy="5330479"/>
          </a:xfrm>
          <a:prstGeom prst="rect">
            <a:avLst/>
          </a:prstGeom>
        </p:spPr>
      </p:pic>
      <p:sp>
        <p:nvSpPr>
          <p:cNvPr id="16" name="CasellaDiTesto 12"/>
          <p:cNvSpPr txBox="1"/>
          <p:nvPr/>
        </p:nvSpPr>
        <p:spPr>
          <a:xfrm>
            <a:off x="7452320" y="4294837"/>
            <a:ext cx="1368152" cy="646331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000090"/>
                </a:solidFill>
              </a:rPr>
              <a:t>Neutron </a:t>
            </a:r>
            <a:r>
              <a:rPr lang="en-GB" b="1" dirty="0" smtClean="0">
                <a:solidFill>
                  <a:srgbClr val="000090"/>
                </a:solidFill>
              </a:rPr>
              <a:t>clustering</a:t>
            </a:r>
          </a:p>
        </p:txBody>
      </p:sp>
      <p:cxnSp>
        <p:nvCxnSpPr>
          <p:cNvPr id="17" name="Connettore 1 16"/>
          <p:cNvCxnSpPr/>
          <p:nvPr/>
        </p:nvCxnSpPr>
        <p:spPr>
          <a:xfrm flipV="1">
            <a:off x="6732240" y="4760278"/>
            <a:ext cx="720080" cy="684946"/>
          </a:xfrm>
          <a:prstGeom prst="line">
            <a:avLst/>
          </a:prstGeom>
          <a:ln w="38100">
            <a:solidFill>
              <a:srgbClr val="000090"/>
            </a:solidFill>
            <a:headEnd type="triangle" w="lg" len="lg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/>
          <p:cNvCxnSpPr/>
          <p:nvPr/>
        </p:nvCxnSpPr>
        <p:spPr>
          <a:xfrm>
            <a:off x="6804248" y="4077072"/>
            <a:ext cx="648072" cy="360040"/>
          </a:xfrm>
          <a:prstGeom prst="line">
            <a:avLst/>
          </a:prstGeom>
          <a:ln w="38100">
            <a:solidFill>
              <a:srgbClr val="000090"/>
            </a:solidFill>
            <a:headEnd type="triangle" w="lg" len="lg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8"/>
          <p:cNvCxnSpPr/>
          <p:nvPr/>
        </p:nvCxnSpPr>
        <p:spPr>
          <a:xfrm>
            <a:off x="1187624" y="1340768"/>
            <a:ext cx="0" cy="4752528"/>
          </a:xfrm>
          <a:prstGeom prst="line">
            <a:avLst/>
          </a:prstGeom>
          <a:ln w="38100">
            <a:solidFill>
              <a:srgbClr val="000090"/>
            </a:solidFill>
            <a:prstDash val="sysDash"/>
            <a:headEnd type="triangle" w="lg" len="lg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CasellaDiTesto 12"/>
          <p:cNvSpPr txBox="1"/>
          <p:nvPr/>
        </p:nvSpPr>
        <p:spPr>
          <a:xfrm>
            <a:off x="683568" y="1196752"/>
            <a:ext cx="541329" cy="4847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 smtClean="0">
                <a:solidFill>
                  <a:srgbClr val="000090"/>
                </a:solidFill>
              </a:rPr>
              <a:t>N</a:t>
            </a:r>
            <a:endParaRPr lang="en-GB" baseline="30000" dirty="0">
              <a:solidFill>
                <a:srgbClr val="000090"/>
              </a:solidFill>
            </a:endParaRPr>
          </a:p>
        </p:txBody>
      </p:sp>
      <p:sp>
        <p:nvSpPr>
          <p:cNvPr id="12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024813" y="6303963"/>
            <a:ext cx="1119187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|  PAGE </a:t>
            </a:r>
            <a:fld id="{165D83FB-48E8-447D-B72F-B4D637A0F8F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14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2051050" y="6305550"/>
            <a:ext cx="5940425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CEA | June 28th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880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uppo 23"/>
          <p:cNvGrpSpPr/>
          <p:nvPr/>
        </p:nvGrpSpPr>
        <p:grpSpPr>
          <a:xfrm>
            <a:off x="107504" y="1988840"/>
            <a:ext cx="8808268" cy="4244802"/>
            <a:chOff x="107504" y="1988840"/>
            <a:chExt cx="8808268" cy="4244802"/>
          </a:xfrm>
        </p:grpSpPr>
        <p:pic>
          <p:nvPicPr>
            <p:cNvPr id="3" name="Immagin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504" y="1988840"/>
              <a:ext cx="4464496" cy="4244802"/>
            </a:xfrm>
            <a:prstGeom prst="rect">
              <a:avLst/>
            </a:prstGeom>
          </p:spPr>
        </p:pic>
        <p:pic>
          <p:nvPicPr>
            <p:cNvPr id="4" name="Immagin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63182" y="2006628"/>
              <a:ext cx="4352590" cy="4031006"/>
            </a:xfrm>
            <a:prstGeom prst="rect">
              <a:avLst/>
            </a:prstGeom>
          </p:spPr>
        </p:pic>
        <p:grpSp>
          <p:nvGrpSpPr>
            <p:cNvPr id="23" name="Gruppo 22"/>
            <p:cNvGrpSpPr/>
            <p:nvPr/>
          </p:nvGrpSpPr>
          <p:grpSpPr>
            <a:xfrm>
              <a:off x="3275856" y="5517232"/>
              <a:ext cx="4824536" cy="432048"/>
              <a:chOff x="3275856" y="5517232"/>
              <a:chExt cx="4824536" cy="432048"/>
            </a:xfrm>
          </p:grpSpPr>
          <p:sp>
            <p:nvSpPr>
              <p:cNvPr id="21" name="Rettangolo 20"/>
              <p:cNvSpPr/>
              <p:nvPr/>
            </p:nvSpPr>
            <p:spPr>
              <a:xfrm>
                <a:off x="3275856" y="5517232"/>
                <a:ext cx="432048" cy="432048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2" name="Rettangolo 21"/>
              <p:cNvSpPr/>
              <p:nvPr/>
            </p:nvSpPr>
            <p:spPr>
              <a:xfrm>
                <a:off x="7668344" y="5517232"/>
                <a:ext cx="432048" cy="432048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entropy function: convergence analysis</a:t>
            </a:r>
            <a:endParaRPr lang="en-GB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5776" y="1196752"/>
            <a:ext cx="4104456" cy="813055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539552" y="1268760"/>
            <a:ext cx="230425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0090"/>
                </a:solidFill>
              </a:rPr>
              <a:t>Shannon entropy:</a:t>
            </a:r>
            <a:endParaRPr lang="en-GB" dirty="0">
              <a:solidFill>
                <a:srgbClr val="000090"/>
              </a:solidFill>
            </a:endParaRPr>
          </a:p>
        </p:txBody>
      </p:sp>
      <p:sp>
        <p:nvSpPr>
          <p:cNvPr id="16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024813" y="6303963"/>
            <a:ext cx="1119187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|  PAGE </a:t>
            </a:r>
            <a:fld id="{165D83FB-48E8-447D-B72F-B4D637A0F8F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grpSp>
        <p:nvGrpSpPr>
          <p:cNvPr id="5" name="Gruppo 4"/>
          <p:cNvGrpSpPr/>
          <p:nvPr/>
        </p:nvGrpSpPr>
        <p:grpSpPr>
          <a:xfrm>
            <a:off x="539552" y="1052736"/>
            <a:ext cx="7344816" cy="5569768"/>
            <a:chOff x="539552" y="1052736"/>
            <a:chExt cx="7344816" cy="5569768"/>
          </a:xfrm>
        </p:grpSpPr>
        <p:pic>
          <p:nvPicPr>
            <p:cNvPr id="6" name="Immagin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07904" y="6165304"/>
              <a:ext cx="1638300" cy="457200"/>
            </a:xfrm>
            <a:prstGeom prst="rect">
              <a:avLst/>
            </a:prstGeom>
          </p:spPr>
        </p:pic>
        <p:sp>
          <p:nvSpPr>
            <p:cNvPr id="12" name="CasellaDiTesto 12"/>
            <p:cNvSpPr txBox="1"/>
            <p:nvPr/>
          </p:nvSpPr>
          <p:spPr>
            <a:xfrm>
              <a:off x="539552" y="6237312"/>
              <a:ext cx="352839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000090"/>
                  </a:solidFill>
                </a:rPr>
                <a:t>Generations to convergence:</a:t>
              </a:r>
              <a:endParaRPr lang="en-GB" dirty="0">
                <a:solidFill>
                  <a:srgbClr val="000090"/>
                </a:solidFill>
              </a:endParaRPr>
            </a:p>
          </p:txBody>
        </p:sp>
        <p:cxnSp>
          <p:nvCxnSpPr>
            <p:cNvPr id="14" name="Connettore 2 13"/>
            <p:cNvCxnSpPr/>
            <p:nvPr/>
          </p:nvCxnSpPr>
          <p:spPr>
            <a:xfrm flipV="1">
              <a:off x="3059832" y="2636912"/>
              <a:ext cx="0" cy="1008112"/>
            </a:xfrm>
            <a:prstGeom prst="straightConnector1">
              <a:avLst/>
            </a:prstGeom>
            <a:ln w="38100" cmpd="sng">
              <a:solidFill>
                <a:srgbClr val="781469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ttore 2 14"/>
            <p:cNvCxnSpPr/>
            <p:nvPr/>
          </p:nvCxnSpPr>
          <p:spPr>
            <a:xfrm>
              <a:off x="7596336" y="1464088"/>
              <a:ext cx="0" cy="792088"/>
            </a:xfrm>
            <a:prstGeom prst="straightConnector1">
              <a:avLst/>
            </a:prstGeom>
            <a:ln w="38100" cmpd="sng">
              <a:solidFill>
                <a:srgbClr val="781469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CasellaDiTesto 12"/>
            <p:cNvSpPr txBox="1"/>
            <p:nvPr/>
          </p:nvSpPr>
          <p:spPr>
            <a:xfrm>
              <a:off x="2771800" y="3665720"/>
              <a:ext cx="57606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rgbClr val="660066"/>
                  </a:solidFill>
                </a:rPr>
                <a:t>m</a:t>
              </a:r>
              <a:endParaRPr lang="en-GB" dirty="0">
                <a:solidFill>
                  <a:srgbClr val="660066"/>
                </a:solidFill>
              </a:endParaRPr>
            </a:p>
          </p:txBody>
        </p:sp>
        <p:sp>
          <p:nvSpPr>
            <p:cNvPr id="19" name="CasellaDiTesto 12"/>
            <p:cNvSpPr txBox="1"/>
            <p:nvPr/>
          </p:nvSpPr>
          <p:spPr>
            <a:xfrm>
              <a:off x="7308304" y="1052736"/>
              <a:ext cx="57606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rgbClr val="660066"/>
                  </a:solidFill>
                </a:rPr>
                <a:t>m</a:t>
              </a:r>
              <a:endParaRPr lang="en-GB" dirty="0">
                <a:solidFill>
                  <a:srgbClr val="660066"/>
                </a:solidFill>
              </a:endParaRPr>
            </a:p>
          </p:txBody>
        </p:sp>
      </p:grpSp>
      <p:sp>
        <p:nvSpPr>
          <p:cNvPr id="17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2051050" y="6305550"/>
            <a:ext cx="5940425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CEA | June 28th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643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aN</a:t>
            </a:r>
            <a:r>
              <a:rPr lang="en-GB" dirty="0" smtClean="0"/>
              <a:t> “apparent” statistical equilibrium</a:t>
            </a:r>
            <a:endParaRPr lang="en-GB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955316"/>
            <a:ext cx="5184576" cy="4801522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6" y="1196752"/>
            <a:ext cx="4104456" cy="813055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6660232" y="2228671"/>
            <a:ext cx="1979712" cy="1200329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000090"/>
                </a:solidFill>
              </a:rPr>
              <a:t>Theoretical expected value for </a:t>
            </a:r>
            <a:r>
              <a:rPr lang="en-GB" b="1" dirty="0" smtClean="0">
                <a:solidFill>
                  <a:srgbClr val="000090"/>
                </a:solidFill>
              </a:rPr>
              <a:t>independent</a:t>
            </a:r>
            <a:r>
              <a:rPr lang="en-GB" dirty="0" smtClean="0">
                <a:solidFill>
                  <a:srgbClr val="000090"/>
                </a:solidFill>
              </a:rPr>
              <a:t> replicas</a:t>
            </a:r>
            <a:endParaRPr lang="en-GB" b="1" dirty="0" smtClean="0">
              <a:solidFill>
                <a:srgbClr val="000090"/>
              </a:solidFill>
            </a:endParaRPr>
          </a:p>
        </p:txBody>
      </p:sp>
      <p:cxnSp>
        <p:nvCxnSpPr>
          <p:cNvPr id="17" name="Connettore 1 16"/>
          <p:cNvCxnSpPr>
            <a:endCxn id="13" idx="1"/>
          </p:cNvCxnSpPr>
          <p:nvPr/>
        </p:nvCxnSpPr>
        <p:spPr>
          <a:xfrm>
            <a:off x="3203848" y="2636912"/>
            <a:ext cx="3456384" cy="191924"/>
          </a:xfrm>
          <a:prstGeom prst="line">
            <a:avLst/>
          </a:prstGeom>
          <a:ln w="38100">
            <a:solidFill>
              <a:srgbClr val="000090"/>
            </a:solidFill>
            <a:headEnd type="triangle" w="lg" len="lg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8"/>
          <p:cNvCxnSpPr>
            <a:endCxn id="20" idx="1"/>
          </p:cNvCxnSpPr>
          <p:nvPr/>
        </p:nvCxnSpPr>
        <p:spPr>
          <a:xfrm>
            <a:off x="4572000" y="3789040"/>
            <a:ext cx="1872208" cy="297510"/>
          </a:xfrm>
          <a:prstGeom prst="line">
            <a:avLst/>
          </a:prstGeom>
          <a:ln w="38100">
            <a:solidFill>
              <a:schemeClr val="accent1"/>
            </a:solidFill>
            <a:headEnd type="triangle" w="lg" len="lg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/>
          <p:cNvSpPr txBox="1"/>
          <p:nvPr/>
        </p:nvSpPr>
        <p:spPr>
          <a:xfrm>
            <a:off x="6444208" y="3763384"/>
            <a:ext cx="2376264" cy="646331"/>
          </a:xfrm>
          <a:prstGeom prst="rect">
            <a:avLst/>
          </a:prstGeom>
          <a:noFill/>
          <a:ln>
            <a:solidFill>
              <a:srgbClr val="78146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660066"/>
                </a:solidFill>
              </a:rPr>
              <a:t>Measured value</a:t>
            </a:r>
          </a:p>
          <a:p>
            <a:pPr algn="ctr"/>
            <a:r>
              <a:rPr lang="en-GB" dirty="0">
                <a:solidFill>
                  <a:srgbClr val="660066"/>
                </a:solidFill>
              </a:rPr>
              <a:t>f</a:t>
            </a:r>
            <a:r>
              <a:rPr lang="en-GB" dirty="0" smtClean="0">
                <a:solidFill>
                  <a:srgbClr val="660066"/>
                </a:solidFill>
              </a:rPr>
              <a:t>or </a:t>
            </a:r>
            <a:r>
              <a:rPr lang="en-GB" b="1" dirty="0" smtClean="0">
                <a:solidFill>
                  <a:srgbClr val="660066"/>
                </a:solidFill>
              </a:rPr>
              <a:t>power iteration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6372200" y="4870901"/>
            <a:ext cx="237626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0090"/>
                </a:solidFill>
              </a:rPr>
              <a:t>Impact of </a:t>
            </a:r>
            <a:r>
              <a:rPr lang="en-GB" b="1" dirty="0" smtClean="0">
                <a:solidFill>
                  <a:srgbClr val="000090"/>
                </a:solidFill>
              </a:rPr>
              <a:t>clustering</a:t>
            </a:r>
            <a:r>
              <a:rPr lang="en-GB" dirty="0" smtClean="0">
                <a:solidFill>
                  <a:srgbClr val="000090"/>
                </a:solidFill>
              </a:rPr>
              <a:t> on the equilibrium</a:t>
            </a:r>
            <a:endParaRPr lang="en-GB" dirty="0" smtClean="0">
              <a:solidFill>
                <a:srgbClr val="000090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539552" y="1268760"/>
            <a:ext cx="230425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0090"/>
                </a:solidFill>
              </a:rPr>
              <a:t>Shannon entropy:</a:t>
            </a:r>
            <a:endParaRPr lang="en-GB" dirty="0">
              <a:solidFill>
                <a:srgbClr val="000090"/>
              </a:solidFill>
            </a:endParaRPr>
          </a:p>
        </p:txBody>
      </p:sp>
      <p:sp>
        <p:nvSpPr>
          <p:cNvPr id="14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024813" y="6303963"/>
            <a:ext cx="1119187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|  PAGE </a:t>
            </a:r>
            <a:fld id="{165D83FB-48E8-447D-B72F-B4D637A0F8F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15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2051050" y="6305550"/>
            <a:ext cx="5940425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CEA | June 28th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864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Starting from the equilibrium configuration</a:t>
            </a:r>
            <a:endParaRPr lang="en-GB" dirty="0"/>
          </a:p>
        </p:txBody>
      </p:sp>
      <p:sp>
        <p:nvSpPr>
          <p:cNvPr id="14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024813" y="6303963"/>
            <a:ext cx="1119187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|  PAGE </a:t>
            </a:r>
            <a:fld id="{165D83FB-48E8-447D-B72F-B4D637A0F8F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052736"/>
            <a:ext cx="5040560" cy="5510249"/>
          </a:xfrm>
          <a:prstGeom prst="rect">
            <a:avLst/>
          </a:prstGeom>
        </p:spPr>
      </p:pic>
      <p:sp>
        <p:nvSpPr>
          <p:cNvPr id="15" name="CasellaDiTesto 12"/>
          <p:cNvSpPr txBox="1"/>
          <p:nvPr/>
        </p:nvSpPr>
        <p:spPr>
          <a:xfrm>
            <a:off x="5436096" y="1700808"/>
            <a:ext cx="3600400" cy="13157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Source: </a:t>
            </a:r>
            <a:r>
              <a:rPr lang="en-GB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uniform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distribution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solidFill>
                  <a:srgbClr val="000090"/>
                </a:solidFill>
              </a:rPr>
              <a:t>(i.e., </a:t>
            </a:r>
            <a:r>
              <a:rPr lang="en-GB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fundamental </a:t>
            </a:r>
            <a:r>
              <a:rPr lang="en-GB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eigen</a:t>
            </a:r>
            <a:r>
              <a:rPr lang="en-GB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</a:t>
            </a:r>
            <a:r>
              <a:rPr lang="en-GB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mode</a:t>
            </a:r>
            <a:r>
              <a:rPr lang="en-GB" dirty="0" smtClean="0">
                <a:solidFill>
                  <a:srgbClr val="000090"/>
                </a:solidFill>
              </a:rPr>
              <a:t>)</a:t>
            </a:r>
            <a:endParaRPr lang="en-GB" dirty="0" smtClean="0">
              <a:solidFill>
                <a:srgbClr val="000090"/>
              </a:solidFill>
            </a:endParaRPr>
          </a:p>
          <a:p>
            <a:pPr>
              <a:lnSpc>
                <a:spcPct val="150000"/>
              </a:lnSpc>
            </a:pPr>
            <a:r>
              <a:rPr lang="en-GB" dirty="0" smtClean="0">
                <a:solidFill>
                  <a:srgbClr val="000090"/>
                </a:solidFill>
              </a:rPr>
              <a:t>System size L = 400 cm, N=10</a:t>
            </a:r>
            <a:r>
              <a:rPr lang="en-GB" baseline="30000" dirty="0" smtClean="0">
                <a:solidFill>
                  <a:srgbClr val="000090"/>
                </a:solidFill>
              </a:rPr>
              <a:t>3</a:t>
            </a:r>
            <a:endParaRPr lang="en-GB" baseline="30000" dirty="0">
              <a:solidFill>
                <a:srgbClr val="000090"/>
              </a:solidFill>
            </a:endParaRPr>
          </a:p>
        </p:txBody>
      </p:sp>
      <p:sp>
        <p:nvSpPr>
          <p:cNvPr id="18" name="CasellaDiTesto 12"/>
          <p:cNvSpPr txBox="1"/>
          <p:nvPr/>
        </p:nvSpPr>
        <p:spPr>
          <a:xfrm>
            <a:off x="5436096" y="3356992"/>
            <a:ext cx="3456384" cy="90024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 smtClean="0">
                <a:solidFill>
                  <a:srgbClr val="3366FF"/>
                </a:solidFill>
              </a:rPr>
              <a:t>Blue dots: after 10</a:t>
            </a:r>
            <a:r>
              <a:rPr lang="en-GB" baseline="30000" dirty="0">
                <a:solidFill>
                  <a:srgbClr val="3366FF"/>
                </a:solidFill>
              </a:rPr>
              <a:t>2</a:t>
            </a:r>
            <a:r>
              <a:rPr lang="en-GB" dirty="0" smtClean="0">
                <a:solidFill>
                  <a:srgbClr val="3366FF"/>
                </a:solidFill>
              </a:rPr>
              <a:t> generations</a:t>
            </a:r>
            <a:r>
              <a:rPr lang="en-GB" dirty="0">
                <a:solidFill>
                  <a:srgbClr val="3366FF"/>
                </a:solidFill>
              </a:rPr>
              <a:t> </a:t>
            </a:r>
            <a:r>
              <a:rPr lang="en-GB" dirty="0" smtClean="0">
                <a:solidFill>
                  <a:srgbClr val="000000"/>
                </a:solidFill>
              </a:rPr>
              <a:t>Black: after 10</a:t>
            </a:r>
            <a:r>
              <a:rPr lang="en-GB" baseline="30000" dirty="0">
                <a:solidFill>
                  <a:srgbClr val="000000"/>
                </a:solidFill>
              </a:rPr>
              <a:t>3</a:t>
            </a:r>
            <a:r>
              <a:rPr lang="en-GB" dirty="0" smtClean="0">
                <a:solidFill>
                  <a:srgbClr val="000000"/>
                </a:solidFill>
              </a:rPr>
              <a:t> generations</a:t>
            </a:r>
          </a:p>
        </p:txBody>
      </p:sp>
      <p:sp>
        <p:nvSpPr>
          <p:cNvPr id="22" name="CasellaDiTesto 12"/>
          <p:cNvSpPr txBox="1"/>
          <p:nvPr/>
        </p:nvSpPr>
        <p:spPr>
          <a:xfrm>
            <a:off x="5436096" y="4869160"/>
            <a:ext cx="3528392" cy="90024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b="1" dirty="0">
                <a:solidFill>
                  <a:srgbClr val="000090"/>
                </a:solidFill>
              </a:rPr>
              <a:t>S</a:t>
            </a:r>
            <a:r>
              <a:rPr lang="en-GB" b="1" dirty="0" smtClean="0">
                <a:solidFill>
                  <a:srgbClr val="000090"/>
                </a:solidFill>
              </a:rPr>
              <a:t>tatistically stationary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solidFill>
                  <a:srgbClr val="000090"/>
                </a:solidFill>
              </a:rPr>
              <a:t>but </a:t>
            </a:r>
            <a:r>
              <a:rPr lang="en-GB" b="1" dirty="0" smtClean="0">
                <a:solidFill>
                  <a:srgbClr val="000090"/>
                </a:solidFill>
              </a:rPr>
              <a:t>highly clustered </a:t>
            </a:r>
            <a:r>
              <a:rPr lang="en-GB" dirty="0" smtClean="0">
                <a:solidFill>
                  <a:srgbClr val="000090"/>
                </a:solidFill>
              </a:rPr>
              <a:t>distribution</a:t>
            </a:r>
          </a:p>
        </p:txBody>
      </p:sp>
      <p:sp>
        <p:nvSpPr>
          <p:cNvPr id="10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2051050" y="6305550"/>
            <a:ext cx="5940425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CEA | June 28th 2017</a:t>
            </a:r>
            <a:endParaRPr lang="en-US" dirty="0"/>
          </a:p>
        </p:txBody>
      </p:sp>
      <p:sp>
        <p:nvSpPr>
          <p:cNvPr id="12" name="CasellaDiTesto 12"/>
          <p:cNvSpPr txBox="1"/>
          <p:nvPr/>
        </p:nvSpPr>
        <p:spPr>
          <a:xfrm>
            <a:off x="539552" y="5788408"/>
            <a:ext cx="208823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200" b="1" dirty="0" smtClean="0">
                <a:solidFill>
                  <a:srgbClr val="000090"/>
                </a:solidFill>
              </a:rPr>
              <a:t>Fig. taken from</a:t>
            </a:r>
          </a:p>
          <a:p>
            <a:pPr>
              <a:lnSpc>
                <a:spcPct val="150000"/>
              </a:lnSpc>
            </a:pPr>
            <a:r>
              <a:rPr lang="en-GB" sz="1200" b="1" dirty="0" smtClean="0">
                <a:solidFill>
                  <a:srgbClr val="000090"/>
                </a:solidFill>
              </a:rPr>
              <a:t>T. Sutton, M&amp;C2017</a:t>
            </a:r>
            <a:endParaRPr lang="en-GB" sz="1200" dirty="0" smtClean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596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magin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2348880"/>
            <a:ext cx="4674592" cy="244827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Occupation of spatial sites</a:t>
            </a:r>
            <a:endParaRPr lang="en-GB" dirty="0"/>
          </a:p>
        </p:txBody>
      </p:sp>
      <p:sp>
        <p:nvSpPr>
          <p:cNvPr id="24" name="CasellaDiTesto 12"/>
          <p:cNvSpPr txBox="1"/>
          <p:nvPr/>
        </p:nvSpPr>
        <p:spPr>
          <a:xfrm>
            <a:off x="1475656" y="4869160"/>
            <a:ext cx="1935832" cy="923330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000090"/>
                </a:solidFill>
              </a:rPr>
              <a:t>Initial condition: </a:t>
            </a:r>
            <a:r>
              <a:rPr lang="en-GB" b="1" dirty="0" smtClean="0">
                <a:solidFill>
                  <a:srgbClr val="000090"/>
                </a:solidFill>
              </a:rPr>
              <a:t>N</a:t>
            </a:r>
            <a:r>
              <a:rPr lang="en-GB" dirty="0" smtClean="0">
                <a:solidFill>
                  <a:srgbClr val="000090"/>
                </a:solidFill>
              </a:rPr>
              <a:t> particles with </a:t>
            </a:r>
            <a:r>
              <a:rPr lang="en-GB" b="1" dirty="0" smtClean="0">
                <a:solidFill>
                  <a:srgbClr val="000090"/>
                </a:solidFill>
              </a:rPr>
              <a:t>uniform</a:t>
            </a:r>
            <a:r>
              <a:rPr lang="en-GB" dirty="0" smtClean="0">
                <a:solidFill>
                  <a:srgbClr val="000090"/>
                </a:solidFill>
              </a:rPr>
              <a:t> density</a:t>
            </a:r>
            <a:endParaRPr lang="en-GB" b="1" dirty="0">
              <a:solidFill>
                <a:srgbClr val="000090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381385" y="1916832"/>
            <a:ext cx="4464496" cy="2880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2 7"/>
          <p:cNvCxnSpPr/>
          <p:nvPr/>
        </p:nvCxnSpPr>
        <p:spPr>
          <a:xfrm>
            <a:off x="899592" y="2636912"/>
            <a:ext cx="0" cy="1728192"/>
          </a:xfrm>
          <a:prstGeom prst="straightConnector1">
            <a:avLst/>
          </a:prstGeom>
          <a:ln>
            <a:solidFill>
              <a:srgbClr val="000090"/>
            </a:solidFill>
            <a:prstDash val="sys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Immagin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065" y="3356992"/>
            <a:ext cx="241300" cy="317500"/>
          </a:xfrm>
          <a:prstGeom prst="rect">
            <a:avLst/>
          </a:prstGeom>
        </p:spPr>
      </p:pic>
      <p:sp>
        <p:nvSpPr>
          <p:cNvPr id="14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024813" y="6303963"/>
            <a:ext cx="1119187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|  PAGE </a:t>
            </a:r>
            <a:fld id="{165D83FB-48E8-447D-B72F-B4D637A0F8F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16" name="Rettangolo 15"/>
          <p:cNvSpPr/>
          <p:nvPr/>
        </p:nvSpPr>
        <p:spPr>
          <a:xfrm>
            <a:off x="971600" y="2276872"/>
            <a:ext cx="504056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CasellaDiTesto 12"/>
          <p:cNvSpPr txBox="1"/>
          <p:nvPr/>
        </p:nvSpPr>
        <p:spPr>
          <a:xfrm>
            <a:off x="5364088" y="1315112"/>
            <a:ext cx="2160240" cy="646331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000090"/>
                </a:solidFill>
              </a:rPr>
              <a:t>M spatial meshes of size L</a:t>
            </a:r>
            <a:r>
              <a:rPr lang="en-GB" baseline="30000" dirty="0">
                <a:solidFill>
                  <a:srgbClr val="000090"/>
                </a:solidFill>
              </a:rPr>
              <a:t>3</a:t>
            </a:r>
            <a:r>
              <a:rPr lang="en-GB" dirty="0" smtClean="0">
                <a:solidFill>
                  <a:srgbClr val="000090"/>
                </a:solidFill>
              </a:rPr>
              <a:t> / M</a:t>
            </a:r>
            <a:endParaRPr lang="en-GB" b="1" dirty="0">
              <a:solidFill>
                <a:srgbClr val="000090"/>
              </a:solidFill>
            </a:endParaRPr>
          </a:p>
        </p:txBody>
      </p:sp>
      <p:grpSp>
        <p:nvGrpSpPr>
          <p:cNvPr id="25" name="Gruppo 24"/>
          <p:cNvGrpSpPr/>
          <p:nvPr/>
        </p:nvGrpSpPr>
        <p:grpSpPr>
          <a:xfrm>
            <a:off x="3923928" y="4856332"/>
            <a:ext cx="4896544" cy="1476292"/>
            <a:chOff x="4283968" y="4856332"/>
            <a:chExt cx="5040560" cy="1476292"/>
          </a:xfrm>
        </p:grpSpPr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99310" y="5301208"/>
              <a:ext cx="2868575" cy="525906"/>
            </a:xfrm>
            <a:prstGeom prst="rect">
              <a:avLst/>
            </a:prstGeom>
            <a:ln>
              <a:solidFill>
                <a:srgbClr val="000090"/>
              </a:solidFill>
            </a:ln>
          </p:spPr>
        </p:pic>
        <p:sp>
          <p:nvSpPr>
            <p:cNvPr id="27" name="CasellaDiTesto 12"/>
            <p:cNvSpPr txBox="1"/>
            <p:nvPr/>
          </p:nvSpPr>
          <p:spPr>
            <a:xfrm>
              <a:off x="4283968" y="4856332"/>
              <a:ext cx="504056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000090"/>
                  </a:solidFill>
                </a:rPr>
                <a:t>Probability </a:t>
              </a:r>
              <a:r>
                <a:rPr lang="en-GB" b="1" dirty="0" smtClean="0">
                  <a:solidFill>
                    <a:srgbClr val="000090"/>
                  </a:solidFill>
                </a:rPr>
                <a:t>R</a:t>
              </a:r>
              <a:r>
                <a:rPr lang="en-GB" dirty="0" smtClean="0">
                  <a:solidFill>
                    <a:srgbClr val="000090"/>
                  </a:solidFill>
                </a:rPr>
                <a:t> of having exactly </a:t>
              </a:r>
              <a:r>
                <a:rPr lang="en-GB" b="1" dirty="0" smtClean="0">
                  <a:solidFill>
                    <a:srgbClr val="000090"/>
                  </a:solidFill>
                </a:rPr>
                <a:t>s</a:t>
              </a:r>
              <a:r>
                <a:rPr lang="en-GB" dirty="0" smtClean="0">
                  <a:solidFill>
                    <a:srgbClr val="000090"/>
                  </a:solidFill>
                </a:rPr>
                <a:t> </a:t>
              </a:r>
              <a:r>
                <a:rPr lang="en-GB" b="1" dirty="0" smtClean="0">
                  <a:solidFill>
                    <a:srgbClr val="000090"/>
                  </a:solidFill>
                </a:rPr>
                <a:t>empty</a:t>
              </a:r>
              <a:r>
                <a:rPr lang="en-GB" dirty="0" smtClean="0">
                  <a:solidFill>
                    <a:srgbClr val="000090"/>
                  </a:solidFill>
                </a:rPr>
                <a:t> cells:</a:t>
              </a:r>
              <a:endParaRPr lang="en-GB" b="1" dirty="0">
                <a:solidFill>
                  <a:srgbClr val="000090"/>
                </a:solidFill>
              </a:endParaRPr>
            </a:p>
          </p:txBody>
        </p:sp>
        <p:pic>
          <p:nvPicPr>
            <p:cNvPr id="28" name="Immagine 2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95061" y="5956056"/>
              <a:ext cx="1464432" cy="376568"/>
            </a:xfrm>
            <a:prstGeom prst="rect">
              <a:avLst/>
            </a:prstGeom>
          </p:spPr>
        </p:pic>
      </p:grpSp>
      <p:sp>
        <p:nvSpPr>
          <p:cNvPr id="29" name="CasellaDiTesto 12"/>
          <p:cNvSpPr txBox="1"/>
          <p:nvPr/>
        </p:nvSpPr>
        <p:spPr>
          <a:xfrm>
            <a:off x="1619672" y="2217692"/>
            <a:ext cx="1584176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000090"/>
                </a:solidFill>
              </a:rPr>
              <a:t>Generation 1</a:t>
            </a:r>
            <a:endParaRPr lang="en-GB" sz="1600" b="1" dirty="0">
              <a:solidFill>
                <a:srgbClr val="000090"/>
              </a:solidFill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2339752" y="1268760"/>
            <a:ext cx="6481634" cy="3181180"/>
            <a:chOff x="2339752" y="1268760"/>
            <a:chExt cx="6481634" cy="3181180"/>
          </a:xfrm>
        </p:grpSpPr>
        <p:pic>
          <p:nvPicPr>
            <p:cNvPr id="17" name="Immagine 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24324" y="1582192"/>
              <a:ext cx="1181100" cy="381000"/>
            </a:xfrm>
            <a:prstGeom prst="rect">
              <a:avLst/>
            </a:prstGeom>
          </p:spPr>
        </p:pic>
        <p:sp>
          <p:nvSpPr>
            <p:cNvPr id="11" name="Rettangolo arrotondato 10"/>
            <p:cNvSpPr/>
            <p:nvPr/>
          </p:nvSpPr>
          <p:spPr>
            <a:xfrm>
              <a:off x="2339752" y="3284984"/>
              <a:ext cx="432048" cy="432048"/>
            </a:xfrm>
            <a:prstGeom prst="roundRect">
              <a:avLst/>
            </a:prstGeom>
            <a:solidFill>
              <a:srgbClr val="FF6600">
                <a:alpha val="35000"/>
              </a:srgbClr>
            </a:solidFill>
            <a:ln w="28575" cmpd="sng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CasellaDiTesto 12"/>
            <p:cNvSpPr txBox="1"/>
            <p:nvPr/>
          </p:nvSpPr>
          <p:spPr>
            <a:xfrm>
              <a:off x="2699792" y="1268760"/>
              <a:ext cx="1656184" cy="73866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rgbClr val="FF0000"/>
                  </a:solidFill>
                </a:rPr>
                <a:t>Fluctuations:</a:t>
              </a:r>
            </a:p>
            <a:p>
              <a:pPr algn="ctr"/>
              <a:endParaRPr lang="en-GB" sz="2400" dirty="0">
                <a:solidFill>
                  <a:srgbClr val="FF0000"/>
                </a:solidFill>
              </a:endParaRPr>
            </a:p>
          </p:txBody>
        </p:sp>
        <p:pic>
          <p:nvPicPr>
            <p:cNvPr id="15" name="Immagin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913846" y="2692556"/>
              <a:ext cx="4127367" cy="936104"/>
            </a:xfrm>
            <a:prstGeom prst="rect">
              <a:avLst/>
            </a:prstGeom>
          </p:spPr>
        </p:pic>
        <p:pic>
          <p:nvPicPr>
            <p:cNvPr id="5" name="Immagine 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355976" y="3739236"/>
              <a:ext cx="1064020" cy="700696"/>
            </a:xfrm>
            <a:prstGeom prst="rect">
              <a:avLst/>
            </a:prstGeom>
            <a:ln>
              <a:solidFill>
                <a:srgbClr val="000090"/>
              </a:solidFill>
            </a:ln>
          </p:spPr>
        </p:pic>
        <p:sp>
          <p:nvSpPr>
            <p:cNvPr id="21" name="CasellaDiTesto 12"/>
            <p:cNvSpPr txBox="1"/>
            <p:nvPr/>
          </p:nvSpPr>
          <p:spPr>
            <a:xfrm>
              <a:off x="3805570" y="2276872"/>
              <a:ext cx="338437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rgbClr val="000090"/>
                  </a:solidFill>
                </a:rPr>
                <a:t>Maxwell-Boltzmann distribution</a:t>
              </a:r>
              <a:endParaRPr lang="en-GB" b="1" dirty="0">
                <a:solidFill>
                  <a:srgbClr val="000090"/>
                </a:solidFill>
              </a:endParaRPr>
            </a:p>
          </p:txBody>
        </p:sp>
        <p:pic>
          <p:nvPicPr>
            <p:cNvPr id="6" name="Immagine 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813931" y="3752132"/>
              <a:ext cx="3007455" cy="697808"/>
            </a:xfrm>
            <a:prstGeom prst="rect">
              <a:avLst/>
            </a:prstGeom>
            <a:ln>
              <a:solidFill>
                <a:srgbClr val="000090"/>
              </a:solidFill>
            </a:ln>
          </p:spPr>
        </p:pic>
        <p:cxnSp>
          <p:nvCxnSpPr>
            <p:cNvPr id="13" name="Connettore 1 12"/>
            <p:cNvCxnSpPr/>
            <p:nvPr/>
          </p:nvCxnSpPr>
          <p:spPr>
            <a:xfrm flipV="1">
              <a:off x="2699792" y="1916832"/>
              <a:ext cx="576064" cy="1296144"/>
            </a:xfrm>
            <a:prstGeom prst="line">
              <a:avLst/>
            </a:prstGeom>
            <a:ln w="38100">
              <a:solidFill>
                <a:srgbClr val="FF0000"/>
              </a:solidFill>
              <a:headEnd type="triangle" w="lg" len="lg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2051050" y="6305550"/>
            <a:ext cx="5940425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CEA | June 28th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346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Occupation of spatial sites</a:t>
            </a:r>
            <a:endParaRPr lang="en-GB" dirty="0"/>
          </a:p>
        </p:txBody>
      </p:sp>
      <p:cxnSp>
        <p:nvCxnSpPr>
          <p:cNvPr id="8" name="Connettore 2 7"/>
          <p:cNvCxnSpPr/>
          <p:nvPr/>
        </p:nvCxnSpPr>
        <p:spPr>
          <a:xfrm>
            <a:off x="1010087" y="2747404"/>
            <a:ext cx="0" cy="1728192"/>
          </a:xfrm>
          <a:prstGeom prst="straightConnector1">
            <a:avLst/>
          </a:prstGeom>
          <a:ln>
            <a:solidFill>
              <a:srgbClr val="000090"/>
            </a:solidFill>
            <a:prstDash val="sys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Immagin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3501008"/>
            <a:ext cx="241300" cy="317500"/>
          </a:xfrm>
          <a:prstGeom prst="rect">
            <a:avLst/>
          </a:prstGeom>
        </p:spPr>
      </p:pic>
      <p:sp>
        <p:nvSpPr>
          <p:cNvPr id="14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024813" y="6303963"/>
            <a:ext cx="1119187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|  PAGE </a:t>
            </a:r>
            <a:fld id="{165D83FB-48E8-447D-B72F-B4D637A0F8F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20" name="CasellaDiTesto 12"/>
          <p:cNvSpPr txBox="1"/>
          <p:nvPr/>
        </p:nvSpPr>
        <p:spPr>
          <a:xfrm>
            <a:off x="1403648" y="1340768"/>
            <a:ext cx="2160240" cy="646331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000090"/>
                </a:solidFill>
              </a:rPr>
              <a:t>M spatial meshes of size L</a:t>
            </a:r>
            <a:r>
              <a:rPr lang="en-GB" baseline="30000" dirty="0">
                <a:solidFill>
                  <a:srgbClr val="000090"/>
                </a:solidFill>
              </a:rPr>
              <a:t>3</a:t>
            </a:r>
            <a:r>
              <a:rPr lang="en-GB" dirty="0" smtClean="0">
                <a:solidFill>
                  <a:srgbClr val="000090"/>
                </a:solidFill>
              </a:rPr>
              <a:t> / M</a:t>
            </a:r>
            <a:endParaRPr lang="en-GB" b="1" dirty="0">
              <a:solidFill>
                <a:srgbClr val="000090"/>
              </a:solidFill>
            </a:endParaRPr>
          </a:p>
        </p:txBody>
      </p:sp>
      <p:pic>
        <p:nvPicPr>
          <p:cNvPr id="30" name="Immagine 29"/>
          <p:cNvPicPr>
            <a:picLocks noChangeAspect="1"/>
          </p:cNvPicPr>
          <p:nvPr/>
        </p:nvPicPr>
        <p:blipFill rotWithShape="1">
          <a:blip r:embed="rId3"/>
          <a:srcRect l="67800" t="27" r="51" b="53630"/>
          <a:stretch/>
        </p:blipFill>
        <p:spPr>
          <a:xfrm>
            <a:off x="1198344" y="2323224"/>
            <a:ext cx="2437552" cy="2394024"/>
          </a:xfrm>
          <a:prstGeom prst="rect">
            <a:avLst/>
          </a:prstGeom>
        </p:spPr>
      </p:pic>
      <p:sp>
        <p:nvSpPr>
          <p:cNvPr id="29" name="CasellaDiTesto 12"/>
          <p:cNvSpPr txBox="1"/>
          <p:nvPr/>
        </p:nvSpPr>
        <p:spPr>
          <a:xfrm>
            <a:off x="1562312" y="2298358"/>
            <a:ext cx="1872208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000090"/>
                </a:solidFill>
              </a:rPr>
              <a:t>Generation 1000</a:t>
            </a:r>
            <a:endParaRPr lang="en-GB" sz="1600" b="1" dirty="0">
              <a:solidFill>
                <a:srgbClr val="000090"/>
              </a:solidFill>
            </a:endParaRPr>
          </a:p>
        </p:txBody>
      </p:sp>
      <p:sp>
        <p:nvSpPr>
          <p:cNvPr id="31" name="CasellaDiTesto 12"/>
          <p:cNvSpPr txBox="1"/>
          <p:nvPr/>
        </p:nvSpPr>
        <p:spPr>
          <a:xfrm>
            <a:off x="4283969" y="1268760"/>
            <a:ext cx="288031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0090"/>
                </a:solidFill>
              </a:rPr>
              <a:t>Probability </a:t>
            </a:r>
            <a:r>
              <a:rPr lang="en-GB" b="1" dirty="0" smtClean="0">
                <a:solidFill>
                  <a:srgbClr val="000090"/>
                </a:solidFill>
              </a:rPr>
              <a:t>R</a:t>
            </a:r>
            <a:r>
              <a:rPr lang="en-GB" dirty="0" smtClean="0">
                <a:solidFill>
                  <a:srgbClr val="000090"/>
                </a:solidFill>
              </a:rPr>
              <a:t> of having exactly </a:t>
            </a:r>
            <a:r>
              <a:rPr lang="en-GB" b="1" dirty="0" smtClean="0">
                <a:solidFill>
                  <a:srgbClr val="000090"/>
                </a:solidFill>
              </a:rPr>
              <a:t>s</a:t>
            </a:r>
            <a:r>
              <a:rPr lang="en-GB" dirty="0" smtClean="0">
                <a:solidFill>
                  <a:srgbClr val="000090"/>
                </a:solidFill>
              </a:rPr>
              <a:t> </a:t>
            </a:r>
            <a:r>
              <a:rPr lang="en-GB" b="1" dirty="0" smtClean="0">
                <a:solidFill>
                  <a:srgbClr val="000090"/>
                </a:solidFill>
              </a:rPr>
              <a:t>empty</a:t>
            </a:r>
            <a:r>
              <a:rPr lang="en-GB" dirty="0" smtClean="0">
                <a:solidFill>
                  <a:srgbClr val="000090"/>
                </a:solidFill>
              </a:rPr>
              <a:t> cells:</a:t>
            </a:r>
            <a:endParaRPr lang="en-GB" b="1" dirty="0">
              <a:solidFill>
                <a:srgbClr val="000090"/>
              </a:solidFill>
            </a:endParaRPr>
          </a:p>
        </p:txBody>
      </p:sp>
      <p:pic>
        <p:nvPicPr>
          <p:cNvPr id="32" name="Immagin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5936" y="2060848"/>
            <a:ext cx="4788024" cy="3879757"/>
          </a:xfrm>
          <a:prstGeom prst="rect">
            <a:avLst/>
          </a:prstGeom>
        </p:spPr>
      </p:pic>
      <p:sp>
        <p:nvSpPr>
          <p:cNvPr id="33" name="CasellaDiTesto 12"/>
          <p:cNvSpPr txBox="1"/>
          <p:nvPr/>
        </p:nvSpPr>
        <p:spPr>
          <a:xfrm>
            <a:off x="5593480" y="2505184"/>
            <a:ext cx="1872208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000090"/>
                </a:solidFill>
              </a:rPr>
              <a:t>Generation 1</a:t>
            </a:r>
            <a:endParaRPr lang="en-GB" sz="1600" b="1" dirty="0">
              <a:solidFill>
                <a:srgbClr val="000090"/>
              </a:solidFill>
            </a:endParaRPr>
          </a:p>
        </p:txBody>
      </p:sp>
      <p:sp>
        <p:nvSpPr>
          <p:cNvPr id="34" name="CasellaDiTesto 12"/>
          <p:cNvSpPr txBox="1"/>
          <p:nvPr/>
        </p:nvSpPr>
        <p:spPr>
          <a:xfrm>
            <a:off x="6457037" y="4268230"/>
            <a:ext cx="1872208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000090"/>
                </a:solidFill>
              </a:rPr>
              <a:t>Generation 10</a:t>
            </a:r>
            <a:r>
              <a:rPr lang="en-GB" sz="1600" baseline="30000" dirty="0" smtClean="0">
                <a:solidFill>
                  <a:srgbClr val="000090"/>
                </a:solidFill>
              </a:rPr>
              <a:t>3</a:t>
            </a:r>
            <a:endParaRPr lang="en-GB" sz="1600" b="1" baseline="30000" dirty="0">
              <a:solidFill>
                <a:srgbClr val="000090"/>
              </a:solidFill>
            </a:endParaRPr>
          </a:p>
        </p:txBody>
      </p:sp>
      <p:sp>
        <p:nvSpPr>
          <p:cNvPr id="35" name="CasellaDiTesto 12"/>
          <p:cNvSpPr txBox="1"/>
          <p:nvPr/>
        </p:nvSpPr>
        <p:spPr>
          <a:xfrm>
            <a:off x="395536" y="5373216"/>
            <a:ext cx="3024336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000090"/>
                </a:solidFill>
              </a:rPr>
              <a:t>Highly non-</a:t>
            </a:r>
            <a:r>
              <a:rPr lang="en-GB" b="1" dirty="0" err="1" smtClean="0">
                <a:solidFill>
                  <a:srgbClr val="000090"/>
                </a:solidFill>
              </a:rPr>
              <a:t>Poissonian</a:t>
            </a:r>
            <a:r>
              <a:rPr lang="en-GB" b="1" dirty="0" smtClean="0">
                <a:solidFill>
                  <a:srgbClr val="000090"/>
                </a:solidFill>
              </a:rPr>
              <a:t> </a:t>
            </a:r>
            <a:r>
              <a:rPr lang="en-GB" dirty="0" smtClean="0">
                <a:solidFill>
                  <a:srgbClr val="000090"/>
                </a:solidFill>
              </a:rPr>
              <a:t>fluctuations</a:t>
            </a:r>
          </a:p>
          <a:p>
            <a:pPr algn="ctr"/>
            <a:r>
              <a:rPr lang="en-GB" b="1" dirty="0" smtClean="0">
                <a:solidFill>
                  <a:srgbClr val="000090"/>
                </a:solidFill>
              </a:rPr>
              <a:t>Maxwell-Boltzmann </a:t>
            </a:r>
            <a:r>
              <a:rPr lang="en-GB" dirty="0" err="1" smtClean="0">
                <a:solidFill>
                  <a:srgbClr val="000090"/>
                </a:solidFill>
              </a:rPr>
              <a:t>pdf</a:t>
            </a:r>
            <a:endParaRPr lang="en-GB" dirty="0">
              <a:solidFill>
                <a:srgbClr val="000090"/>
              </a:solidFill>
            </a:endParaRPr>
          </a:p>
          <a:p>
            <a:pPr algn="ctr"/>
            <a:r>
              <a:rPr lang="en-GB" dirty="0">
                <a:solidFill>
                  <a:srgbClr val="000090"/>
                </a:solidFill>
              </a:rPr>
              <a:t>d</a:t>
            </a:r>
            <a:r>
              <a:rPr lang="en-GB" dirty="0" smtClean="0">
                <a:solidFill>
                  <a:srgbClr val="000090"/>
                </a:solidFill>
              </a:rPr>
              <a:t>oes </a:t>
            </a:r>
            <a:r>
              <a:rPr lang="en-GB" b="1" dirty="0" smtClean="0">
                <a:solidFill>
                  <a:srgbClr val="000090"/>
                </a:solidFill>
              </a:rPr>
              <a:t>not</a:t>
            </a:r>
            <a:r>
              <a:rPr lang="en-GB" dirty="0" smtClean="0">
                <a:solidFill>
                  <a:srgbClr val="000090"/>
                </a:solidFill>
              </a:rPr>
              <a:t> apply</a:t>
            </a:r>
            <a:endParaRPr lang="en-GB" dirty="0">
              <a:solidFill>
                <a:srgbClr val="000090"/>
              </a:solidFill>
            </a:endParaRPr>
          </a:p>
        </p:txBody>
      </p:sp>
      <p:sp>
        <p:nvSpPr>
          <p:cNvPr id="37" name="Rettangolo arrotondato 36"/>
          <p:cNvSpPr/>
          <p:nvPr/>
        </p:nvSpPr>
        <p:spPr>
          <a:xfrm>
            <a:off x="2051720" y="3645024"/>
            <a:ext cx="432048" cy="432048"/>
          </a:xfrm>
          <a:prstGeom prst="round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9" name="Connettore 1 38"/>
          <p:cNvCxnSpPr/>
          <p:nvPr/>
        </p:nvCxnSpPr>
        <p:spPr>
          <a:xfrm flipH="1">
            <a:off x="1907704" y="4077072"/>
            <a:ext cx="326520" cy="1152128"/>
          </a:xfrm>
          <a:prstGeom prst="line">
            <a:avLst/>
          </a:prstGeom>
          <a:ln w="38100">
            <a:solidFill>
              <a:srgbClr val="FF0000"/>
            </a:solidFill>
            <a:headEnd type="triangle" w="lg" len="lg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2051050" y="6305550"/>
            <a:ext cx="5940425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CEA | June 28th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238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Reciprocity of random walks</a:t>
            </a:r>
            <a:endParaRPr lang="en-GB" dirty="0"/>
          </a:p>
        </p:txBody>
      </p:sp>
      <p:sp>
        <p:nvSpPr>
          <p:cNvPr id="34" name="Cube 8"/>
          <p:cNvSpPr/>
          <p:nvPr/>
        </p:nvSpPr>
        <p:spPr>
          <a:xfrm>
            <a:off x="1043608" y="2279193"/>
            <a:ext cx="720080" cy="688142"/>
          </a:xfrm>
          <a:prstGeom prst="cube">
            <a:avLst/>
          </a:prstGeom>
          <a:gradFill flip="none" rotWithShape="1">
            <a:gsLst>
              <a:gs pos="0">
                <a:srgbClr val="5E9EFF">
                  <a:alpha val="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CasellaDiTesto 12"/>
          <p:cNvSpPr txBox="1"/>
          <p:nvPr/>
        </p:nvSpPr>
        <p:spPr>
          <a:xfrm>
            <a:off x="1043608" y="2535287"/>
            <a:ext cx="50405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tx2"/>
                </a:solidFill>
              </a:rPr>
              <a:t>z</a:t>
            </a:r>
          </a:p>
        </p:txBody>
      </p:sp>
      <p:sp>
        <p:nvSpPr>
          <p:cNvPr id="37" name="Forme libre 10"/>
          <p:cNvSpPr/>
          <p:nvPr/>
        </p:nvSpPr>
        <p:spPr>
          <a:xfrm>
            <a:off x="1835696" y="2079189"/>
            <a:ext cx="2001837" cy="885825"/>
          </a:xfrm>
          <a:custGeom>
            <a:avLst/>
            <a:gdLst>
              <a:gd name="connsiteX0" fmla="*/ 0 w 2001837"/>
              <a:gd name="connsiteY0" fmla="*/ 323850 h 885825"/>
              <a:gd name="connsiteX1" fmla="*/ 628650 w 2001837"/>
              <a:gd name="connsiteY1" fmla="*/ 28575 h 885825"/>
              <a:gd name="connsiteX2" fmla="*/ 1171575 w 2001837"/>
              <a:gd name="connsiteY2" fmla="*/ 495300 h 885825"/>
              <a:gd name="connsiteX3" fmla="*/ 1905000 w 2001837"/>
              <a:gd name="connsiteY3" fmla="*/ 552450 h 885825"/>
              <a:gd name="connsiteX4" fmla="*/ 1752600 w 2001837"/>
              <a:gd name="connsiteY4" fmla="*/ 885825 h 88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1837" h="885825">
                <a:moveTo>
                  <a:pt x="0" y="323850"/>
                </a:moveTo>
                <a:cubicBezTo>
                  <a:pt x="216694" y="161925"/>
                  <a:pt x="433388" y="0"/>
                  <a:pt x="628650" y="28575"/>
                </a:cubicBezTo>
                <a:cubicBezTo>
                  <a:pt x="823912" y="57150"/>
                  <a:pt x="958850" y="407988"/>
                  <a:pt x="1171575" y="495300"/>
                </a:cubicBezTo>
                <a:cubicBezTo>
                  <a:pt x="1384300" y="582612"/>
                  <a:pt x="1808163" y="487363"/>
                  <a:pt x="1905000" y="552450"/>
                </a:cubicBezTo>
                <a:cubicBezTo>
                  <a:pt x="2001837" y="617537"/>
                  <a:pt x="1877218" y="751681"/>
                  <a:pt x="1752600" y="885825"/>
                </a:cubicBezTo>
              </a:path>
            </a:pathLst>
          </a:custGeom>
          <a:ln w="57150" cmpd="sng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head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CasellaDiTesto 12"/>
          <p:cNvSpPr txBox="1"/>
          <p:nvPr/>
        </p:nvSpPr>
        <p:spPr>
          <a:xfrm>
            <a:off x="2411760" y="2914492"/>
            <a:ext cx="93610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tx2"/>
                </a:solidFill>
              </a:rPr>
              <a:t>Source</a:t>
            </a:r>
          </a:p>
        </p:txBody>
      </p:sp>
      <p:sp>
        <p:nvSpPr>
          <p:cNvPr id="44" name="Ellipse 13"/>
          <p:cNvSpPr/>
          <p:nvPr/>
        </p:nvSpPr>
        <p:spPr>
          <a:xfrm>
            <a:off x="3347864" y="2965014"/>
            <a:ext cx="216024" cy="216024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CasellaDiTesto 12"/>
          <p:cNvSpPr txBox="1"/>
          <p:nvPr/>
        </p:nvSpPr>
        <p:spPr>
          <a:xfrm>
            <a:off x="683568" y="1844824"/>
            <a:ext cx="144016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3366FF"/>
                </a:solidFill>
              </a:rPr>
              <a:t>Measure in z</a:t>
            </a:r>
          </a:p>
        </p:txBody>
      </p:sp>
      <p:sp>
        <p:nvSpPr>
          <p:cNvPr id="54" name="CasellaDiTesto 12"/>
          <p:cNvSpPr txBox="1"/>
          <p:nvPr/>
        </p:nvSpPr>
        <p:spPr>
          <a:xfrm>
            <a:off x="1043608" y="1196752"/>
            <a:ext cx="252028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tx2"/>
                </a:solidFill>
              </a:rPr>
              <a:t>Forward</a:t>
            </a:r>
            <a:r>
              <a:rPr lang="en-GB" sz="2000" dirty="0" smtClean="0">
                <a:solidFill>
                  <a:schemeClr val="tx2"/>
                </a:solidFill>
              </a:rPr>
              <a:t> time flow</a:t>
            </a:r>
          </a:p>
        </p:txBody>
      </p: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685094"/>
            <a:ext cx="3057525" cy="5143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4" name="CasellaDiTesto 12"/>
          <p:cNvSpPr txBox="1"/>
          <p:nvPr/>
        </p:nvSpPr>
        <p:spPr>
          <a:xfrm>
            <a:off x="2915816" y="210091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t</a:t>
            </a:r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624" y="3030540"/>
            <a:ext cx="292100" cy="393700"/>
          </a:xfrm>
          <a:prstGeom prst="rect">
            <a:avLst/>
          </a:prstGeom>
        </p:spPr>
      </p:pic>
      <p:sp>
        <p:nvSpPr>
          <p:cNvPr id="14" name="Cube 16"/>
          <p:cNvSpPr/>
          <p:nvPr/>
        </p:nvSpPr>
        <p:spPr>
          <a:xfrm>
            <a:off x="5220072" y="2276872"/>
            <a:ext cx="720080" cy="688142"/>
          </a:xfrm>
          <a:prstGeom prst="cube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CasellaDiTesto 12"/>
          <p:cNvSpPr txBox="1"/>
          <p:nvPr/>
        </p:nvSpPr>
        <p:spPr>
          <a:xfrm>
            <a:off x="5240764" y="2532966"/>
            <a:ext cx="50405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z</a:t>
            </a:r>
          </a:p>
        </p:txBody>
      </p:sp>
      <p:sp>
        <p:nvSpPr>
          <p:cNvPr id="16" name="Forme libre 18"/>
          <p:cNvSpPr/>
          <p:nvPr/>
        </p:nvSpPr>
        <p:spPr>
          <a:xfrm>
            <a:off x="6012160" y="2079189"/>
            <a:ext cx="2001837" cy="885825"/>
          </a:xfrm>
          <a:custGeom>
            <a:avLst/>
            <a:gdLst>
              <a:gd name="connsiteX0" fmla="*/ 0 w 2001837"/>
              <a:gd name="connsiteY0" fmla="*/ 323850 h 885825"/>
              <a:gd name="connsiteX1" fmla="*/ 628650 w 2001837"/>
              <a:gd name="connsiteY1" fmla="*/ 28575 h 885825"/>
              <a:gd name="connsiteX2" fmla="*/ 1171575 w 2001837"/>
              <a:gd name="connsiteY2" fmla="*/ 495300 h 885825"/>
              <a:gd name="connsiteX3" fmla="*/ 1905000 w 2001837"/>
              <a:gd name="connsiteY3" fmla="*/ 552450 h 885825"/>
              <a:gd name="connsiteX4" fmla="*/ 1752600 w 2001837"/>
              <a:gd name="connsiteY4" fmla="*/ 885825 h 88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1837" h="885825">
                <a:moveTo>
                  <a:pt x="0" y="323850"/>
                </a:moveTo>
                <a:cubicBezTo>
                  <a:pt x="216694" y="161925"/>
                  <a:pt x="433388" y="0"/>
                  <a:pt x="628650" y="28575"/>
                </a:cubicBezTo>
                <a:cubicBezTo>
                  <a:pt x="823912" y="57150"/>
                  <a:pt x="958850" y="407988"/>
                  <a:pt x="1171575" y="495300"/>
                </a:cubicBezTo>
                <a:cubicBezTo>
                  <a:pt x="1384300" y="582612"/>
                  <a:pt x="1808163" y="487363"/>
                  <a:pt x="1905000" y="552450"/>
                </a:cubicBezTo>
                <a:cubicBezTo>
                  <a:pt x="2001837" y="617537"/>
                  <a:pt x="1877218" y="751681"/>
                  <a:pt x="1752600" y="885825"/>
                </a:cubicBezTo>
              </a:path>
            </a:pathLst>
          </a:custGeom>
          <a:ln w="57150" cmpd="sng"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  <a:headEnd type="none" w="lg" len="lg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CasellaDiTesto 12"/>
          <p:cNvSpPr txBox="1"/>
          <p:nvPr/>
        </p:nvSpPr>
        <p:spPr>
          <a:xfrm>
            <a:off x="6588224" y="2914492"/>
            <a:ext cx="93610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3366FF"/>
                </a:solidFill>
              </a:rPr>
              <a:t>Source</a:t>
            </a:r>
          </a:p>
        </p:txBody>
      </p:sp>
      <p:sp>
        <p:nvSpPr>
          <p:cNvPr id="18" name="Ellipse 20"/>
          <p:cNvSpPr/>
          <p:nvPr/>
        </p:nvSpPr>
        <p:spPr>
          <a:xfrm>
            <a:off x="7524328" y="2965014"/>
            <a:ext cx="216024" cy="216024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CasellaDiTesto 12"/>
          <p:cNvSpPr txBox="1"/>
          <p:nvPr/>
        </p:nvSpPr>
        <p:spPr>
          <a:xfrm>
            <a:off x="4860032" y="1844824"/>
            <a:ext cx="144016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tx2"/>
                </a:solidFill>
              </a:rPr>
              <a:t>Measure in z</a:t>
            </a:r>
          </a:p>
        </p:txBody>
      </p:sp>
      <p:sp>
        <p:nvSpPr>
          <p:cNvPr id="20" name="CasellaDiTesto 12"/>
          <p:cNvSpPr txBox="1"/>
          <p:nvPr/>
        </p:nvSpPr>
        <p:spPr>
          <a:xfrm>
            <a:off x="5237907" y="1236822"/>
            <a:ext cx="300995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3366FF"/>
                </a:solidFill>
              </a:rPr>
              <a:t>Backward</a:t>
            </a:r>
            <a:r>
              <a:rPr lang="en-GB" sz="2000" dirty="0" smtClean="0">
                <a:solidFill>
                  <a:srgbClr val="3366FF"/>
                </a:solidFill>
              </a:rPr>
              <a:t> time flow</a:t>
            </a: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3685094"/>
            <a:ext cx="3067050" cy="552450"/>
          </a:xfrm>
          <a:prstGeom prst="rect">
            <a:avLst/>
          </a:prstGeom>
          <a:noFill/>
          <a:ln w="9525">
            <a:solidFill>
              <a:srgbClr val="000090"/>
            </a:solidFill>
            <a:miter lim="800000"/>
            <a:headEnd/>
            <a:tailEnd/>
          </a:ln>
        </p:spPr>
      </p:pic>
      <p:sp>
        <p:nvSpPr>
          <p:cNvPr id="25" name="CasellaDiTesto 12"/>
          <p:cNvSpPr txBox="1"/>
          <p:nvPr/>
        </p:nvSpPr>
        <p:spPr>
          <a:xfrm>
            <a:off x="7164288" y="217292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3366FF"/>
                </a:solidFill>
              </a:rPr>
              <a:t>t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5721" y="2336052"/>
            <a:ext cx="469900" cy="431800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12360" y="3068960"/>
            <a:ext cx="317500" cy="29210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44192" y="2420888"/>
            <a:ext cx="355600" cy="342900"/>
          </a:xfrm>
          <a:prstGeom prst="rect">
            <a:avLst/>
          </a:prstGeom>
        </p:spPr>
      </p:pic>
      <p:sp>
        <p:nvSpPr>
          <p:cNvPr id="38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024813" y="6303963"/>
            <a:ext cx="1119187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|  PAGE </a:t>
            </a:r>
            <a:fld id="{165D83FB-48E8-447D-B72F-B4D637A0F8FA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35" name="CasellaDiTesto 12"/>
          <p:cNvSpPr txBox="1"/>
          <p:nvPr/>
        </p:nvSpPr>
        <p:spPr>
          <a:xfrm>
            <a:off x="899592" y="4221088"/>
            <a:ext cx="295232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tx2"/>
                </a:solidFill>
              </a:rPr>
              <a:t>Boltzmann </a:t>
            </a:r>
            <a:r>
              <a:rPr lang="en-GB" sz="2000" dirty="0" smtClean="0">
                <a:solidFill>
                  <a:schemeClr val="tx2"/>
                </a:solidFill>
              </a:rPr>
              <a:t>equation</a:t>
            </a:r>
          </a:p>
        </p:txBody>
      </p:sp>
      <p:sp>
        <p:nvSpPr>
          <p:cNvPr id="39" name="CasellaDiTesto 12"/>
          <p:cNvSpPr txBox="1"/>
          <p:nvPr/>
        </p:nvSpPr>
        <p:spPr>
          <a:xfrm>
            <a:off x="5148064" y="4261158"/>
            <a:ext cx="295232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3366FF"/>
                </a:solidFill>
              </a:rPr>
              <a:t>Pal &amp; Bell </a:t>
            </a:r>
            <a:r>
              <a:rPr lang="en-GB" sz="2000" dirty="0">
                <a:solidFill>
                  <a:srgbClr val="3366FF"/>
                </a:solidFill>
              </a:rPr>
              <a:t>equations</a:t>
            </a:r>
          </a:p>
        </p:txBody>
      </p:sp>
      <p:sp>
        <p:nvSpPr>
          <p:cNvPr id="40" name="CasellaDiTesto 12"/>
          <p:cNvSpPr txBox="1"/>
          <p:nvPr/>
        </p:nvSpPr>
        <p:spPr>
          <a:xfrm>
            <a:off x="323528" y="4797152"/>
            <a:ext cx="8424936" cy="15188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GB" b="1" dirty="0" smtClean="0">
                <a:solidFill>
                  <a:srgbClr val="000090"/>
                </a:solidFill>
              </a:rPr>
              <a:t>Strategy</a:t>
            </a:r>
            <a:r>
              <a:rPr lang="en-GB" dirty="0" smtClean="0">
                <a:solidFill>
                  <a:srgbClr val="000090"/>
                </a:solidFill>
              </a:rPr>
              <a:t>:</a:t>
            </a:r>
          </a:p>
          <a:p>
            <a:pPr marL="742950" lvl="1" indent="-285750">
              <a:lnSpc>
                <a:spcPct val="130000"/>
              </a:lnSpc>
              <a:buFont typeface="Wingdings" charset="2"/>
              <a:buChar char="q"/>
            </a:pPr>
            <a:r>
              <a:rPr lang="en-GB" dirty="0">
                <a:solidFill>
                  <a:srgbClr val="000090"/>
                </a:solidFill>
              </a:rPr>
              <a:t>S</a:t>
            </a:r>
            <a:r>
              <a:rPr lang="en-GB" dirty="0" smtClean="0">
                <a:solidFill>
                  <a:srgbClr val="000090"/>
                </a:solidFill>
              </a:rPr>
              <a:t>olve </a:t>
            </a:r>
            <a:r>
              <a:rPr lang="en-GB" dirty="0">
                <a:solidFill>
                  <a:srgbClr val="000090"/>
                </a:solidFill>
              </a:rPr>
              <a:t>the </a:t>
            </a:r>
            <a:r>
              <a:rPr lang="en-GB" dirty="0" smtClean="0">
                <a:solidFill>
                  <a:srgbClr val="000090"/>
                </a:solidFill>
              </a:rPr>
              <a:t>backward Pal </a:t>
            </a:r>
            <a:r>
              <a:rPr lang="en-GB" dirty="0">
                <a:solidFill>
                  <a:srgbClr val="000090"/>
                </a:solidFill>
              </a:rPr>
              <a:t>&amp; Bell equations in continuous time</a:t>
            </a:r>
          </a:p>
          <a:p>
            <a:pPr marL="742950" lvl="1" indent="-285750">
              <a:lnSpc>
                <a:spcPct val="130000"/>
              </a:lnSpc>
              <a:buFont typeface="Wingdings" charset="2"/>
              <a:buChar char="q"/>
            </a:pPr>
            <a:r>
              <a:rPr lang="en-GB" dirty="0">
                <a:solidFill>
                  <a:srgbClr val="000090"/>
                </a:solidFill>
              </a:rPr>
              <a:t>Convert time into </a:t>
            </a:r>
            <a:r>
              <a:rPr lang="en-GB" dirty="0" smtClean="0">
                <a:solidFill>
                  <a:srgbClr val="000090"/>
                </a:solidFill>
              </a:rPr>
              <a:t>discrete generations</a:t>
            </a:r>
            <a:endParaRPr lang="en-GB" dirty="0">
              <a:solidFill>
                <a:srgbClr val="000090"/>
              </a:solidFill>
            </a:endParaRPr>
          </a:p>
          <a:p>
            <a:pPr marL="742950" lvl="1" indent="-285750">
              <a:lnSpc>
                <a:spcPct val="130000"/>
              </a:lnSpc>
              <a:buFont typeface="Wingdings" charset="2"/>
              <a:buChar char="q"/>
            </a:pPr>
            <a:r>
              <a:rPr lang="en-GB" dirty="0" smtClean="0">
                <a:solidFill>
                  <a:srgbClr val="000090"/>
                </a:solidFill>
              </a:rPr>
              <a:t>Determine </a:t>
            </a:r>
            <a:r>
              <a:rPr lang="en-GB" dirty="0">
                <a:solidFill>
                  <a:srgbClr val="000090"/>
                </a:solidFill>
              </a:rPr>
              <a:t>the neutron </a:t>
            </a:r>
            <a:r>
              <a:rPr lang="en-GB" b="1" dirty="0">
                <a:solidFill>
                  <a:srgbClr val="000090"/>
                </a:solidFill>
              </a:rPr>
              <a:t>density</a:t>
            </a:r>
            <a:r>
              <a:rPr lang="en-GB" dirty="0">
                <a:solidFill>
                  <a:srgbClr val="000090"/>
                </a:solidFill>
              </a:rPr>
              <a:t> </a:t>
            </a:r>
            <a:r>
              <a:rPr lang="en-GB" dirty="0" smtClean="0">
                <a:solidFill>
                  <a:srgbClr val="000090"/>
                </a:solidFill>
                <a:latin typeface="Symbol" charset="2"/>
                <a:cs typeface="Symbol" charset="2"/>
              </a:rPr>
              <a:t>y</a:t>
            </a:r>
            <a:r>
              <a:rPr lang="en-GB" dirty="0" smtClean="0">
                <a:solidFill>
                  <a:srgbClr val="000090"/>
                </a:solidFill>
              </a:rPr>
              <a:t>(x) and </a:t>
            </a:r>
            <a:r>
              <a:rPr lang="en-GB" dirty="0">
                <a:solidFill>
                  <a:srgbClr val="000090"/>
                </a:solidFill>
              </a:rPr>
              <a:t>the </a:t>
            </a:r>
            <a:r>
              <a:rPr lang="en-GB" b="1" dirty="0">
                <a:solidFill>
                  <a:srgbClr val="000090"/>
                </a:solidFill>
              </a:rPr>
              <a:t>correlation </a:t>
            </a:r>
            <a:r>
              <a:rPr lang="en-GB" b="1" dirty="0" smtClean="0">
                <a:solidFill>
                  <a:srgbClr val="000090"/>
                </a:solidFill>
              </a:rPr>
              <a:t>function</a:t>
            </a:r>
            <a:r>
              <a:rPr lang="en-GB" dirty="0" smtClean="0">
                <a:solidFill>
                  <a:srgbClr val="000090"/>
                </a:solidFill>
              </a:rPr>
              <a:t> h(</a:t>
            </a:r>
            <a:r>
              <a:rPr lang="en-GB" dirty="0" err="1" smtClean="0">
                <a:solidFill>
                  <a:srgbClr val="000090"/>
                </a:solidFill>
              </a:rPr>
              <a:t>x,y</a:t>
            </a:r>
            <a:r>
              <a:rPr lang="en-GB" dirty="0" smtClean="0">
                <a:solidFill>
                  <a:srgbClr val="000090"/>
                </a:solidFill>
              </a:rPr>
              <a:t>)</a:t>
            </a:r>
            <a:endParaRPr lang="en-GB" dirty="0">
              <a:solidFill>
                <a:srgbClr val="000090"/>
              </a:solidFill>
            </a:endParaRPr>
          </a:p>
        </p:txBody>
      </p:sp>
      <p:sp>
        <p:nvSpPr>
          <p:cNvPr id="30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2051050" y="6305550"/>
            <a:ext cx="5940425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CEA | June 28th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406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8221" y="4340324"/>
            <a:ext cx="1647942" cy="901704"/>
          </a:xfrm>
          <a:prstGeom prst="rect">
            <a:avLst/>
          </a:prstGeom>
          <a:ln>
            <a:solidFill>
              <a:srgbClr val="000090"/>
            </a:solidFill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Spatial moments of The </a:t>
            </a:r>
            <a:r>
              <a:rPr lang="en-GB" dirty="0" smtClean="0"/>
              <a:t>homogeneous cube reactor</a:t>
            </a:r>
            <a:endParaRPr lang="en-GB" dirty="0"/>
          </a:p>
        </p:txBody>
      </p:sp>
      <p:sp>
        <p:nvSpPr>
          <p:cNvPr id="58" name="CasellaDiTesto 57"/>
          <p:cNvSpPr txBox="1"/>
          <p:nvPr/>
        </p:nvSpPr>
        <p:spPr>
          <a:xfrm>
            <a:off x="290007" y="1917067"/>
            <a:ext cx="2808312" cy="4847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 smtClean="0">
                <a:solidFill>
                  <a:srgbClr val="000090"/>
                </a:solidFill>
              </a:rPr>
              <a:t>Average neutron </a:t>
            </a:r>
            <a:r>
              <a:rPr lang="en-GB" b="1" dirty="0" smtClean="0">
                <a:solidFill>
                  <a:srgbClr val="000090"/>
                </a:solidFill>
              </a:rPr>
              <a:t>density</a:t>
            </a:r>
            <a:r>
              <a:rPr lang="en-GB" dirty="0" smtClean="0">
                <a:solidFill>
                  <a:srgbClr val="000090"/>
                </a:solidFill>
              </a:rPr>
              <a:t>:</a:t>
            </a:r>
            <a:endParaRPr lang="en-GB" baseline="-25000" dirty="0" smtClean="0">
              <a:solidFill>
                <a:srgbClr val="000090"/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323528" y="3113924"/>
            <a:ext cx="2994860" cy="4847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b="1" dirty="0" smtClean="0">
                <a:solidFill>
                  <a:srgbClr val="000090"/>
                </a:solidFill>
              </a:rPr>
              <a:t>Pair correlation function</a:t>
            </a:r>
            <a:r>
              <a:rPr lang="en-GB" dirty="0" smtClean="0">
                <a:solidFill>
                  <a:srgbClr val="000090"/>
                </a:solidFill>
              </a:rPr>
              <a:t>:</a:t>
            </a:r>
            <a:endParaRPr lang="en-GB" baseline="-25000" dirty="0" smtClean="0">
              <a:solidFill>
                <a:srgbClr val="000090"/>
              </a:solidFill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1187624" y="4509120"/>
            <a:ext cx="3469294" cy="4847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 smtClean="0">
                <a:solidFill>
                  <a:srgbClr val="000090"/>
                </a:solidFill>
              </a:rPr>
              <a:t>Single dimensionless parameter</a:t>
            </a:r>
            <a:endParaRPr lang="en-GB" baseline="-25000" dirty="0">
              <a:solidFill>
                <a:srgbClr val="000090"/>
              </a:solidFill>
            </a:endParaRPr>
          </a:p>
        </p:txBody>
      </p:sp>
      <p:sp>
        <p:nvSpPr>
          <p:cNvPr id="14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024813" y="6303963"/>
            <a:ext cx="1119187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|  PAGE </a:t>
            </a:r>
            <a:fld id="{165D83FB-48E8-447D-B72F-B4D637A0F8F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grpSp>
        <p:nvGrpSpPr>
          <p:cNvPr id="25" name="Gruppo 24"/>
          <p:cNvGrpSpPr/>
          <p:nvPr/>
        </p:nvGrpSpPr>
        <p:grpSpPr>
          <a:xfrm>
            <a:off x="4211960" y="4105228"/>
            <a:ext cx="4070512" cy="1962412"/>
            <a:chOff x="4860032" y="3995966"/>
            <a:chExt cx="4070512" cy="1962412"/>
          </a:xfrm>
        </p:grpSpPr>
        <p:sp>
          <p:nvSpPr>
            <p:cNvPr id="16" name="Rettangolo 15"/>
            <p:cNvSpPr/>
            <p:nvPr/>
          </p:nvSpPr>
          <p:spPr>
            <a:xfrm>
              <a:off x="7452320" y="3995966"/>
              <a:ext cx="1461758" cy="44114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GB" sz="1600" dirty="0" smtClean="0">
                  <a:solidFill>
                    <a:srgbClr val="3366FF"/>
                  </a:solidFill>
                </a:rPr>
                <a:t>System size L</a:t>
              </a:r>
              <a:endParaRPr lang="en-GB" sz="1600" baseline="-25000" dirty="0">
                <a:solidFill>
                  <a:srgbClr val="3366FF"/>
                </a:solidFill>
              </a:endParaRPr>
            </a:p>
          </p:txBody>
        </p:sp>
        <p:sp>
          <p:nvSpPr>
            <p:cNvPr id="18" name="Rettangolo 17"/>
            <p:cNvSpPr/>
            <p:nvPr/>
          </p:nvSpPr>
          <p:spPr>
            <a:xfrm>
              <a:off x="7092280" y="5373216"/>
              <a:ext cx="1838264" cy="44114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GB" sz="1600" dirty="0" smtClean="0">
                  <a:solidFill>
                    <a:srgbClr val="FF0000"/>
                  </a:solidFill>
                </a:rPr>
                <a:t>Migration area M</a:t>
              </a:r>
              <a:r>
                <a:rPr lang="en-GB" sz="1600" baseline="30000" dirty="0" smtClean="0">
                  <a:solidFill>
                    <a:srgbClr val="FF0000"/>
                  </a:solidFill>
                </a:rPr>
                <a:t>2</a:t>
              </a:r>
              <a:endParaRPr lang="en-GB" sz="1600" baseline="30000" dirty="0">
                <a:solidFill>
                  <a:srgbClr val="FF0000"/>
                </a:solidFill>
              </a:endParaRPr>
            </a:p>
          </p:txBody>
        </p:sp>
        <p:sp>
          <p:nvSpPr>
            <p:cNvPr id="19" name="Rettangolo 18"/>
            <p:cNvSpPr/>
            <p:nvPr/>
          </p:nvSpPr>
          <p:spPr>
            <a:xfrm>
              <a:off x="4860032" y="5517232"/>
              <a:ext cx="1781457" cy="44114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GB" sz="1600" dirty="0" smtClean="0">
                  <a:solidFill>
                    <a:srgbClr val="008000"/>
                  </a:solidFill>
                </a:rPr>
                <a:t>Population size N</a:t>
              </a:r>
              <a:endParaRPr lang="en-GB" sz="1600" baseline="-25000" dirty="0">
                <a:solidFill>
                  <a:srgbClr val="008000"/>
                </a:solidFill>
              </a:endParaRPr>
            </a:p>
          </p:txBody>
        </p:sp>
        <p:cxnSp>
          <p:nvCxnSpPr>
            <p:cNvPr id="5" name="Connettore 2 4"/>
            <p:cNvCxnSpPr/>
            <p:nvPr/>
          </p:nvCxnSpPr>
          <p:spPr>
            <a:xfrm flipH="1">
              <a:off x="6876256" y="4293096"/>
              <a:ext cx="576064" cy="216024"/>
            </a:xfrm>
            <a:prstGeom prst="straightConnector1">
              <a:avLst/>
            </a:prstGeom>
            <a:ln>
              <a:solidFill>
                <a:srgbClr val="3366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ttore 2 19"/>
            <p:cNvCxnSpPr/>
            <p:nvPr/>
          </p:nvCxnSpPr>
          <p:spPr>
            <a:xfrm flipH="1" flipV="1">
              <a:off x="6876256" y="5013176"/>
              <a:ext cx="495672" cy="49567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ttore 2 21"/>
            <p:cNvCxnSpPr/>
            <p:nvPr/>
          </p:nvCxnSpPr>
          <p:spPr>
            <a:xfrm flipV="1">
              <a:off x="5868144" y="5085184"/>
              <a:ext cx="216024" cy="504056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0790" y="1785644"/>
            <a:ext cx="2762332" cy="824863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201" y="3009780"/>
            <a:ext cx="5862124" cy="768337"/>
          </a:xfrm>
          <a:prstGeom prst="rect">
            <a:avLst/>
          </a:prstGeom>
        </p:spPr>
      </p:pic>
      <p:sp>
        <p:nvSpPr>
          <p:cNvPr id="24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2051050" y="6305550"/>
            <a:ext cx="5940425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CEA | June 28th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277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6812" y="2492896"/>
            <a:ext cx="7933580" cy="216024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GB" dirty="0" smtClean="0"/>
              <a:t> The impact of clustering in criticality simulations</a:t>
            </a:r>
          </a:p>
          <a:p>
            <a:pPr>
              <a:buFont typeface="Wingdings" pitchFamily="2" charset="2"/>
              <a:buChar char="q"/>
            </a:pPr>
            <a:r>
              <a:rPr lang="en-GB" dirty="0" smtClean="0"/>
              <a:t> Perspectives</a:t>
            </a:r>
          </a:p>
        </p:txBody>
      </p:sp>
      <p:sp>
        <p:nvSpPr>
          <p:cNvPr id="7" name="Rettangolo 6"/>
          <p:cNvSpPr/>
          <p:nvPr/>
        </p:nvSpPr>
        <p:spPr>
          <a:xfrm>
            <a:off x="988520" y="1692300"/>
            <a:ext cx="473560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GB" sz="2200" dirty="0">
                <a:solidFill>
                  <a:srgbClr val="DC0528"/>
                </a:solidFill>
              </a:rPr>
              <a:t> </a:t>
            </a:r>
            <a:r>
              <a:rPr lang="en-GB" sz="2200" dirty="0" smtClean="0">
                <a:solidFill>
                  <a:srgbClr val="DC0528"/>
                </a:solidFill>
                <a:latin typeface="+mn-lt"/>
              </a:rPr>
              <a:t>Power iteration with Monte Carlo</a:t>
            </a:r>
            <a:endParaRPr lang="en-GB" sz="22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024813" y="6303963"/>
            <a:ext cx="1119187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|  PAGE </a:t>
            </a:r>
            <a:fld id="{165D83FB-48E8-447D-B72F-B4D637A0F8F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9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2051050" y="6305550"/>
            <a:ext cx="5940425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CEA | June 28th 2017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Power iteration as a function of </a:t>
            </a:r>
            <a:r>
              <a:rPr lang="en-GB" cap="none" dirty="0" smtClean="0">
                <a:latin typeface="Symbol" charset="2"/>
                <a:cs typeface="Symbol" charset="2"/>
              </a:rPr>
              <a:t>x</a:t>
            </a:r>
            <a:endParaRPr lang="en-GB" dirty="0">
              <a:latin typeface="Symbol" charset="2"/>
              <a:cs typeface="Symbol" charset="2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324" y="1340768"/>
            <a:ext cx="6896100" cy="4699000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3995936" y="1268760"/>
            <a:ext cx="4824536" cy="482453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12"/>
          <p:cNvSpPr txBox="1"/>
          <p:nvPr/>
        </p:nvSpPr>
        <p:spPr>
          <a:xfrm>
            <a:off x="2306231" y="6080468"/>
            <a:ext cx="1617697" cy="646331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000090"/>
                </a:solidFill>
              </a:rPr>
              <a:t>Uniform initial condition</a:t>
            </a:r>
            <a:endParaRPr lang="en-GB" b="1" dirty="0">
              <a:solidFill>
                <a:srgbClr val="000090"/>
              </a:solidFill>
            </a:endParaRPr>
          </a:p>
        </p:txBody>
      </p:sp>
      <p:sp>
        <p:nvSpPr>
          <p:cNvPr id="11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024813" y="6303963"/>
            <a:ext cx="1119187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|  PAGE </a:t>
            </a:r>
            <a:fld id="{165D83FB-48E8-447D-B72F-B4D637A0F8F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15" name="CasellaDiTesto 12"/>
          <p:cNvSpPr txBox="1"/>
          <p:nvPr/>
        </p:nvSpPr>
        <p:spPr>
          <a:xfrm>
            <a:off x="2339752" y="1268760"/>
            <a:ext cx="1584176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000090"/>
                </a:solidFill>
              </a:rPr>
              <a:t>Generation 1</a:t>
            </a:r>
            <a:endParaRPr lang="en-GB" sz="1600" b="1" dirty="0">
              <a:solidFill>
                <a:srgbClr val="000090"/>
              </a:solidFill>
            </a:endParaRPr>
          </a:p>
        </p:txBody>
      </p:sp>
      <p:sp>
        <p:nvSpPr>
          <p:cNvPr id="16" name="CasellaDiTesto 12"/>
          <p:cNvSpPr txBox="1"/>
          <p:nvPr/>
        </p:nvSpPr>
        <p:spPr>
          <a:xfrm>
            <a:off x="2339752" y="3619368"/>
            <a:ext cx="648072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000090"/>
                </a:solidFill>
              </a:rPr>
              <a:t>             </a:t>
            </a:r>
            <a:endParaRPr lang="en-GB" sz="1600" b="1" dirty="0">
              <a:solidFill>
                <a:srgbClr val="000090"/>
              </a:solidFill>
            </a:endParaRP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2184024"/>
            <a:ext cx="1333500" cy="800100"/>
          </a:xfrm>
          <a:prstGeom prst="rect">
            <a:avLst/>
          </a:prstGeom>
          <a:ln>
            <a:solidFill>
              <a:srgbClr val="3366FF"/>
            </a:solidFill>
          </a:ln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4391000"/>
            <a:ext cx="1270000" cy="8382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008" y="3212976"/>
            <a:ext cx="3744416" cy="884670"/>
          </a:xfrm>
          <a:prstGeom prst="rect">
            <a:avLst/>
          </a:prstGeom>
        </p:spPr>
      </p:pic>
      <p:sp>
        <p:nvSpPr>
          <p:cNvPr id="13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2051050" y="6305550"/>
            <a:ext cx="5940425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CEA | June 28th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846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Power iteration as a function of </a:t>
            </a:r>
            <a:r>
              <a:rPr lang="en-GB" cap="none" dirty="0">
                <a:latin typeface="Symbol" charset="2"/>
                <a:cs typeface="Symbol" charset="2"/>
              </a:rPr>
              <a:t>x</a:t>
            </a:r>
            <a:endParaRPr lang="en-GB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324" y="1340768"/>
            <a:ext cx="6896100" cy="4699000"/>
          </a:xfrm>
          <a:prstGeom prst="rect">
            <a:avLst/>
          </a:prstGeom>
        </p:spPr>
      </p:pic>
      <p:sp>
        <p:nvSpPr>
          <p:cNvPr id="14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024813" y="6303963"/>
            <a:ext cx="1119187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|  PAGE </a:t>
            </a:r>
            <a:fld id="{165D83FB-48E8-447D-B72F-B4D637A0F8F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13" name="CasellaDiTesto 12"/>
          <p:cNvSpPr txBox="1"/>
          <p:nvPr/>
        </p:nvSpPr>
        <p:spPr>
          <a:xfrm>
            <a:off x="683568" y="6118952"/>
            <a:ext cx="288032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000090"/>
                </a:solidFill>
              </a:rPr>
              <a:t>Bounded</a:t>
            </a:r>
            <a:r>
              <a:rPr lang="en-GB" dirty="0" smtClean="0">
                <a:solidFill>
                  <a:srgbClr val="000090"/>
                </a:solidFill>
              </a:rPr>
              <a:t> fluctuations:</a:t>
            </a:r>
            <a:endParaRPr lang="en-GB" b="1" dirty="0">
              <a:solidFill>
                <a:srgbClr val="000090"/>
              </a:solidFill>
            </a:endParaRPr>
          </a:p>
        </p:txBody>
      </p:sp>
      <p:sp>
        <p:nvSpPr>
          <p:cNvPr id="15" name="Rettangolo arrotondato 14"/>
          <p:cNvSpPr/>
          <p:nvPr/>
        </p:nvSpPr>
        <p:spPr>
          <a:xfrm>
            <a:off x="6804248" y="4581128"/>
            <a:ext cx="432048" cy="432048"/>
          </a:xfrm>
          <a:prstGeom prst="round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  <a:ln>
            <a:solidFill>
              <a:srgbClr val="00009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arrotondato 15"/>
          <p:cNvSpPr/>
          <p:nvPr/>
        </p:nvSpPr>
        <p:spPr>
          <a:xfrm>
            <a:off x="6804248" y="2276872"/>
            <a:ext cx="432048" cy="432048"/>
          </a:xfrm>
          <a:prstGeom prst="round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8" name="Connettore 1 17"/>
          <p:cNvCxnSpPr/>
          <p:nvPr/>
        </p:nvCxnSpPr>
        <p:spPr>
          <a:xfrm flipH="1">
            <a:off x="4788024" y="2708920"/>
            <a:ext cx="2054711" cy="3096344"/>
          </a:xfrm>
          <a:prstGeom prst="line">
            <a:avLst/>
          </a:prstGeom>
          <a:ln w="38100">
            <a:solidFill>
              <a:srgbClr val="000090"/>
            </a:solidFill>
            <a:headEnd type="triangle" w="lg" len="lg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8"/>
          <p:cNvCxnSpPr/>
          <p:nvPr/>
        </p:nvCxnSpPr>
        <p:spPr>
          <a:xfrm flipH="1">
            <a:off x="4860032" y="4771496"/>
            <a:ext cx="1872208" cy="1033768"/>
          </a:xfrm>
          <a:prstGeom prst="line">
            <a:avLst/>
          </a:prstGeom>
          <a:ln w="38100">
            <a:solidFill>
              <a:srgbClr val="000090"/>
            </a:solidFill>
            <a:headEnd type="triangle" w="lg" len="lg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2"/>
          <p:cNvSpPr txBox="1"/>
          <p:nvPr/>
        </p:nvSpPr>
        <p:spPr>
          <a:xfrm>
            <a:off x="2301265" y="1268760"/>
            <a:ext cx="758567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0090"/>
                </a:solidFill>
              </a:rPr>
              <a:t>g</a:t>
            </a:r>
            <a:r>
              <a:rPr lang="en-GB" sz="1600" dirty="0" smtClean="0">
                <a:solidFill>
                  <a:srgbClr val="000090"/>
                </a:solidFill>
              </a:rPr>
              <a:t> = 1</a:t>
            </a:r>
            <a:endParaRPr lang="en-GB" sz="1600" b="1" dirty="0">
              <a:solidFill>
                <a:srgbClr val="000090"/>
              </a:solidFill>
            </a:endParaRPr>
          </a:p>
        </p:txBody>
      </p:sp>
      <p:sp>
        <p:nvSpPr>
          <p:cNvPr id="21" name="CasellaDiTesto 12"/>
          <p:cNvSpPr txBox="1"/>
          <p:nvPr/>
        </p:nvSpPr>
        <p:spPr>
          <a:xfrm>
            <a:off x="4427984" y="1268760"/>
            <a:ext cx="1008112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0090"/>
                </a:solidFill>
              </a:rPr>
              <a:t>g</a:t>
            </a:r>
            <a:r>
              <a:rPr lang="en-GB" sz="1600" dirty="0" smtClean="0">
                <a:solidFill>
                  <a:srgbClr val="000090"/>
                </a:solidFill>
              </a:rPr>
              <a:t> = 10</a:t>
            </a:r>
            <a:r>
              <a:rPr lang="en-GB" sz="1600" baseline="30000" dirty="0" smtClean="0">
                <a:solidFill>
                  <a:srgbClr val="000090"/>
                </a:solidFill>
              </a:rPr>
              <a:t>2</a:t>
            </a:r>
            <a:endParaRPr lang="en-GB" sz="1600" b="1" baseline="30000" dirty="0">
              <a:solidFill>
                <a:srgbClr val="000090"/>
              </a:solidFill>
            </a:endParaRPr>
          </a:p>
        </p:txBody>
      </p:sp>
      <p:sp>
        <p:nvSpPr>
          <p:cNvPr id="22" name="CasellaDiTesto 12"/>
          <p:cNvSpPr txBox="1"/>
          <p:nvPr/>
        </p:nvSpPr>
        <p:spPr>
          <a:xfrm>
            <a:off x="6554703" y="1281588"/>
            <a:ext cx="1008112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0090"/>
                </a:solidFill>
              </a:rPr>
              <a:t>g</a:t>
            </a:r>
            <a:r>
              <a:rPr lang="en-GB" sz="1600" dirty="0" smtClean="0">
                <a:solidFill>
                  <a:srgbClr val="000090"/>
                </a:solidFill>
              </a:rPr>
              <a:t> = 10</a:t>
            </a:r>
            <a:r>
              <a:rPr lang="en-GB" sz="1600" baseline="30000" dirty="0">
                <a:solidFill>
                  <a:srgbClr val="000090"/>
                </a:solidFill>
              </a:rPr>
              <a:t>3</a:t>
            </a:r>
            <a:endParaRPr lang="en-GB" sz="1600" b="1" baseline="30000" dirty="0">
              <a:solidFill>
                <a:srgbClr val="000090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6601053" y="3704204"/>
            <a:ext cx="86409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ettangolo 23"/>
          <p:cNvSpPr/>
          <p:nvPr/>
        </p:nvSpPr>
        <p:spPr>
          <a:xfrm>
            <a:off x="4479300" y="3717032"/>
            <a:ext cx="86409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Rettangolo 24"/>
          <p:cNvSpPr/>
          <p:nvPr/>
        </p:nvSpPr>
        <p:spPr>
          <a:xfrm>
            <a:off x="2339752" y="3717032"/>
            <a:ext cx="86409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880" y="5936558"/>
            <a:ext cx="2880320" cy="732802"/>
          </a:xfrm>
          <a:prstGeom prst="rect">
            <a:avLst/>
          </a:prstGeom>
          <a:ln>
            <a:solidFill>
              <a:srgbClr val="3366FF"/>
            </a:solidFill>
          </a:ln>
        </p:spPr>
      </p:pic>
      <p:sp>
        <p:nvSpPr>
          <p:cNvPr id="23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2051050" y="6305550"/>
            <a:ext cx="5940425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CEA | June 28th 2017</a:t>
            </a:r>
            <a:endParaRPr lang="en-US" dirty="0"/>
          </a:p>
        </p:txBody>
      </p:sp>
      <p:pic>
        <p:nvPicPr>
          <p:cNvPr id="26" name="Immagin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2184024"/>
            <a:ext cx="1333500" cy="800100"/>
          </a:xfrm>
          <a:prstGeom prst="rect">
            <a:avLst/>
          </a:prstGeom>
          <a:ln>
            <a:solidFill>
              <a:srgbClr val="3366FF"/>
            </a:solidFill>
          </a:ln>
        </p:spPr>
      </p:pic>
      <p:pic>
        <p:nvPicPr>
          <p:cNvPr id="27" name="Immagin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4391000"/>
            <a:ext cx="1270000" cy="83820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660749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/>
          <p:cNvGrpSpPr/>
          <p:nvPr/>
        </p:nvGrpSpPr>
        <p:grpSpPr>
          <a:xfrm>
            <a:off x="117268" y="2060848"/>
            <a:ext cx="7479068" cy="4485712"/>
            <a:chOff x="117268" y="2060848"/>
            <a:chExt cx="7479068" cy="4485712"/>
          </a:xfrm>
        </p:grpSpPr>
        <p:pic>
          <p:nvPicPr>
            <p:cNvPr id="3" name="Immagin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70651" y="2060848"/>
              <a:ext cx="6425685" cy="4464496"/>
            </a:xfrm>
            <a:prstGeom prst="rect">
              <a:avLst/>
            </a:prstGeom>
          </p:spPr>
        </p:pic>
        <p:sp>
          <p:nvSpPr>
            <p:cNvPr id="4" name="Rettangolo 3"/>
            <p:cNvSpPr/>
            <p:nvPr/>
          </p:nvSpPr>
          <p:spPr>
            <a:xfrm>
              <a:off x="4211960" y="3861048"/>
              <a:ext cx="3096344" cy="64807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1" name="Rettangolo 20"/>
            <p:cNvSpPr/>
            <p:nvPr/>
          </p:nvSpPr>
          <p:spPr>
            <a:xfrm rot="5400000">
              <a:off x="3455942" y="3812678"/>
              <a:ext cx="490700" cy="85087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" name="Rettangolo 21"/>
            <p:cNvSpPr/>
            <p:nvPr/>
          </p:nvSpPr>
          <p:spPr>
            <a:xfrm rot="7647686">
              <a:off x="3137674" y="3958485"/>
              <a:ext cx="490700" cy="44257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 rot="7974156">
              <a:off x="2672385" y="3514502"/>
              <a:ext cx="490700" cy="7288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4" name="Rettangolo 23"/>
            <p:cNvSpPr/>
            <p:nvPr/>
          </p:nvSpPr>
          <p:spPr>
            <a:xfrm rot="8429274">
              <a:off x="2413262" y="3465767"/>
              <a:ext cx="490700" cy="3019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Rettangolo 15"/>
            <p:cNvSpPr/>
            <p:nvPr/>
          </p:nvSpPr>
          <p:spPr>
            <a:xfrm rot="5400000">
              <a:off x="2231805" y="4224030"/>
              <a:ext cx="490700" cy="85087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" name="CasellaDiTesto 24"/>
            <p:cNvSpPr txBox="1"/>
            <p:nvPr/>
          </p:nvSpPr>
          <p:spPr>
            <a:xfrm>
              <a:off x="2699792" y="3375148"/>
              <a:ext cx="1152128" cy="629916"/>
            </a:xfrm>
            <a:prstGeom prst="rect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GB" sz="16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Arial"/>
                  <a:cs typeface="Arial"/>
                </a:rPr>
                <a:t>Power iteration</a:t>
              </a:r>
              <a:endParaRPr lang="en-GB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endParaRPr>
            </a:p>
          </p:txBody>
        </p:sp>
        <p:pic>
          <p:nvPicPr>
            <p:cNvPr id="12" name="Immagine 11"/>
            <p:cNvPicPr>
              <a:picLocks noChangeAspect="1"/>
            </p:cNvPicPr>
            <p:nvPr/>
          </p:nvPicPr>
          <p:blipFill>
            <a:blip r:embed="rId3">
              <a:alphaModFix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100000"/>
                      </a14:imgEffect>
                      <a14:imgEffect>
                        <a14:brightnessContrast bright="8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7105" y="2276872"/>
              <a:ext cx="1039827" cy="1152128"/>
            </a:xfrm>
            <a:prstGeom prst="rect">
              <a:avLst/>
            </a:prstGeom>
            <a:ln>
              <a:solidFill>
                <a:srgbClr val="000090"/>
              </a:solidFill>
            </a:ln>
          </p:spPr>
        </p:pic>
        <p:cxnSp>
          <p:nvCxnSpPr>
            <p:cNvPr id="17" name="Connettore 2 16"/>
            <p:cNvCxnSpPr/>
            <p:nvPr/>
          </p:nvCxnSpPr>
          <p:spPr>
            <a:xfrm>
              <a:off x="1259632" y="2852936"/>
              <a:ext cx="504056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CasellaDiTesto 12"/>
            <p:cNvSpPr txBox="1"/>
            <p:nvPr/>
          </p:nvSpPr>
          <p:spPr>
            <a:xfrm>
              <a:off x="117268" y="3462099"/>
              <a:ext cx="1049663" cy="58477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>
                  <a:solidFill>
                    <a:srgbClr val="000090"/>
                  </a:solidFill>
                </a:rPr>
                <a:t>Uniform </a:t>
              </a:r>
              <a:r>
                <a:rPr lang="en-GB" sz="1600" dirty="0" smtClean="0">
                  <a:solidFill>
                    <a:srgbClr val="000090"/>
                  </a:solidFill>
                </a:rPr>
                <a:t>source</a:t>
              </a:r>
              <a:endParaRPr lang="en-GB" sz="1600" b="1" dirty="0">
                <a:solidFill>
                  <a:srgbClr val="000090"/>
                </a:solidFill>
              </a:endParaRPr>
            </a:p>
          </p:txBody>
        </p:sp>
        <p:pic>
          <p:nvPicPr>
            <p:cNvPr id="18" name="Immagine 1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6200000">
              <a:off x="903840" y="3944993"/>
              <a:ext cx="808360" cy="439326"/>
            </a:xfrm>
            <a:prstGeom prst="rect">
              <a:avLst/>
            </a:prstGeom>
          </p:spPr>
        </p:pic>
        <p:pic>
          <p:nvPicPr>
            <p:cNvPr id="29" name="Immagine 2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27984" y="4377932"/>
              <a:ext cx="808360" cy="439326"/>
            </a:xfrm>
            <a:prstGeom prst="rect">
              <a:avLst/>
            </a:prstGeom>
          </p:spPr>
        </p:pic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36757" y="3429000"/>
              <a:ext cx="431800" cy="355600"/>
            </a:xfrm>
            <a:prstGeom prst="rect">
              <a:avLst/>
            </a:prstGeom>
          </p:spPr>
        </p:pic>
        <p:pic>
          <p:nvPicPr>
            <p:cNvPr id="30" name="Immagine 2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12821" y="6190960"/>
              <a:ext cx="228600" cy="355600"/>
            </a:xfrm>
            <a:prstGeom prst="rect">
              <a:avLst/>
            </a:prstGeom>
          </p:spPr>
        </p:pic>
        <p:pic>
          <p:nvPicPr>
            <p:cNvPr id="32" name="Immagin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275856" y="2276872"/>
              <a:ext cx="1152128" cy="550702"/>
            </a:xfrm>
            <a:prstGeom prst="rect">
              <a:avLst/>
            </a:prstGeom>
          </p:spPr>
        </p:pic>
        <p:sp>
          <p:nvSpPr>
            <p:cNvPr id="33" name="CasellaDiTesto 32"/>
            <p:cNvSpPr txBox="1"/>
            <p:nvPr/>
          </p:nvSpPr>
          <p:spPr>
            <a:xfrm>
              <a:off x="4649802" y="2395232"/>
              <a:ext cx="2160240" cy="359073"/>
            </a:xfrm>
            <a:prstGeom prst="rect">
              <a:avLst/>
            </a:prstGeom>
            <a:noFill/>
            <a:ln>
              <a:solidFill>
                <a:srgbClr val="3366FF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GB" sz="1600" dirty="0" smtClean="0">
                  <a:solidFill>
                    <a:srgbClr val="3366FF"/>
                  </a:solidFill>
                  <a:latin typeface="Arial"/>
                  <a:cs typeface="Arial"/>
                </a:rPr>
                <a:t>Independent replicas</a:t>
              </a:r>
              <a:endParaRPr lang="en-GB" sz="1600" dirty="0">
                <a:solidFill>
                  <a:srgbClr val="3366FF"/>
                </a:solidFill>
                <a:latin typeface="Arial"/>
                <a:cs typeface="Arial"/>
              </a:endParaRPr>
            </a:p>
          </p:txBody>
        </p:sp>
        <p:pic>
          <p:nvPicPr>
            <p:cNvPr id="35" name="Immagine 3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059832" y="5131536"/>
              <a:ext cx="4173481" cy="774917"/>
            </a:xfrm>
            <a:prstGeom prst="rect">
              <a:avLst/>
            </a:prstGeom>
          </p:spPr>
        </p:pic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Analysis of Spatial moments</a:t>
            </a:r>
            <a:endParaRPr lang="en-GB" dirty="0"/>
          </a:p>
        </p:txBody>
      </p:sp>
      <p:sp>
        <p:nvSpPr>
          <p:cNvPr id="27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024813" y="6303963"/>
            <a:ext cx="1119187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|  PAGE </a:t>
            </a:r>
            <a:fld id="{165D83FB-48E8-447D-B72F-B4D637A0F8F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14" name="CasellaDiTesto 13"/>
          <p:cNvSpPr txBox="1"/>
          <p:nvPr/>
        </p:nvSpPr>
        <p:spPr>
          <a:xfrm>
            <a:off x="323528" y="1147710"/>
            <a:ext cx="2808312" cy="69711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GB" dirty="0" smtClean="0">
                <a:solidFill>
                  <a:srgbClr val="000090"/>
                </a:solidFill>
              </a:rPr>
              <a:t>Average </a:t>
            </a:r>
            <a:r>
              <a:rPr lang="en-GB" dirty="0" smtClean="0">
                <a:solidFill>
                  <a:srgbClr val="FF0000"/>
                </a:solidFill>
              </a:rPr>
              <a:t>square distance </a:t>
            </a:r>
            <a:r>
              <a:rPr lang="en-GB" dirty="0" smtClean="0">
                <a:solidFill>
                  <a:srgbClr val="000090"/>
                </a:solidFill>
              </a:rPr>
              <a:t>between particle </a:t>
            </a:r>
            <a:r>
              <a:rPr lang="en-GB" dirty="0" smtClean="0">
                <a:solidFill>
                  <a:srgbClr val="FF0000"/>
                </a:solidFill>
              </a:rPr>
              <a:t>pairs</a:t>
            </a:r>
            <a:r>
              <a:rPr lang="en-GB" dirty="0" smtClean="0">
                <a:solidFill>
                  <a:srgbClr val="000090"/>
                </a:solidFill>
              </a:rPr>
              <a:t>:</a:t>
            </a:r>
            <a:endParaRPr lang="en-GB" baseline="-25000" dirty="0" smtClean="0">
              <a:solidFill>
                <a:srgbClr val="000090"/>
              </a:solidFill>
            </a:endParaRPr>
          </a:p>
        </p:txBody>
      </p:sp>
      <p:grpSp>
        <p:nvGrpSpPr>
          <p:cNvPr id="13" name="Gruppo 12"/>
          <p:cNvGrpSpPr/>
          <p:nvPr/>
        </p:nvGrpSpPr>
        <p:grpSpPr>
          <a:xfrm>
            <a:off x="5292080" y="2276872"/>
            <a:ext cx="3632688" cy="3290036"/>
            <a:chOff x="5292080" y="2132856"/>
            <a:chExt cx="3632688" cy="3290036"/>
          </a:xfrm>
        </p:grpSpPr>
        <p:pic>
          <p:nvPicPr>
            <p:cNvPr id="9" name="Immagine 8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292080" y="3394656"/>
              <a:ext cx="2277278" cy="826432"/>
            </a:xfrm>
            <a:prstGeom prst="rect">
              <a:avLst/>
            </a:prstGeom>
            <a:ln>
              <a:solidFill>
                <a:srgbClr val="000090"/>
              </a:solidFill>
            </a:ln>
          </p:spPr>
        </p:pic>
        <p:cxnSp>
          <p:nvCxnSpPr>
            <p:cNvPr id="11" name="Connettore 2 10"/>
            <p:cNvCxnSpPr/>
            <p:nvPr/>
          </p:nvCxnSpPr>
          <p:spPr>
            <a:xfrm>
              <a:off x="7668344" y="2708920"/>
              <a:ext cx="0" cy="2160240"/>
            </a:xfrm>
            <a:prstGeom prst="straightConnector1">
              <a:avLst/>
            </a:prstGeom>
            <a:ln>
              <a:solidFill>
                <a:srgbClr val="00009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" name="Immagine 4"/>
            <p:cNvPicPr>
              <a:picLocks noChangeAspect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4326"/>
                      </a14:imgEffect>
                      <a14:imgEffect>
                        <a14:saturation sat="400000"/>
                      </a14:imgEffect>
                      <a14:imgEffect>
                        <a14:brightnessContrast contrast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852113" y="4267440"/>
              <a:ext cx="1040367" cy="1155452"/>
            </a:xfrm>
            <a:prstGeom prst="rect">
              <a:avLst/>
            </a:prstGeom>
            <a:ln>
              <a:solidFill>
                <a:srgbClr val="000090"/>
              </a:solidFill>
            </a:ln>
          </p:spPr>
        </p:pic>
        <p:pic>
          <p:nvPicPr>
            <p:cNvPr id="10" name="Immagine 9"/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colorTemperature colorTemp="1500"/>
                      </a14:imgEffect>
                      <a14:imgEffect>
                        <a14:brightnessContrast contrast="8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884368" y="2132856"/>
              <a:ext cx="1040400" cy="1160091"/>
            </a:xfrm>
            <a:prstGeom prst="rect">
              <a:avLst/>
            </a:prstGeom>
            <a:ln>
              <a:solidFill>
                <a:srgbClr val="000090"/>
              </a:solidFill>
            </a:ln>
          </p:spPr>
        </p:pic>
      </p:grpSp>
      <p:pic>
        <p:nvPicPr>
          <p:cNvPr id="15" name="Immagine 1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059832" y="1124744"/>
            <a:ext cx="4876677" cy="864096"/>
          </a:xfrm>
          <a:prstGeom prst="rect">
            <a:avLst/>
          </a:prstGeom>
        </p:spPr>
      </p:pic>
      <p:sp>
        <p:nvSpPr>
          <p:cNvPr id="31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2051050" y="6305550"/>
            <a:ext cx="5940425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CEA | June 28th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995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Spatial localisation of the dominant cluster</a:t>
            </a:r>
            <a:endParaRPr lang="en-GB" dirty="0"/>
          </a:p>
        </p:txBody>
      </p:sp>
      <p:sp>
        <p:nvSpPr>
          <p:cNvPr id="27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024813" y="6303963"/>
            <a:ext cx="1119187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|  PAGE </a:t>
            </a:r>
            <a:fld id="{165D83FB-48E8-447D-B72F-B4D637A0F8F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052736"/>
            <a:ext cx="5066403" cy="5493412"/>
          </a:xfrm>
          <a:prstGeom prst="rect">
            <a:avLst/>
          </a:prstGeom>
        </p:spPr>
      </p:pic>
      <p:sp>
        <p:nvSpPr>
          <p:cNvPr id="34" name="CasellaDiTesto 12"/>
          <p:cNvSpPr txBox="1"/>
          <p:nvPr/>
        </p:nvSpPr>
        <p:spPr>
          <a:xfrm>
            <a:off x="5508104" y="1700808"/>
            <a:ext cx="3600400" cy="13157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Source: uniform distribution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solidFill>
                  <a:srgbClr val="000090"/>
                </a:solidFill>
              </a:rPr>
              <a:t>(i.e., 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fundamental </a:t>
            </a:r>
            <a:r>
              <a:rPr lang="en-GB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eigen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-function</a:t>
            </a:r>
            <a:r>
              <a:rPr lang="en-GB" dirty="0" smtClean="0">
                <a:solidFill>
                  <a:srgbClr val="000090"/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solidFill>
                  <a:srgbClr val="000090"/>
                </a:solidFill>
              </a:rPr>
              <a:t>System size L = 400 cm, N=10</a:t>
            </a:r>
            <a:r>
              <a:rPr lang="en-GB" baseline="30000" dirty="0" smtClean="0">
                <a:solidFill>
                  <a:srgbClr val="000090"/>
                </a:solidFill>
              </a:rPr>
              <a:t>3</a:t>
            </a:r>
            <a:endParaRPr lang="en-GB" baseline="30000" dirty="0">
              <a:solidFill>
                <a:srgbClr val="000090"/>
              </a:solidFill>
            </a:endParaRPr>
          </a:p>
        </p:txBody>
      </p:sp>
      <p:sp>
        <p:nvSpPr>
          <p:cNvPr id="35" name="CasellaDiTesto 12"/>
          <p:cNvSpPr txBox="1"/>
          <p:nvPr/>
        </p:nvSpPr>
        <p:spPr>
          <a:xfrm>
            <a:off x="5508104" y="3520316"/>
            <a:ext cx="3168352" cy="4847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 smtClean="0">
                <a:solidFill>
                  <a:srgbClr val="000000"/>
                </a:solidFill>
              </a:rPr>
              <a:t>Black: after 10</a:t>
            </a:r>
            <a:r>
              <a:rPr lang="en-GB" baseline="30000" dirty="0">
                <a:solidFill>
                  <a:srgbClr val="000000"/>
                </a:solidFill>
              </a:rPr>
              <a:t>3</a:t>
            </a:r>
            <a:r>
              <a:rPr lang="en-GB" dirty="0" smtClean="0">
                <a:solidFill>
                  <a:srgbClr val="000000"/>
                </a:solidFill>
              </a:rPr>
              <a:t> generations</a:t>
            </a:r>
          </a:p>
        </p:txBody>
      </p:sp>
      <p:pic>
        <p:nvPicPr>
          <p:cNvPr id="38" name="Immagin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2084" y="2348880"/>
            <a:ext cx="1656184" cy="668496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39" name="CasellaDiTesto 12"/>
          <p:cNvSpPr txBox="1"/>
          <p:nvPr/>
        </p:nvSpPr>
        <p:spPr>
          <a:xfrm>
            <a:off x="2555776" y="1772816"/>
            <a:ext cx="2448272" cy="4847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b="1" dirty="0" smtClean="0">
                <a:solidFill>
                  <a:srgbClr val="660066"/>
                </a:solidFill>
              </a:rPr>
              <a:t>Localisation radius</a:t>
            </a:r>
          </a:p>
        </p:txBody>
      </p:sp>
      <p:cxnSp>
        <p:nvCxnSpPr>
          <p:cNvPr id="20" name="Connettore 2 19"/>
          <p:cNvCxnSpPr/>
          <p:nvPr/>
        </p:nvCxnSpPr>
        <p:spPr>
          <a:xfrm flipH="1">
            <a:off x="2051720" y="2924944"/>
            <a:ext cx="576064" cy="648072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3" name="Immagine 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2273" y="5373216"/>
            <a:ext cx="4472215" cy="830385"/>
          </a:xfrm>
          <a:prstGeom prst="rect">
            <a:avLst/>
          </a:prstGeom>
        </p:spPr>
      </p:pic>
      <p:sp>
        <p:nvSpPr>
          <p:cNvPr id="44" name="CasellaDiTesto 43"/>
          <p:cNvSpPr txBox="1"/>
          <p:nvPr/>
        </p:nvSpPr>
        <p:spPr>
          <a:xfrm>
            <a:off x="4788024" y="4653136"/>
            <a:ext cx="3600400" cy="69711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GB" dirty="0" smtClean="0">
                <a:solidFill>
                  <a:srgbClr val="660066"/>
                </a:solidFill>
              </a:rPr>
              <a:t>Average square distance between particle pairs:</a:t>
            </a:r>
            <a:endParaRPr lang="en-GB" baseline="-25000" dirty="0" smtClean="0">
              <a:solidFill>
                <a:srgbClr val="660066"/>
              </a:solidFill>
            </a:endParaRPr>
          </a:p>
        </p:txBody>
      </p:sp>
      <p:sp>
        <p:nvSpPr>
          <p:cNvPr id="45" name="CasellaDiTesto 12"/>
          <p:cNvSpPr txBox="1"/>
          <p:nvPr/>
        </p:nvSpPr>
        <p:spPr>
          <a:xfrm>
            <a:off x="539552" y="5788408"/>
            <a:ext cx="208823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200" b="1" dirty="0" smtClean="0">
                <a:solidFill>
                  <a:srgbClr val="000090"/>
                </a:solidFill>
              </a:rPr>
              <a:t>Fig. taken from</a:t>
            </a:r>
          </a:p>
          <a:p>
            <a:pPr>
              <a:lnSpc>
                <a:spcPct val="150000"/>
              </a:lnSpc>
            </a:pPr>
            <a:r>
              <a:rPr lang="en-GB" sz="1200" b="1" dirty="0" smtClean="0">
                <a:solidFill>
                  <a:srgbClr val="000090"/>
                </a:solidFill>
              </a:rPr>
              <a:t>T. Sutton, M&amp;C2017</a:t>
            </a:r>
            <a:endParaRPr lang="en-GB" sz="1200" dirty="0" smtClean="0">
              <a:solidFill>
                <a:srgbClr val="000090"/>
              </a:solidFill>
            </a:endParaRPr>
          </a:p>
        </p:txBody>
      </p:sp>
      <p:sp>
        <p:nvSpPr>
          <p:cNvPr id="14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2051050" y="6305550"/>
            <a:ext cx="5940425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CEA | June 28th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656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What’s the course, helmsman ?</a:t>
            </a:r>
            <a:endParaRPr lang="en-GB" dirty="0"/>
          </a:p>
        </p:txBody>
      </p:sp>
      <p:sp>
        <p:nvSpPr>
          <p:cNvPr id="27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024813" y="6303963"/>
            <a:ext cx="1119187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|  PAGE </a:t>
            </a:r>
            <a:fld id="{165D83FB-48E8-447D-B72F-B4D637A0F8F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18" name="CasellaDiTesto 12"/>
          <p:cNvSpPr txBox="1"/>
          <p:nvPr/>
        </p:nvSpPr>
        <p:spPr>
          <a:xfrm>
            <a:off x="755576" y="1772816"/>
            <a:ext cx="6048672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rgbClr val="FF0000"/>
                </a:solidFill>
              </a:rPr>
              <a:t>Diagnostic</a:t>
            </a:r>
            <a:r>
              <a:rPr lang="en-GB" dirty="0" smtClean="0">
                <a:solidFill>
                  <a:srgbClr val="000090"/>
                </a:solidFill>
              </a:rPr>
              <a:t> tools for clustering in power iteration</a:t>
            </a:r>
          </a:p>
        </p:txBody>
      </p:sp>
      <p:sp>
        <p:nvSpPr>
          <p:cNvPr id="19" name="CasellaDiTesto 12"/>
          <p:cNvSpPr txBox="1"/>
          <p:nvPr/>
        </p:nvSpPr>
        <p:spPr>
          <a:xfrm>
            <a:off x="755576" y="2633137"/>
            <a:ext cx="3960440" cy="45653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rgbClr val="000090"/>
                </a:solidFill>
              </a:rPr>
              <a:t>Impact of </a:t>
            </a:r>
            <a:r>
              <a:rPr lang="en-GB" dirty="0" smtClean="0">
                <a:solidFill>
                  <a:srgbClr val="FF0000"/>
                </a:solidFill>
              </a:rPr>
              <a:t>boundary conditions</a:t>
            </a:r>
          </a:p>
        </p:txBody>
      </p:sp>
      <p:sp>
        <p:nvSpPr>
          <p:cNvPr id="21" name="CasellaDiTesto 12"/>
          <p:cNvSpPr txBox="1"/>
          <p:nvPr/>
        </p:nvSpPr>
        <p:spPr>
          <a:xfrm>
            <a:off x="755576" y="4509120"/>
            <a:ext cx="5328592" cy="45653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 err="1" smtClean="0">
                <a:solidFill>
                  <a:srgbClr val="000090"/>
                </a:solidFill>
              </a:rPr>
              <a:t>Ergodic</a:t>
            </a:r>
            <a:r>
              <a:rPr lang="en-GB" dirty="0" smtClean="0">
                <a:solidFill>
                  <a:srgbClr val="000090"/>
                </a:solidFill>
              </a:rPr>
              <a:t> theory and </a:t>
            </a:r>
            <a:r>
              <a:rPr lang="en-GB" dirty="0" smtClean="0">
                <a:solidFill>
                  <a:srgbClr val="FF0000"/>
                </a:solidFill>
              </a:rPr>
              <a:t>bias on the spatial tallies</a:t>
            </a:r>
          </a:p>
        </p:txBody>
      </p:sp>
      <p:sp>
        <p:nvSpPr>
          <p:cNvPr id="22" name="CasellaDiTesto 12"/>
          <p:cNvSpPr txBox="1"/>
          <p:nvPr/>
        </p:nvSpPr>
        <p:spPr>
          <a:xfrm>
            <a:off x="748763" y="3582670"/>
            <a:ext cx="3600400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rgbClr val="FF0000"/>
                </a:solidFill>
              </a:rPr>
              <a:t>Heterogeneous</a:t>
            </a:r>
            <a:r>
              <a:rPr lang="en-GB" dirty="0" smtClean="0">
                <a:solidFill>
                  <a:srgbClr val="000090"/>
                </a:solidFill>
              </a:rPr>
              <a:t> configurations</a:t>
            </a:r>
          </a:p>
        </p:txBody>
      </p:sp>
      <p:sp>
        <p:nvSpPr>
          <p:cNvPr id="9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2051050" y="6305550"/>
            <a:ext cx="5940425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CEA | June 28th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190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Clustering: past and future</a:t>
            </a:r>
            <a:endParaRPr lang="en-GB" dirty="0"/>
          </a:p>
        </p:txBody>
      </p:sp>
      <p:sp>
        <p:nvSpPr>
          <p:cNvPr id="7" name="CasellaDiTesto 12"/>
          <p:cNvSpPr txBox="1"/>
          <p:nvPr/>
        </p:nvSpPr>
        <p:spPr>
          <a:xfrm>
            <a:off x="683568" y="1124744"/>
            <a:ext cx="7848872" cy="8771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 smtClean="0">
                <a:solidFill>
                  <a:srgbClr val="000090"/>
                </a:solidFill>
              </a:rPr>
              <a:t>First works on clustering: </a:t>
            </a:r>
            <a:r>
              <a:rPr lang="en-GB" dirty="0">
                <a:solidFill>
                  <a:srgbClr val="FF0000"/>
                </a:solidFill>
              </a:rPr>
              <a:t>t</a:t>
            </a:r>
            <a:r>
              <a:rPr lang="en-GB" dirty="0" smtClean="0">
                <a:solidFill>
                  <a:srgbClr val="FF0000"/>
                </a:solidFill>
              </a:rPr>
              <a:t>heoretical ecology</a:t>
            </a:r>
            <a:r>
              <a:rPr lang="en-GB" dirty="0" smtClean="0">
                <a:solidFill>
                  <a:srgbClr val="000090"/>
                </a:solidFill>
              </a:rPr>
              <a:t> (Cox &amp; </a:t>
            </a:r>
            <a:r>
              <a:rPr lang="en-GB" dirty="0" err="1" smtClean="0">
                <a:solidFill>
                  <a:srgbClr val="000090"/>
                </a:solidFill>
              </a:rPr>
              <a:t>Griffeath</a:t>
            </a:r>
            <a:r>
              <a:rPr lang="en-GB" dirty="0" smtClean="0">
                <a:solidFill>
                  <a:srgbClr val="000090"/>
                </a:solidFill>
              </a:rPr>
              <a:t>, 1980)</a:t>
            </a:r>
          </a:p>
          <a:p>
            <a:pPr marL="742950" lvl="1" indent="-285750">
              <a:lnSpc>
                <a:spcPct val="150000"/>
              </a:lnSpc>
              <a:buFont typeface="Wingdings" charset="2"/>
              <a:buChar char="q"/>
            </a:pPr>
            <a:r>
              <a:rPr lang="en-GB" sz="1600" dirty="0">
                <a:solidFill>
                  <a:srgbClr val="000090"/>
                </a:solidFill>
              </a:rPr>
              <a:t>F</a:t>
            </a:r>
            <a:r>
              <a:rPr lang="en-GB" sz="1600" dirty="0" smtClean="0">
                <a:solidFill>
                  <a:srgbClr val="000090"/>
                </a:solidFill>
              </a:rPr>
              <a:t>luctuations of individuals subject to </a:t>
            </a:r>
            <a:r>
              <a:rPr lang="en-GB" sz="1600" dirty="0" smtClean="0">
                <a:solidFill>
                  <a:srgbClr val="FF0000"/>
                </a:solidFill>
              </a:rPr>
              <a:t>diffusion</a:t>
            </a:r>
            <a:r>
              <a:rPr lang="en-GB" sz="1600" dirty="0" smtClean="0">
                <a:solidFill>
                  <a:srgbClr val="000090"/>
                </a:solidFill>
              </a:rPr>
              <a:t>,</a:t>
            </a:r>
            <a:r>
              <a:rPr lang="en-GB" sz="1600" dirty="0" smtClean="0">
                <a:solidFill>
                  <a:srgbClr val="FF0000"/>
                </a:solidFill>
              </a:rPr>
              <a:t> reproduction </a:t>
            </a:r>
            <a:r>
              <a:rPr lang="en-GB" sz="1600" dirty="0" smtClean="0">
                <a:solidFill>
                  <a:srgbClr val="000090"/>
                </a:solidFill>
              </a:rPr>
              <a:t>and</a:t>
            </a:r>
            <a:r>
              <a:rPr lang="en-GB" sz="1600" dirty="0" smtClean="0">
                <a:solidFill>
                  <a:srgbClr val="FF0000"/>
                </a:solidFill>
              </a:rPr>
              <a:t> death</a:t>
            </a:r>
          </a:p>
        </p:txBody>
      </p:sp>
      <p:sp>
        <p:nvSpPr>
          <p:cNvPr id="13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024813" y="6303963"/>
            <a:ext cx="1119187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|  PAGE </a:t>
            </a:r>
            <a:fld id="{165D83FB-48E8-447D-B72F-B4D637A0F8F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78479" y="2521595"/>
            <a:ext cx="3037705" cy="1584176"/>
          </a:xfrm>
          <a:prstGeom prst="rect">
            <a:avLst/>
          </a:prstGeom>
        </p:spPr>
      </p:pic>
      <p:sp>
        <p:nvSpPr>
          <p:cNvPr id="9" name="CasellaDiTesto 12"/>
          <p:cNvSpPr txBox="1"/>
          <p:nvPr/>
        </p:nvSpPr>
        <p:spPr>
          <a:xfrm>
            <a:off x="7160200" y="2953643"/>
            <a:ext cx="1656184" cy="7207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400" dirty="0" err="1" smtClean="0">
                <a:solidFill>
                  <a:srgbClr val="000090"/>
                </a:solidFill>
              </a:rPr>
              <a:t>Houchmandzadeh</a:t>
            </a:r>
            <a:r>
              <a:rPr lang="en-GB" sz="1400" dirty="0" smtClean="0">
                <a:solidFill>
                  <a:srgbClr val="000090"/>
                </a:solidFill>
              </a:rPr>
              <a:t> &amp; </a:t>
            </a:r>
            <a:r>
              <a:rPr lang="en-GB" sz="1400" dirty="0" err="1" smtClean="0">
                <a:solidFill>
                  <a:srgbClr val="000090"/>
                </a:solidFill>
              </a:rPr>
              <a:t>Vallade</a:t>
            </a:r>
            <a:r>
              <a:rPr lang="en-GB" sz="1400" dirty="0">
                <a:solidFill>
                  <a:srgbClr val="000090"/>
                </a:solidFill>
              </a:rPr>
              <a:t> </a:t>
            </a:r>
            <a:r>
              <a:rPr lang="en-GB" sz="1400" dirty="0" smtClean="0">
                <a:solidFill>
                  <a:srgbClr val="000090"/>
                </a:solidFill>
              </a:rPr>
              <a:t>(2009)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2521595"/>
            <a:ext cx="2862863" cy="1512168"/>
          </a:xfrm>
          <a:prstGeom prst="rect">
            <a:avLst/>
          </a:prstGeom>
        </p:spPr>
      </p:pic>
      <p:sp>
        <p:nvSpPr>
          <p:cNvPr id="12" name="CasellaDiTesto 12"/>
          <p:cNvSpPr txBox="1"/>
          <p:nvPr/>
        </p:nvSpPr>
        <p:spPr>
          <a:xfrm>
            <a:off x="1183536" y="2080449"/>
            <a:ext cx="2448272" cy="44114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600" dirty="0" smtClean="0">
                <a:solidFill>
                  <a:srgbClr val="000090"/>
                </a:solidFill>
              </a:rPr>
              <a:t>Monte Carlo simulations</a:t>
            </a:r>
          </a:p>
        </p:txBody>
      </p:sp>
      <p:sp>
        <p:nvSpPr>
          <p:cNvPr id="14" name="CasellaDiTesto 12"/>
          <p:cNvSpPr txBox="1"/>
          <p:nvPr/>
        </p:nvSpPr>
        <p:spPr>
          <a:xfrm>
            <a:off x="4855944" y="2089547"/>
            <a:ext cx="1368152" cy="44114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600" dirty="0" smtClean="0">
                <a:solidFill>
                  <a:srgbClr val="000090"/>
                </a:solidFill>
              </a:rPr>
              <a:t>Experiments</a:t>
            </a:r>
          </a:p>
        </p:txBody>
      </p:sp>
      <p:grpSp>
        <p:nvGrpSpPr>
          <p:cNvPr id="6" name="Gruppo 5"/>
          <p:cNvGrpSpPr/>
          <p:nvPr/>
        </p:nvGrpSpPr>
        <p:grpSpPr>
          <a:xfrm>
            <a:off x="755576" y="4149080"/>
            <a:ext cx="6408712" cy="2515224"/>
            <a:chOff x="755576" y="4149080"/>
            <a:chExt cx="6408712" cy="2515224"/>
          </a:xfrm>
        </p:grpSpPr>
        <p:sp>
          <p:nvSpPr>
            <p:cNvPr id="18" name="CasellaDiTesto 12"/>
            <p:cNvSpPr txBox="1"/>
            <p:nvPr/>
          </p:nvSpPr>
          <p:spPr>
            <a:xfrm>
              <a:off x="755576" y="4149080"/>
              <a:ext cx="6408712" cy="48474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GB" dirty="0" smtClean="0">
                  <a:solidFill>
                    <a:srgbClr val="000090"/>
                  </a:solidFill>
                </a:rPr>
                <a:t>Neutron clustering in </a:t>
              </a:r>
              <a:r>
                <a:rPr lang="en-GB" dirty="0" smtClean="0">
                  <a:solidFill>
                    <a:srgbClr val="FF0000"/>
                  </a:solidFill>
                </a:rPr>
                <a:t>reactor physics</a:t>
              </a:r>
              <a:r>
                <a:rPr lang="en-GB" dirty="0" smtClean="0">
                  <a:solidFill>
                    <a:srgbClr val="000090"/>
                  </a:solidFill>
                </a:rPr>
                <a:t> (</a:t>
              </a:r>
              <a:r>
                <a:rPr lang="en-GB" dirty="0" err="1" smtClean="0">
                  <a:solidFill>
                    <a:srgbClr val="000090"/>
                  </a:solidFill>
                </a:rPr>
                <a:t>Dumonteil</a:t>
              </a:r>
              <a:r>
                <a:rPr lang="en-GB" dirty="0" smtClean="0">
                  <a:solidFill>
                    <a:srgbClr val="000090"/>
                  </a:solidFill>
                </a:rPr>
                <a:t> et al., 2013)</a:t>
              </a:r>
            </a:p>
          </p:txBody>
        </p:sp>
        <p:sp>
          <p:nvSpPr>
            <p:cNvPr id="20" name="CasellaDiTesto 12"/>
            <p:cNvSpPr txBox="1"/>
            <p:nvPr/>
          </p:nvSpPr>
          <p:spPr>
            <a:xfrm>
              <a:off x="1183536" y="4581128"/>
              <a:ext cx="2448272" cy="44114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GB" sz="1600" dirty="0" smtClean="0">
                  <a:solidFill>
                    <a:srgbClr val="000090"/>
                  </a:solidFill>
                </a:rPr>
                <a:t>Monte Carlo simulations</a:t>
              </a:r>
            </a:p>
          </p:txBody>
        </p:sp>
        <p:sp>
          <p:nvSpPr>
            <p:cNvPr id="21" name="CasellaDiTesto 12"/>
            <p:cNvSpPr txBox="1"/>
            <p:nvPr/>
          </p:nvSpPr>
          <p:spPr>
            <a:xfrm>
              <a:off x="4855944" y="4590226"/>
              <a:ext cx="1368152" cy="44114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GB" sz="1600" dirty="0" smtClean="0">
                  <a:solidFill>
                    <a:srgbClr val="000090"/>
                  </a:solidFill>
                </a:rPr>
                <a:t>Experiments</a:t>
              </a:r>
            </a:p>
          </p:txBody>
        </p:sp>
        <p:pic>
          <p:nvPicPr>
            <p:cNvPr id="5" name="Immagin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52848" y="5026004"/>
              <a:ext cx="1651000" cy="1638300"/>
            </a:xfrm>
            <a:prstGeom prst="rect">
              <a:avLst/>
            </a:prstGeom>
          </p:spPr>
        </p:pic>
        <p:pic>
          <p:nvPicPr>
            <p:cNvPr id="11" name="Immagine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04048" y="5085184"/>
              <a:ext cx="1073379" cy="1412776"/>
            </a:xfrm>
            <a:prstGeom prst="rect">
              <a:avLst/>
            </a:prstGeom>
          </p:spPr>
        </p:pic>
      </p:grpSp>
      <p:sp>
        <p:nvSpPr>
          <p:cNvPr id="19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2051050" y="6305550"/>
            <a:ext cx="5940425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CEA | June 28th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785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asellaDiTesto 12"/>
          <p:cNvSpPr txBox="1"/>
          <p:nvPr/>
        </p:nvSpPr>
        <p:spPr>
          <a:xfrm>
            <a:off x="1763688" y="1816561"/>
            <a:ext cx="5688632" cy="96436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4000" dirty="0" smtClean="0">
                <a:solidFill>
                  <a:schemeClr val="tx2"/>
                </a:solidFill>
                <a:latin typeface="+mn-lt"/>
              </a:rPr>
              <a:t>Thanks for your attention</a:t>
            </a:r>
          </a:p>
        </p:txBody>
      </p:sp>
      <p:sp>
        <p:nvSpPr>
          <p:cNvPr id="7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024813" y="6303963"/>
            <a:ext cx="1119187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|  PAGE </a:t>
            </a:r>
            <a:fld id="{165D83FB-48E8-447D-B72F-B4D637A0F8FA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8" name="CasellaDiTesto 12"/>
          <p:cNvSpPr txBox="1"/>
          <p:nvPr/>
        </p:nvSpPr>
        <p:spPr>
          <a:xfrm>
            <a:off x="395536" y="3347029"/>
            <a:ext cx="8568952" cy="26022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Wingdings" charset="2"/>
              <a:buChar char="q"/>
            </a:pPr>
            <a:r>
              <a:rPr lang="it-IT" sz="1400" dirty="0">
                <a:solidFill>
                  <a:srgbClr val="000090"/>
                </a:solidFill>
              </a:rPr>
              <a:t>E. </a:t>
            </a:r>
            <a:r>
              <a:rPr lang="it-IT" sz="1400" dirty="0" err="1">
                <a:solidFill>
                  <a:srgbClr val="000090"/>
                </a:solidFill>
              </a:rPr>
              <a:t>Dumonteil</a:t>
            </a:r>
            <a:r>
              <a:rPr lang="it-IT" sz="1400" dirty="0">
                <a:solidFill>
                  <a:srgbClr val="000090"/>
                </a:solidFill>
              </a:rPr>
              <a:t>, </a:t>
            </a:r>
            <a:r>
              <a:rPr lang="it-IT" sz="1400" dirty="0" err="1">
                <a:solidFill>
                  <a:srgbClr val="000090"/>
                </a:solidFill>
              </a:rPr>
              <a:t>F</a:t>
            </a:r>
            <a:r>
              <a:rPr lang="it-IT" sz="1400" dirty="0">
                <a:solidFill>
                  <a:srgbClr val="000090"/>
                </a:solidFill>
              </a:rPr>
              <a:t>. Malvagi, A. Zoia, A. Mazzolo, D. </a:t>
            </a:r>
            <a:r>
              <a:rPr lang="it-IT" sz="1400" dirty="0" err="1">
                <a:solidFill>
                  <a:srgbClr val="000090"/>
                </a:solidFill>
              </a:rPr>
              <a:t>Artusio</a:t>
            </a:r>
            <a:r>
              <a:rPr lang="it-IT" sz="1400" dirty="0">
                <a:solidFill>
                  <a:srgbClr val="000090"/>
                </a:solidFill>
              </a:rPr>
              <a:t>, C. </a:t>
            </a:r>
            <a:r>
              <a:rPr lang="it-IT" sz="1400" dirty="0" err="1">
                <a:solidFill>
                  <a:srgbClr val="000090"/>
                </a:solidFill>
              </a:rPr>
              <a:t>Dieudonné</a:t>
            </a:r>
            <a:r>
              <a:rPr lang="it-IT" sz="1400" dirty="0">
                <a:solidFill>
                  <a:srgbClr val="000090"/>
                </a:solidFill>
              </a:rPr>
              <a:t>, C. de </a:t>
            </a:r>
            <a:r>
              <a:rPr lang="it-IT" sz="1400" dirty="0" err="1">
                <a:solidFill>
                  <a:srgbClr val="000090"/>
                </a:solidFill>
              </a:rPr>
              <a:t>Mulatier</a:t>
            </a:r>
            <a:r>
              <a:rPr lang="it-IT" sz="1400" dirty="0">
                <a:solidFill>
                  <a:srgbClr val="000090"/>
                </a:solidFill>
              </a:rPr>
              <a:t>, </a:t>
            </a:r>
            <a:r>
              <a:rPr lang="it-IT" sz="1400" dirty="0" err="1" smtClean="0">
                <a:solidFill>
                  <a:srgbClr val="000090"/>
                </a:solidFill>
              </a:rPr>
              <a:t>Proceedings</a:t>
            </a:r>
            <a:r>
              <a:rPr lang="it-IT" sz="1400" dirty="0" smtClean="0">
                <a:solidFill>
                  <a:srgbClr val="000090"/>
                </a:solidFill>
              </a:rPr>
              <a:t> of SNA+MC2013, Paris, France.</a:t>
            </a:r>
          </a:p>
          <a:p>
            <a:pPr marL="285750" indent="-285750">
              <a:lnSpc>
                <a:spcPct val="130000"/>
              </a:lnSpc>
              <a:buFont typeface="Wingdings" charset="2"/>
              <a:buChar char="q"/>
            </a:pPr>
            <a:r>
              <a:rPr lang="it-IT" sz="1400" dirty="0" smtClean="0">
                <a:solidFill>
                  <a:srgbClr val="000090"/>
                </a:solidFill>
              </a:rPr>
              <a:t>E</a:t>
            </a:r>
            <a:r>
              <a:rPr lang="it-IT" sz="1400" dirty="0">
                <a:solidFill>
                  <a:srgbClr val="000090"/>
                </a:solidFill>
              </a:rPr>
              <a:t>. </a:t>
            </a:r>
            <a:r>
              <a:rPr lang="it-IT" sz="1400" dirty="0" err="1">
                <a:solidFill>
                  <a:srgbClr val="000090"/>
                </a:solidFill>
              </a:rPr>
              <a:t>Dumonteil</a:t>
            </a:r>
            <a:r>
              <a:rPr lang="it-IT" sz="1400" dirty="0">
                <a:solidFill>
                  <a:srgbClr val="000090"/>
                </a:solidFill>
              </a:rPr>
              <a:t>, </a:t>
            </a:r>
            <a:r>
              <a:rPr lang="it-IT" sz="1400" dirty="0" err="1">
                <a:solidFill>
                  <a:srgbClr val="000090"/>
                </a:solidFill>
              </a:rPr>
              <a:t>F</a:t>
            </a:r>
            <a:r>
              <a:rPr lang="it-IT" sz="1400" dirty="0">
                <a:solidFill>
                  <a:srgbClr val="000090"/>
                </a:solidFill>
              </a:rPr>
              <a:t>. Malvagi, A. Zoia, A. Mazzolo, D. </a:t>
            </a:r>
            <a:r>
              <a:rPr lang="it-IT" sz="1400" dirty="0" err="1">
                <a:solidFill>
                  <a:srgbClr val="000090"/>
                </a:solidFill>
              </a:rPr>
              <a:t>Artusio</a:t>
            </a:r>
            <a:r>
              <a:rPr lang="it-IT" sz="1400" dirty="0">
                <a:solidFill>
                  <a:srgbClr val="000090"/>
                </a:solidFill>
              </a:rPr>
              <a:t>, C. </a:t>
            </a:r>
            <a:r>
              <a:rPr lang="it-IT" sz="1400" dirty="0" err="1">
                <a:solidFill>
                  <a:srgbClr val="000090"/>
                </a:solidFill>
              </a:rPr>
              <a:t>Dieudonné</a:t>
            </a:r>
            <a:r>
              <a:rPr lang="it-IT" sz="1400" dirty="0">
                <a:solidFill>
                  <a:srgbClr val="000090"/>
                </a:solidFill>
              </a:rPr>
              <a:t>, C. de </a:t>
            </a:r>
            <a:r>
              <a:rPr lang="it-IT" sz="1400" dirty="0" err="1" smtClean="0">
                <a:solidFill>
                  <a:srgbClr val="000090"/>
                </a:solidFill>
              </a:rPr>
              <a:t>Mulatier</a:t>
            </a:r>
            <a:r>
              <a:rPr lang="it-IT" sz="1400" dirty="0" smtClean="0">
                <a:solidFill>
                  <a:srgbClr val="000090"/>
                </a:solidFill>
              </a:rPr>
              <a:t>, </a:t>
            </a:r>
            <a:r>
              <a:rPr lang="it-IT" sz="1400" dirty="0" err="1" smtClean="0">
                <a:solidFill>
                  <a:srgbClr val="000090"/>
                </a:solidFill>
              </a:rPr>
              <a:t>Ann</a:t>
            </a:r>
            <a:r>
              <a:rPr lang="it-IT" sz="1400" dirty="0" smtClean="0">
                <a:solidFill>
                  <a:srgbClr val="000090"/>
                </a:solidFill>
              </a:rPr>
              <a:t>. </a:t>
            </a:r>
            <a:r>
              <a:rPr lang="it-IT" sz="1400" dirty="0" err="1" smtClean="0">
                <a:solidFill>
                  <a:srgbClr val="000090"/>
                </a:solidFill>
              </a:rPr>
              <a:t>Nucl</a:t>
            </a:r>
            <a:r>
              <a:rPr lang="it-IT" sz="1400" dirty="0" smtClean="0">
                <a:solidFill>
                  <a:srgbClr val="000090"/>
                </a:solidFill>
              </a:rPr>
              <a:t>. </a:t>
            </a:r>
            <a:r>
              <a:rPr lang="it-IT" sz="1400" dirty="0">
                <a:solidFill>
                  <a:srgbClr val="000090"/>
                </a:solidFill>
              </a:rPr>
              <a:t>Energy</a:t>
            </a:r>
            <a:r>
              <a:rPr lang="it-IT" sz="1400" b="1" dirty="0">
                <a:solidFill>
                  <a:srgbClr val="000090"/>
                </a:solidFill>
              </a:rPr>
              <a:t> 63</a:t>
            </a:r>
            <a:r>
              <a:rPr lang="it-IT" sz="1400" dirty="0">
                <a:solidFill>
                  <a:srgbClr val="000090"/>
                </a:solidFill>
              </a:rPr>
              <a:t>, 612-618 (2014)</a:t>
            </a:r>
            <a:r>
              <a:rPr lang="it-IT" sz="1400" dirty="0" smtClean="0">
                <a:solidFill>
                  <a:srgbClr val="000090"/>
                </a:solidFill>
              </a:rPr>
              <a:t>.</a:t>
            </a:r>
          </a:p>
          <a:p>
            <a:pPr marL="285750" indent="-285750">
              <a:lnSpc>
                <a:spcPct val="130000"/>
              </a:lnSpc>
              <a:buFont typeface="Wingdings" charset="2"/>
              <a:buChar char="q"/>
            </a:pPr>
            <a:r>
              <a:rPr lang="it-IT" sz="1400" dirty="0">
                <a:solidFill>
                  <a:srgbClr val="000090"/>
                </a:solidFill>
              </a:rPr>
              <a:t>A. Zoia, E. </a:t>
            </a:r>
            <a:r>
              <a:rPr lang="it-IT" sz="1400" dirty="0" err="1">
                <a:solidFill>
                  <a:srgbClr val="000090"/>
                </a:solidFill>
              </a:rPr>
              <a:t>Dumonteil</a:t>
            </a:r>
            <a:r>
              <a:rPr lang="it-IT" sz="1400" dirty="0">
                <a:solidFill>
                  <a:srgbClr val="000090"/>
                </a:solidFill>
              </a:rPr>
              <a:t>, A. Mazzolo, C. de </a:t>
            </a:r>
            <a:r>
              <a:rPr lang="it-IT" sz="1400" dirty="0" err="1">
                <a:solidFill>
                  <a:srgbClr val="000090"/>
                </a:solidFill>
              </a:rPr>
              <a:t>Mulatier</a:t>
            </a:r>
            <a:r>
              <a:rPr lang="it-IT" sz="1400" dirty="0">
                <a:solidFill>
                  <a:srgbClr val="000090"/>
                </a:solidFill>
              </a:rPr>
              <a:t>, A. </a:t>
            </a:r>
            <a:r>
              <a:rPr lang="it-IT" sz="1400" dirty="0" smtClean="0">
                <a:solidFill>
                  <a:srgbClr val="000090"/>
                </a:solidFill>
              </a:rPr>
              <a:t>Rosso, </a:t>
            </a:r>
            <a:r>
              <a:rPr lang="it-IT" sz="1400" dirty="0" err="1">
                <a:solidFill>
                  <a:srgbClr val="000090"/>
                </a:solidFill>
              </a:rPr>
              <a:t>Phys</a:t>
            </a:r>
            <a:r>
              <a:rPr lang="it-IT" sz="1400" dirty="0">
                <a:solidFill>
                  <a:srgbClr val="000090"/>
                </a:solidFill>
              </a:rPr>
              <a:t>. Rev. </a:t>
            </a:r>
            <a:r>
              <a:rPr lang="it-IT" sz="1400" dirty="0" smtClean="0">
                <a:solidFill>
                  <a:srgbClr val="000090"/>
                </a:solidFill>
              </a:rPr>
              <a:t>E </a:t>
            </a:r>
            <a:r>
              <a:rPr lang="it-IT" sz="1400" b="1" dirty="0" smtClean="0">
                <a:solidFill>
                  <a:srgbClr val="000090"/>
                </a:solidFill>
              </a:rPr>
              <a:t>90</a:t>
            </a:r>
            <a:r>
              <a:rPr lang="it-IT" sz="1400" dirty="0">
                <a:solidFill>
                  <a:srgbClr val="000090"/>
                </a:solidFill>
              </a:rPr>
              <a:t>, 042118 (2014)</a:t>
            </a:r>
            <a:r>
              <a:rPr lang="it-IT" sz="1400" dirty="0" smtClean="0">
                <a:solidFill>
                  <a:srgbClr val="000090"/>
                </a:solidFill>
              </a:rPr>
              <a:t>.</a:t>
            </a:r>
          </a:p>
          <a:p>
            <a:pPr marL="285750" indent="-285750">
              <a:lnSpc>
                <a:spcPct val="130000"/>
              </a:lnSpc>
              <a:buFont typeface="Wingdings" charset="2"/>
              <a:buChar char="q"/>
            </a:pPr>
            <a:r>
              <a:rPr lang="it-IT" sz="1400" dirty="0">
                <a:solidFill>
                  <a:srgbClr val="000090"/>
                </a:solidFill>
              </a:rPr>
              <a:t>C. de </a:t>
            </a:r>
            <a:r>
              <a:rPr lang="it-IT" sz="1400" dirty="0" err="1">
                <a:solidFill>
                  <a:srgbClr val="000090"/>
                </a:solidFill>
              </a:rPr>
              <a:t>Mulatier</a:t>
            </a:r>
            <a:r>
              <a:rPr lang="it-IT" sz="1400" dirty="0">
                <a:solidFill>
                  <a:srgbClr val="000090"/>
                </a:solidFill>
              </a:rPr>
              <a:t>, E. </a:t>
            </a:r>
            <a:r>
              <a:rPr lang="it-IT" sz="1400" dirty="0" err="1">
                <a:solidFill>
                  <a:srgbClr val="000090"/>
                </a:solidFill>
              </a:rPr>
              <a:t>Dumonteil</a:t>
            </a:r>
            <a:r>
              <a:rPr lang="it-IT" sz="1400" dirty="0">
                <a:solidFill>
                  <a:srgbClr val="000090"/>
                </a:solidFill>
              </a:rPr>
              <a:t>, A. Rosso, A. Zoia, </a:t>
            </a:r>
            <a:r>
              <a:rPr lang="it-IT" sz="1400" dirty="0" err="1" smtClean="0">
                <a:solidFill>
                  <a:srgbClr val="000090"/>
                </a:solidFill>
              </a:rPr>
              <a:t>J</a:t>
            </a:r>
            <a:r>
              <a:rPr lang="it-IT" sz="1400" dirty="0">
                <a:solidFill>
                  <a:srgbClr val="000090"/>
                </a:solidFill>
              </a:rPr>
              <a:t>. Stat. Mech. P08021 (2015)</a:t>
            </a:r>
            <a:r>
              <a:rPr lang="it-IT" sz="1400" dirty="0" smtClean="0">
                <a:solidFill>
                  <a:srgbClr val="000090"/>
                </a:solidFill>
              </a:rPr>
              <a:t>.</a:t>
            </a:r>
          </a:p>
          <a:p>
            <a:pPr marL="285750" indent="-285750">
              <a:lnSpc>
                <a:spcPct val="130000"/>
              </a:lnSpc>
              <a:buFont typeface="Wingdings" charset="2"/>
              <a:buChar char="q"/>
            </a:pPr>
            <a:r>
              <a:rPr lang="it-IT" sz="1400" dirty="0">
                <a:solidFill>
                  <a:srgbClr val="000090"/>
                </a:solidFill>
              </a:rPr>
              <a:t>B. </a:t>
            </a:r>
            <a:r>
              <a:rPr lang="it-IT" sz="1400" dirty="0" err="1">
                <a:solidFill>
                  <a:srgbClr val="000090"/>
                </a:solidFill>
              </a:rPr>
              <a:t>Houchmandzadeh</a:t>
            </a:r>
            <a:r>
              <a:rPr lang="it-IT" sz="1400" dirty="0">
                <a:solidFill>
                  <a:srgbClr val="000090"/>
                </a:solidFill>
              </a:rPr>
              <a:t>, E. </a:t>
            </a:r>
            <a:r>
              <a:rPr lang="it-IT" sz="1400" dirty="0" err="1">
                <a:solidFill>
                  <a:srgbClr val="000090"/>
                </a:solidFill>
              </a:rPr>
              <a:t>Dumonteil</a:t>
            </a:r>
            <a:r>
              <a:rPr lang="it-IT" sz="1400" dirty="0">
                <a:solidFill>
                  <a:srgbClr val="000090"/>
                </a:solidFill>
              </a:rPr>
              <a:t>, A. Mazzolo, A. Zoia, </a:t>
            </a:r>
            <a:r>
              <a:rPr lang="it-IT" sz="1400" dirty="0" err="1" smtClean="0">
                <a:solidFill>
                  <a:srgbClr val="000090"/>
                </a:solidFill>
              </a:rPr>
              <a:t>Phys</a:t>
            </a:r>
            <a:r>
              <a:rPr lang="it-IT" sz="1400" dirty="0">
                <a:solidFill>
                  <a:srgbClr val="000090"/>
                </a:solidFill>
              </a:rPr>
              <a:t>. Rev. E </a:t>
            </a:r>
            <a:r>
              <a:rPr lang="it-IT" sz="1400" b="1" dirty="0">
                <a:solidFill>
                  <a:srgbClr val="000090"/>
                </a:solidFill>
              </a:rPr>
              <a:t>92</a:t>
            </a:r>
            <a:r>
              <a:rPr lang="it-IT" sz="1400" dirty="0">
                <a:solidFill>
                  <a:srgbClr val="000090"/>
                </a:solidFill>
              </a:rPr>
              <a:t>, </a:t>
            </a:r>
            <a:r>
              <a:rPr lang="it-IT" sz="1400" dirty="0" smtClean="0">
                <a:solidFill>
                  <a:srgbClr val="000090"/>
                </a:solidFill>
              </a:rPr>
              <a:t>052114 (</a:t>
            </a:r>
            <a:r>
              <a:rPr lang="it-IT" sz="1400" dirty="0">
                <a:solidFill>
                  <a:srgbClr val="000090"/>
                </a:solidFill>
              </a:rPr>
              <a:t>2015</a:t>
            </a:r>
            <a:r>
              <a:rPr lang="it-IT" sz="1400" dirty="0" smtClean="0">
                <a:solidFill>
                  <a:srgbClr val="000090"/>
                </a:solidFill>
              </a:rPr>
              <a:t>).</a:t>
            </a:r>
          </a:p>
          <a:p>
            <a:pPr marL="285750" indent="-285750">
              <a:lnSpc>
                <a:spcPct val="130000"/>
              </a:lnSpc>
              <a:buFont typeface="Wingdings" charset="2"/>
              <a:buChar char="q"/>
            </a:pPr>
            <a:r>
              <a:rPr lang="it-IT" sz="1400" dirty="0" smtClean="0">
                <a:solidFill>
                  <a:srgbClr val="000090"/>
                </a:solidFill>
              </a:rPr>
              <a:t>M. </a:t>
            </a:r>
            <a:r>
              <a:rPr lang="it-IT" sz="1400" dirty="0" err="1" smtClean="0">
                <a:solidFill>
                  <a:srgbClr val="000090"/>
                </a:solidFill>
              </a:rPr>
              <a:t>Nowak</a:t>
            </a:r>
            <a:r>
              <a:rPr lang="it-IT" sz="1400" dirty="0" smtClean="0">
                <a:solidFill>
                  <a:srgbClr val="000090"/>
                </a:solidFill>
              </a:rPr>
              <a:t>, </a:t>
            </a:r>
            <a:r>
              <a:rPr lang="it-IT" sz="1400" dirty="0" err="1" smtClean="0">
                <a:solidFill>
                  <a:srgbClr val="000090"/>
                </a:solidFill>
              </a:rPr>
              <a:t>J</a:t>
            </a:r>
            <a:r>
              <a:rPr lang="it-IT" sz="1400" dirty="0" smtClean="0">
                <a:solidFill>
                  <a:srgbClr val="000090"/>
                </a:solidFill>
              </a:rPr>
              <a:t>. Miao, E. </a:t>
            </a:r>
            <a:r>
              <a:rPr lang="it-IT" sz="1400" dirty="0" err="1" smtClean="0">
                <a:solidFill>
                  <a:srgbClr val="000090"/>
                </a:solidFill>
              </a:rPr>
              <a:t>Dumonteil</a:t>
            </a:r>
            <a:r>
              <a:rPr lang="it-IT" sz="1400" dirty="0" smtClean="0">
                <a:solidFill>
                  <a:srgbClr val="000090"/>
                </a:solidFill>
              </a:rPr>
              <a:t>, B. </a:t>
            </a:r>
            <a:r>
              <a:rPr lang="it-IT" sz="1400" dirty="0" err="1" smtClean="0">
                <a:solidFill>
                  <a:srgbClr val="000090"/>
                </a:solidFill>
              </a:rPr>
              <a:t>Forget</a:t>
            </a:r>
            <a:r>
              <a:rPr lang="it-IT" sz="1400" dirty="0" smtClean="0">
                <a:solidFill>
                  <a:srgbClr val="000090"/>
                </a:solidFill>
              </a:rPr>
              <a:t>, </a:t>
            </a:r>
            <a:r>
              <a:rPr lang="it-IT" sz="1400" dirty="0">
                <a:solidFill>
                  <a:srgbClr val="000090"/>
                </a:solidFill>
              </a:rPr>
              <a:t>A. </a:t>
            </a:r>
            <a:r>
              <a:rPr lang="it-IT" sz="1400" dirty="0" err="1" smtClean="0">
                <a:solidFill>
                  <a:srgbClr val="000090"/>
                </a:solidFill>
              </a:rPr>
              <a:t>Onillon</a:t>
            </a:r>
            <a:r>
              <a:rPr lang="it-IT" sz="1400" dirty="0" smtClean="0">
                <a:solidFill>
                  <a:srgbClr val="000090"/>
                </a:solidFill>
              </a:rPr>
              <a:t>, K. Smith, A. Zoia, </a:t>
            </a:r>
            <a:r>
              <a:rPr lang="it-IT" sz="1400" dirty="0" err="1" smtClean="0">
                <a:solidFill>
                  <a:srgbClr val="000090"/>
                </a:solidFill>
              </a:rPr>
              <a:t>Ann</a:t>
            </a:r>
            <a:r>
              <a:rPr lang="it-IT" sz="1400" dirty="0" smtClean="0">
                <a:solidFill>
                  <a:srgbClr val="000090"/>
                </a:solidFill>
              </a:rPr>
              <a:t>. </a:t>
            </a:r>
            <a:r>
              <a:rPr lang="it-IT" sz="1400" dirty="0" err="1" smtClean="0">
                <a:solidFill>
                  <a:srgbClr val="000090"/>
                </a:solidFill>
              </a:rPr>
              <a:t>Nucl</a:t>
            </a:r>
            <a:r>
              <a:rPr lang="it-IT" sz="1400" dirty="0" smtClean="0">
                <a:solidFill>
                  <a:srgbClr val="000090"/>
                </a:solidFill>
              </a:rPr>
              <a:t>. Energy </a:t>
            </a:r>
            <a:r>
              <a:rPr lang="it-IT" sz="1400" b="1" dirty="0" smtClean="0">
                <a:solidFill>
                  <a:srgbClr val="000090"/>
                </a:solidFill>
              </a:rPr>
              <a:t>94</a:t>
            </a:r>
            <a:r>
              <a:rPr lang="it-IT" sz="1400" dirty="0" smtClean="0">
                <a:solidFill>
                  <a:srgbClr val="000090"/>
                </a:solidFill>
              </a:rPr>
              <a:t> 856-868 (2016).</a:t>
            </a:r>
            <a:endParaRPr lang="en-GB" sz="1400" dirty="0" smtClean="0">
              <a:solidFill>
                <a:srgbClr val="000090"/>
              </a:solidFill>
            </a:endParaRPr>
          </a:p>
        </p:txBody>
      </p:sp>
      <p:sp>
        <p:nvSpPr>
          <p:cNvPr id="9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2051050" y="6305550"/>
            <a:ext cx="5940425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CEA | June 28th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892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re 5"/>
          <p:cNvSpPr>
            <a:spLocks noGrp="1"/>
          </p:cNvSpPr>
          <p:nvPr>
            <p:ph type="title"/>
          </p:nvPr>
        </p:nvSpPr>
        <p:spPr bwMode="auto">
          <a:xfrm>
            <a:off x="7308304" y="5805264"/>
            <a:ext cx="1440160" cy="942975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sz="800" dirty="0" smtClean="0"/>
              <a:t>DEN/DANS</a:t>
            </a:r>
            <a:br>
              <a:rPr lang="fr-FR" sz="800" dirty="0" smtClean="0"/>
            </a:br>
            <a:r>
              <a:rPr lang="fr-FR" sz="800" dirty="0" smtClean="0"/>
              <a:t>DM2S</a:t>
            </a:r>
            <a:br>
              <a:rPr lang="fr-FR" sz="800" dirty="0" smtClean="0"/>
            </a:br>
            <a:r>
              <a:rPr lang="fr-FR" sz="800" dirty="0" smtClean="0"/>
              <a:t>SERMA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43FF7CE-97EC-4586-B3DF-51FAF4B33A99}" type="datetime4">
              <a:rPr lang="fr-FR"/>
              <a:pPr>
                <a:defRPr/>
              </a:pPr>
              <a:t>giugno 27, 2017</a:t>
            </a:fld>
            <a:endParaRPr lang="fr-FR" dirty="0"/>
          </a:p>
        </p:txBody>
      </p:sp>
      <p:sp>
        <p:nvSpPr>
          <p:cNvPr id="19461" name="Espace réservé du numéro de diapositive 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/>
              <a:t>|  PAGE </a:t>
            </a:r>
            <a:fld id="{D3A085E1-7DC8-4A79-9174-20D6D78BD12F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fr-FR"/>
          </a:p>
        </p:txBody>
      </p:sp>
      <p:sp>
        <p:nvSpPr>
          <p:cNvPr id="19462" name="Espace réservé du pied de page 3"/>
          <p:cNvSpPr>
            <a:spLocks noGrp="1"/>
          </p:cNvSpPr>
          <p:nvPr>
            <p:ph type="ftr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/>
              <a:t>CEA | 10 AVRIL 2012</a:t>
            </a:r>
          </a:p>
        </p:txBody>
      </p:sp>
      <p:sp>
        <p:nvSpPr>
          <p:cNvPr id="9" name="Espace réservé du contenu 6"/>
          <p:cNvSpPr>
            <a:spLocks noGrp="1"/>
          </p:cNvSpPr>
          <p:nvPr>
            <p:ph idx="1"/>
          </p:nvPr>
        </p:nvSpPr>
        <p:spPr>
          <a:xfrm>
            <a:off x="3419873" y="5805264"/>
            <a:ext cx="3168352" cy="943200"/>
          </a:xfrm>
        </p:spPr>
        <p:txBody>
          <a:bodyPr/>
          <a:lstStyle/>
          <a:p>
            <a:r>
              <a:rPr lang="fr-FR" dirty="0" smtClean="0"/>
              <a:t>Commissariat à l’énergie atomique et aux énergies alternatives</a:t>
            </a:r>
          </a:p>
          <a:p>
            <a:r>
              <a:rPr lang="fr-FR" dirty="0" smtClean="0"/>
              <a:t>Centre de Saclay</a:t>
            </a:r>
            <a:r>
              <a:rPr lang="fr-FR" sz="950" b="1" dirty="0" smtClean="0"/>
              <a:t> </a:t>
            </a:r>
            <a:r>
              <a:rPr lang="fr-FR" sz="950" b="1" dirty="0" smtClean="0">
                <a:solidFill>
                  <a:schemeClr val="bg2"/>
                </a:solidFill>
              </a:rPr>
              <a:t>| </a:t>
            </a:r>
            <a:r>
              <a:rPr lang="fr-FR" dirty="0" smtClean="0"/>
              <a:t>91191 Gif-sur-Yvette Cedex</a:t>
            </a:r>
          </a:p>
          <a:p>
            <a:r>
              <a:rPr lang="fr-FR" dirty="0" smtClean="0"/>
              <a:t>T. +33 (0)1 69 08 62 75 </a:t>
            </a:r>
            <a:r>
              <a:rPr lang="fr-FR" sz="950" b="1" dirty="0" smtClean="0">
                <a:solidFill>
                  <a:schemeClr val="bg2"/>
                </a:solidFill>
              </a:rPr>
              <a:t>|</a:t>
            </a:r>
            <a:r>
              <a:rPr lang="fr-FR" dirty="0"/>
              <a:t> </a:t>
            </a:r>
            <a:r>
              <a:rPr lang="fr-FR" dirty="0" err="1" smtClean="0"/>
              <a:t>Secr</a:t>
            </a:r>
            <a:r>
              <a:rPr lang="fr-FR" dirty="0" smtClean="0"/>
              <a:t> :+33 </a:t>
            </a:r>
            <a:r>
              <a:rPr lang="fr-FR" dirty="0"/>
              <a:t>(0)1 69 08 </a:t>
            </a:r>
            <a:r>
              <a:rPr lang="fr-FR" dirty="0" smtClean="0"/>
              <a:t>39 61</a:t>
            </a:r>
          </a:p>
          <a:p>
            <a:r>
              <a:rPr lang="fr-FR" dirty="0" smtClean="0"/>
              <a:t>Etablissement public à caractère industriel et commercial </a:t>
            </a:r>
            <a:r>
              <a:rPr lang="fr-FR" sz="800" b="1" dirty="0" smtClean="0">
                <a:solidFill>
                  <a:schemeClr val="bg2"/>
                </a:solidFill>
              </a:rPr>
              <a:t>|</a:t>
            </a:r>
            <a:r>
              <a:rPr lang="fr-FR" dirty="0" smtClean="0"/>
              <a:t> RCS Paris B 775 685 019</a:t>
            </a:r>
            <a:endParaRPr lang="fr-F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Critical </a:t>
            </a:r>
            <a:r>
              <a:rPr lang="en-GB" dirty="0" err="1" smtClean="0"/>
              <a:t>boltzmann</a:t>
            </a:r>
            <a:r>
              <a:rPr lang="en-GB" dirty="0" smtClean="0"/>
              <a:t> equation</a:t>
            </a:r>
            <a:endParaRPr lang="en-GB" dirty="0"/>
          </a:p>
        </p:txBody>
      </p:sp>
      <p:sp>
        <p:nvSpPr>
          <p:cNvPr id="117" name="CasellaDiTesto 12"/>
          <p:cNvSpPr txBox="1"/>
          <p:nvPr/>
        </p:nvSpPr>
        <p:spPr>
          <a:xfrm>
            <a:off x="467544" y="1268760"/>
            <a:ext cx="6480720" cy="13157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 smtClean="0">
                <a:solidFill>
                  <a:srgbClr val="000090"/>
                </a:solidFill>
              </a:rPr>
              <a:t>We would like to determine</a:t>
            </a:r>
          </a:p>
          <a:p>
            <a:pPr marL="742950" lvl="1" indent="-285750">
              <a:lnSpc>
                <a:spcPct val="150000"/>
              </a:lnSpc>
              <a:buFont typeface="Wingdings" charset="2"/>
              <a:buChar char="q"/>
            </a:pPr>
            <a:r>
              <a:rPr lang="en-GB" dirty="0" smtClean="0">
                <a:solidFill>
                  <a:srgbClr val="000090"/>
                </a:solidFill>
              </a:rPr>
              <a:t>the </a:t>
            </a:r>
            <a:r>
              <a:rPr lang="en-GB" b="1" dirty="0" smtClean="0">
                <a:solidFill>
                  <a:srgbClr val="000090"/>
                </a:solidFill>
              </a:rPr>
              <a:t>fundamental mode</a:t>
            </a:r>
            <a:r>
              <a:rPr lang="en-GB" dirty="0" smtClean="0">
                <a:solidFill>
                  <a:srgbClr val="000090"/>
                </a:solidFill>
              </a:rPr>
              <a:t> </a:t>
            </a:r>
            <a:r>
              <a:rPr lang="en-GB" dirty="0" smtClean="0">
                <a:solidFill>
                  <a:srgbClr val="000090"/>
                </a:solidFill>
                <a:latin typeface="Symbol" charset="2"/>
                <a:cs typeface="Symbol" charset="2"/>
              </a:rPr>
              <a:t>j</a:t>
            </a:r>
            <a:r>
              <a:rPr lang="en-GB" baseline="-25000" dirty="0" smtClean="0">
                <a:solidFill>
                  <a:srgbClr val="000090"/>
                </a:solidFill>
                <a:latin typeface="Symbol" charset="2"/>
                <a:cs typeface="Symbol" charset="2"/>
              </a:rPr>
              <a:t>1</a:t>
            </a:r>
          </a:p>
          <a:p>
            <a:pPr marL="742950" lvl="1" indent="-285750">
              <a:lnSpc>
                <a:spcPct val="150000"/>
              </a:lnSpc>
              <a:buFont typeface="Wingdings" charset="2"/>
              <a:buChar char="q"/>
            </a:pPr>
            <a:r>
              <a:rPr lang="en-GB" dirty="0" smtClean="0">
                <a:solidFill>
                  <a:srgbClr val="000090"/>
                </a:solidFill>
              </a:rPr>
              <a:t>and the associated </a:t>
            </a:r>
            <a:r>
              <a:rPr lang="en-GB" b="1" dirty="0" smtClean="0">
                <a:solidFill>
                  <a:srgbClr val="000090"/>
                </a:solidFill>
              </a:rPr>
              <a:t>fundamental eigenvalue</a:t>
            </a:r>
            <a:r>
              <a:rPr lang="en-GB" dirty="0" smtClean="0">
                <a:solidFill>
                  <a:srgbClr val="000090"/>
                </a:solidFill>
              </a:rPr>
              <a:t> </a:t>
            </a:r>
            <a:r>
              <a:rPr lang="en-GB" i="1" dirty="0" smtClean="0">
                <a:solidFill>
                  <a:srgbClr val="000090"/>
                </a:solidFill>
              </a:rPr>
              <a:t>k</a:t>
            </a:r>
            <a:r>
              <a:rPr lang="en-GB" i="1" baseline="-25000" dirty="0" smtClean="0">
                <a:solidFill>
                  <a:srgbClr val="000090"/>
                </a:solidFill>
              </a:rPr>
              <a:t>1</a:t>
            </a:r>
            <a:r>
              <a:rPr lang="en-GB" dirty="0" smtClean="0">
                <a:solidFill>
                  <a:srgbClr val="000090"/>
                </a:solidFill>
              </a:rPr>
              <a:t> of</a:t>
            </a:r>
            <a:endParaRPr lang="en-GB" b="1" dirty="0" smtClean="0">
              <a:solidFill>
                <a:srgbClr val="000090"/>
              </a:solidFill>
            </a:endParaRPr>
          </a:p>
        </p:txBody>
      </p:sp>
      <p:grpSp>
        <p:nvGrpSpPr>
          <p:cNvPr id="5" name="Gruppo 4"/>
          <p:cNvGrpSpPr/>
          <p:nvPr/>
        </p:nvGrpSpPr>
        <p:grpSpPr>
          <a:xfrm>
            <a:off x="1907704" y="3717032"/>
            <a:ext cx="6480720" cy="2570744"/>
            <a:chOff x="2339752" y="3789040"/>
            <a:chExt cx="6480720" cy="2570744"/>
          </a:xfrm>
        </p:grpSpPr>
        <p:grpSp>
          <p:nvGrpSpPr>
            <p:cNvPr id="3" name="Gruppo 2"/>
            <p:cNvGrpSpPr/>
            <p:nvPr/>
          </p:nvGrpSpPr>
          <p:grpSpPr>
            <a:xfrm>
              <a:off x="2339752" y="3789040"/>
              <a:ext cx="6480720" cy="1296144"/>
              <a:chOff x="2339752" y="3789040"/>
              <a:chExt cx="6480720" cy="1296144"/>
            </a:xfrm>
          </p:grpSpPr>
          <p:pic>
            <p:nvPicPr>
              <p:cNvPr id="4" name="Immagine 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393895" y="4383928"/>
                <a:ext cx="6426577" cy="701256"/>
              </a:xfrm>
              <a:prstGeom prst="rect">
                <a:avLst/>
              </a:prstGeom>
            </p:spPr>
          </p:pic>
          <p:sp>
            <p:nvSpPr>
              <p:cNvPr id="118" name="CasellaDiTesto 12"/>
              <p:cNvSpPr txBox="1"/>
              <p:nvPr/>
            </p:nvSpPr>
            <p:spPr>
              <a:xfrm>
                <a:off x="2339752" y="3789040"/>
                <a:ext cx="3528392" cy="4847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GB" dirty="0" smtClean="0">
                    <a:solidFill>
                      <a:srgbClr val="000090"/>
                    </a:solidFill>
                  </a:rPr>
                  <a:t>Net disappearance operator </a:t>
                </a:r>
                <a:r>
                  <a:rPr lang="en-GB" b="1" dirty="0" smtClean="0">
                    <a:solidFill>
                      <a:srgbClr val="000090"/>
                    </a:solidFill>
                  </a:rPr>
                  <a:t>L</a:t>
                </a:r>
              </a:p>
            </p:txBody>
          </p:sp>
        </p:grpSp>
        <p:grpSp>
          <p:nvGrpSpPr>
            <p:cNvPr id="7" name="Gruppo 6"/>
            <p:cNvGrpSpPr/>
            <p:nvPr/>
          </p:nvGrpSpPr>
          <p:grpSpPr>
            <a:xfrm>
              <a:off x="2339752" y="5085184"/>
              <a:ext cx="5123671" cy="1274600"/>
              <a:chOff x="2339752" y="5085184"/>
              <a:chExt cx="5123671" cy="1274600"/>
            </a:xfrm>
          </p:grpSpPr>
          <p:sp>
            <p:nvSpPr>
              <p:cNvPr id="119" name="CasellaDiTesto 12"/>
              <p:cNvSpPr txBox="1"/>
              <p:nvPr/>
            </p:nvSpPr>
            <p:spPr>
              <a:xfrm>
                <a:off x="2339752" y="5085184"/>
                <a:ext cx="3168352" cy="4847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GB" dirty="0" smtClean="0">
                    <a:solidFill>
                      <a:srgbClr val="000090"/>
                    </a:solidFill>
                  </a:rPr>
                  <a:t>Creation (fission) operator </a:t>
                </a:r>
                <a:r>
                  <a:rPr lang="en-GB" b="1" dirty="0" smtClean="0">
                    <a:solidFill>
                      <a:srgbClr val="000090"/>
                    </a:solidFill>
                  </a:rPr>
                  <a:t>F</a:t>
                </a:r>
              </a:p>
            </p:txBody>
          </p:sp>
          <p:pic>
            <p:nvPicPr>
              <p:cNvPr id="6" name="Immagine 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50247" y="5589240"/>
                <a:ext cx="5013176" cy="770544"/>
              </a:xfrm>
              <a:prstGeom prst="rect">
                <a:avLst/>
              </a:prstGeom>
            </p:spPr>
          </p:pic>
        </p:grpSp>
      </p:grpSp>
      <p:sp>
        <p:nvSpPr>
          <p:cNvPr id="121" name="CasellaDiTesto 12"/>
          <p:cNvSpPr txBox="1"/>
          <p:nvPr/>
        </p:nvSpPr>
        <p:spPr>
          <a:xfrm>
            <a:off x="4283968" y="2762538"/>
            <a:ext cx="2808312" cy="81047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600" dirty="0" smtClean="0">
                <a:solidFill>
                  <a:srgbClr val="000090"/>
                </a:solidFill>
              </a:rPr>
              <a:t>Critical Boltzmann equation for the </a:t>
            </a:r>
            <a:r>
              <a:rPr lang="en-GB" sz="1600" b="1" dirty="0" smtClean="0">
                <a:solidFill>
                  <a:srgbClr val="000090"/>
                </a:solidFill>
              </a:rPr>
              <a:t>neutron flux </a:t>
            </a:r>
            <a:r>
              <a:rPr lang="en-GB" sz="1600" b="1" dirty="0">
                <a:solidFill>
                  <a:srgbClr val="000090"/>
                </a:solidFill>
                <a:latin typeface="Symbol" charset="2"/>
                <a:cs typeface="Symbol" charset="2"/>
              </a:rPr>
              <a:t>j</a:t>
            </a:r>
            <a:endParaRPr lang="en-GB" sz="1600" b="1" dirty="0" smtClean="0">
              <a:solidFill>
                <a:srgbClr val="000090"/>
              </a:solidFill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08" y="2798316"/>
            <a:ext cx="3060700" cy="774700"/>
          </a:xfrm>
          <a:prstGeom prst="rect">
            <a:avLst/>
          </a:prstGeom>
          <a:ln>
            <a:solidFill>
              <a:srgbClr val="000090"/>
            </a:solidFill>
          </a:ln>
        </p:spPr>
      </p:pic>
      <p:sp>
        <p:nvSpPr>
          <p:cNvPr id="14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024813" y="6303963"/>
            <a:ext cx="1119187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|  PAGE </a:t>
            </a:r>
            <a:fld id="{165D83FB-48E8-447D-B72F-B4D637A0F8F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15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2051050" y="6305550"/>
            <a:ext cx="5940425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CEA | June 28th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822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Power iteration</a:t>
            </a:r>
            <a:endParaRPr lang="en-GB" dirty="0"/>
          </a:p>
        </p:txBody>
      </p:sp>
      <p:sp>
        <p:nvSpPr>
          <p:cNvPr id="117" name="CasellaDiTesto 12"/>
          <p:cNvSpPr txBox="1"/>
          <p:nvPr/>
        </p:nvSpPr>
        <p:spPr>
          <a:xfrm>
            <a:off x="467544" y="1268760"/>
            <a:ext cx="3888432" cy="4847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 smtClean="0">
                <a:solidFill>
                  <a:srgbClr val="000090"/>
                </a:solidFill>
              </a:rPr>
              <a:t>A generalized eigenvalue equation</a:t>
            </a:r>
          </a:p>
        </p:txBody>
      </p:sp>
      <p:grpSp>
        <p:nvGrpSpPr>
          <p:cNvPr id="4" name="Gruppo 3"/>
          <p:cNvGrpSpPr/>
          <p:nvPr/>
        </p:nvGrpSpPr>
        <p:grpSpPr>
          <a:xfrm>
            <a:off x="467544" y="4712316"/>
            <a:ext cx="5760640" cy="1607685"/>
            <a:chOff x="467544" y="4712316"/>
            <a:chExt cx="5760640" cy="1607685"/>
          </a:xfrm>
        </p:grpSpPr>
        <p:grpSp>
          <p:nvGrpSpPr>
            <p:cNvPr id="23" name="Gruppo 22"/>
            <p:cNvGrpSpPr/>
            <p:nvPr/>
          </p:nvGrpSpPr>
          <p:grpSpPr>
            <a:xfrm>
              <a:off x="467544" y="4712316"/>
              <a:ext cx="5760640" cy="545582"/>
              <a:chOff x="467544" y="4712316"/>
              <a:chExt cx="5760640" cy="545582"/>
            </a:xfrm>
          </p:grpSpPr>
          <p:sp>
            <p:nvSpPr>
              <p:cNvPr id="18" name="CasellaDiTesto 17"/>
              <p:cNvSpPr txBox="1"/>
              <p:nvPr/>
            </p:nvSpPr>
            <p:spPr>
              <a:xfrm>
                <a:off x="467544" y="4712316"/>
                <a:ext cx="1584176" cy="4847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GB" i="1" dirty="0" smtClean="0">
                    <a:solidFill>
                      <a:srgbClr val="000090"/>
                    </a:solidFill>
                  </a:rPr>
                  <a:t>Hypothesis</a:t>
                </a:r>
              </a:p>
            </p:txBody>
          </p:sp>
          <p:pic>
            <p:nvPicPr>
              <p:cNvPr id="17" name="Immagine 1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907704" y="4750800"/>
                <a:ext cx="4320480" cy="507098"/>
              </a:xfrm>
              <a:prstGeom prst="rect">
                <a:avLst/>
              </a:prstGeom>
            </p:spPr>
          </p:pic>
        </p:grpSp>
        <p:grpSp>
          <p:nvGrpSpPr>
            <p:cNvPr id="24" name="Gruppo 23"/>
            <p:cNvGrpSpPr/>
            <p:nvPr/>
          </p:nvGrpSpPr>
          <p:grpSpPr>
            <a:xfrm>
              <a:off x="467544" y="5360388"/>
              <a:ext cx="5544616" cy="959613"/>
              <a:chOff x="467544" y="5360388"/>
              <a:chExt cx="5544616" cy="959613"/>
            </a:xfrm>
          </p:grpSpPr>
          <p:sp>
            <p:nvSpPr>
              <p:cNvPr id="19" name="CasellaDiTesto 18"/>
              <p:cNvSpPr txBox="1"/>
              <p:nvPr/>
            </p:nvSpPr>
            <p:spPr>
              <a:xfrm>
                <a:off x="467544" y="5536540"/>
                <a:ext cx="1584176" cy="4847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GB" dirty="0" smtClean="0">
                    <a:solidFill>
                      <a:srgbClr val="000090"/>
                    </a:solidFill>
                  </a:rPr>
                  <a:t>Convergence</a:t>
                </a:r>
              </a:p>
            </p:txBody>
          </p:sp>
          <p:pic>
            <p:nvPicPr>
              <p:cNvPr id="20" name="Immagine 1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23728" y="5360388"/>
                <a:ext cx="3888432" cy="959613"/>
              </a:xfrm>
              <a:prstGeom prst="rect">
                <a:avLst/>
              </a:prstGeom>
            </p:spPr>
          </p:pic>
        </p:grpSp>
      </p:grpSp>
      <p:sp>
        <p:nvSpPr>
          <p:cNvPr id="2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024813" y="6303963"/>
            <a:ext cx="1119187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|  PAGE </a:t>
            </a:r>
            <a:fld id="{165D83FB-48E8-447D-B72F-B4D637A0F8F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3968" y="1171096"/>
            <a:ext cx="1728192" cy="743524"/>
          </a:xfrm>
          <a:prstGeom prst="rect">
            <a:avLst/>
          </a:prstGeom>
        </p:spPr>
      </p:pic>
      <p:grpSp>
        <p:nvGrpSpPr>
          <p:cNvPr id="6" name="Gruppo 5"/>
          <p:cNvGrpSpPr/>
          <p:nvPr/>
        </p:nvGrpSpPr>
        <p:grpSpPr>
          <a:xfrm>
            <a:off x="467544" y="1988840"/>
            <a:ext cx="6305624" cy="2383093"/>
            <a:chOff x="467544" y="1988840"/>
            <a:chExt cx="6305624" cy="2383093"/>
          </a:xfrm>
        </p:grpSpPr>
        <p:sp>
          <p:nvSpPr>
            <p:cNvPr id="13" name="CasellaDiTesto 12"/>
            <p:cNvSpPr txBox="1"/>
            <p:nvPr/>
          </p:nvSpPr>
          <p:spPr>
            <a:xfrm>
              <a:off x="467544" y="1988840"/>
              <a:ext cx="3888432" cy="48474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GB" b="1" dirty="0" smtClean="0">
                  <a:solidFill>
                    <a:srgbClr val="000090"/>
                  </a:solidFill>
                </a:rPr>
                <a:t>Power iteration </a:t>
              </a:r>
              <a:r>
                <a:rPr lang="en-GB" dirty="0" smtClean="0">
                  <a:solidFill>
                    <a:srgbClr val="000090"/>
                  </a:solidFill>
                </a:rPr>
                <a:t>algorithm:</a:t>
              </a:r>
            </a:p>
          </p:txBody>
        </p:sp>
        <p:sp>
          <p:nvSpPr>
            <p:cNvPr id="16" name="CasellaDiTesto 15"/>
            <p:cNvSpPr txBox="1"/>
            <p:nvPr/>
          </p:nvSpPr>
          <p:spPr>
            <a:xfrm>
              <a:off x="2051720" y="2689612"/>
              <a:ext cx="3888432" cy="11798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Wingdings" charset="2"/>
                <a:buChar char="q"/>
              </a:pPr>
              <a:r>
                <a:rPr lang="en-GB" sz="1600" dirty="0" smtClean="0">
                  <a:solidFill>
                    <a:srgbClr val="000090"/>
                  </a:solidFill>
                </a:rPr>
                <a:t>Guess solution</a:t>
              </a:r>
            </a:p>
            <a:p>
              <a:pPr>
                <a:lnSpc>
                  <a:spcPct val="150000"/>
                </a:lnSpc>
              </a:pPr>
              <a:endParaRPr lang="en-GB" sz="1600" dirty="0" smtClean="0">
                <a:solidFill>
                  <a:srgbClr val="000090"/>
                </a:solidFill>
              </a:endParaRPr>
            </a:p>
            <a:p>
              <a:pPr marL="285750" indent="-285750">
                <a:lnSpc>
                  <a:spcPct val="150000"/>
                </a:lnSpc>
                <a:buFont typeface="Wingdings" charset="2"/>
                <a:buChar char="q"/>
              </a:pPr>
              <a:r>
                <a:rPr lang="en-GB" sz="1600" dirty="0" smtClean="0">
                  <a:solidFill>
                    <a:srgbClr val="000090"/>
                  </a:solidFill>
                </a:rPr>
                <a:t>Iterate</a:t>
              </a:r>
            </a:p>
          </p:txBody>
        </p:sp>
        <p:pic>
          <p:nvPicPr>
            <p:cNvPr id="14" name="Immagine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95937" y="2652328"/>
              <a:ext cx="2016224" cy="757363"/>
            </a:xfrm>
            <a:prstGeom prst="rect">
              <a:avLst/>
            </a:prstGeom>
          </p:spPr>
        </p:pic>
        <p:pic>
          <p:nvPicPr>
            <p:cNvPr id="5" name="Immagine 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03848" y="3513836"/>
              <a:ext cx="3569320" cy="858097"/>
            </a:xfrm>
            <a:prstGeom prst="rect">
              <a:avLst/>
            </a:prstGeom>
          </p:spPr>
        </p:pic>
      </p:grpSp>
      <p:sp>
        <p:nvSpPr>
          <p:cNvPr id="22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2051050" y="6305550"/>
            <a:ext cx="5940425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CEA | June 28th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517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Monte </a:t>
            </a:r>
            <a:r>
              <a:rPr lang="en-GB" dirty="0"/>
              <a:t>C</a:t>
            </a:r>
            <a:r>
              <a:rPr lang="en-GB" dirty="0" smtClean="0"/>
              <a:t>arlo approach: criticality simulation</a:t>
            </a:r>
            <a:endParaRPr lang="en-GB" dirty="0"/>
          </a:p>
        </p:txBody>
      </p:sp>
      <p:cxnSp>
        <p:nvCxnSpPr>
          <p:cNvPr id="95" name="Connettore 1 94"/>
          <p:cNvCxnSpPr/>
          <p:nvPr/>
        </p:nvCxnSpPr>
        <p:spPr>
          <a:xfrm>
            <a:off x="539552" y="3212976"/>
            <a:ext cx="7416824" cy="0"/>
          </a:xfrm>
          <a:prstGeom prst="line">
            <a:avLst/>
          </a:prstGeom>
          <a:ln w="3175" cmpd="sng">
            <a:solidFill>
              <a:srgbClr val="000090"/>
            </a:solidFill>
            <a:prstDash val="sysDot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Connettore 1 103"/>
          <p:cNvCxnSpPr/>
          <p:nvPr/>
        </p:nvCxnSpPr>
        <p:spPr>
          <a:xfrm>
            <a:off x="755576" y="2348880"/>
            <a:ext cx="360040" cy="36004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Connettore 1 104"/>
          <p:cNvCxnSpPr/>
          <p:nvPr/>
        </p:nvCxnSpPr>
        <p:spPr>
          <a:xfrm flipV="1">
            <a:off x="1115616" y="2636912"/>
            <a:ext cx="288032" cy="7200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Connettore 1 105"/>
          <p:cNvCxnSpPr/>
          <p:nvPr/>
        </p:nvCxnSpPr>
        <p:spPr>
          <a:xfrm flipH="1">
            <a:off x="1403648" y="2204864"/>
            <a:ext cx="216024" cy="43204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Connettore 1 106"/>
          <p:cNvCxnSpPr/>
          <p:nvPr/>
        </p:nvCxnSpPr>
        <p:spPr>
          <a:xfrm flipH="1" flipV="1">
            <a:off x="1619672" y="2204864"/>
            <a:ext cx="288032" cy="7200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Connettore 1 107"/>
          <p:cNvCxnSpPr/>
          <p:nvPr/>
        </p:nvCxnSpPr>
        <p:spPr>
          <a:xfrm>
            <a:off x="1907704" y="2276872"/>
            <a:ext cx="72008" cy="216024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Connettore 1 108"/>
          <p:cNvCxnSpPr/>
          <p:nvPr/>
        </p:nvCxnSpPr>
        <p:spPr>
          <a:xfrm>
            <a:off x="1979712" y="2492896"/>
            <a:ext cx="288032" cy="2880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Connettore 1 109"/>
          <p:cNvCxnSpPr/>
          <p:nvPr/>
        </p:nvCxnSpPr>
        <p:spPr>
          <a:xfrm flipH="1">
            <a:off x="1979712" y="2348880"/>
            <a:ext cx="216024" cy="1440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Connettore 1 112"/>
          <p:cNvCxnSpPr/>
          <p:nvPr/>
        </p:nvCxnSpPr>
        <p:spPr>
          <a:xfrm flipH="1">
            <a:off x="2195736" y="1988840"/>
            <a:ext cx="144016" cy="3600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Connettore 1 114"/>
          <p:cNvCxnSpPr/>
          <p:nvPr/>
        </p:nvCxnSpPr>
        <p:spPr>
          <a:xfrm flipH="1" flipV="1">
            <a:off x="2339752" y="1988840"/>
            <a:ext cx="288032" cy="720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Connettore 1 115"/>
          <p:cNvCxnSpPr/>
          <p:nvPr/>
        </p:nvCxnSpPr>
        <p:spPr>
          <a:xfrm flipV="1">
            <a:off x="2267744" y="2564904"/>
            <a:ext cx="288032" cy="2160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Connettore 1 124"/>
          <p:cNvCxnSpPr/>
          <p:nvPr/>
        </p:nvCxnSpPr>
        <p:spPr>
          <a:xfrm flipH="1">
            <a:off x="2627784" y="1628800"/>
            <a:ext cx="288032" cy="4320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Connettore 1 126"/>
          <p:cNvCxnSpPr/>
          <p:nvPr/>
        </p:nvCxnSpPr>
        <p:spPr>
          <a:xfrm flipH="1" flipV="1">
            <a:off x="2915816" y="1628800"/>
            <a:ext cx="360040" cy="720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Connettore 1 128"/>
          <p:cNvCxnSpPr/>
          <p:nvPr/>
        </p:nvCxnSpPr>
        <p:spPr>
          <a:xfrm>
            <a:off x="3275856" y="1700808"/>
            <a:ext cx="72008" cy="288032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Connettore 1 130"/>
          <p:cNvCxnSpPr/>
          <p:nvPr/>
        </p:nvCxnSpPr>
        <p:spPr>
          <a:xfrm flipH="1">
            <a:off x="3275856" y="1556792"/>
            <a:ext cx="216024" cy="144016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Connettore 1 132"/>
          <p:cNvCxnSpPr/>
          <p:nvPr/>
        </p:nvCxnSpPr>
        <p:spPr>
          <a:xfrm flipH="1" flipV="1">
            <a:off x="2555776" y="2564904"/>
            <a:ext cx="360040" cy="720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Connettore 1 134"/>
          <p:cNvCxnSpPr/>
          <p:nvPr/>
        </p:nvCxnSpPr>
        <p:spPr>
          <a:xfrm flipH="1" flipV="1">
            <a:off x="3491880" y="1556792"/>
            <a:ext cx="144016" cy="72008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Connettore 1 137"/>
          <p:cNvCxnSpPr/>
          <p:nvPr/>
        </p:nvCxnSpPr>
        <p:spPr>
          <a:xfrm flipH="1" flipV="1">
            <a:off x="3347864" y="1988840"/>
            <a:ext cx="360040" cy="72008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Connettore 1 138"/>
          <p:cNvCxnSpPr/>
          <p:nvPr/>
        </p:nvCxnSpPr>
        <p:spPr>
          <a:xfrm flipH="1">
            <a:off x="3707904" y="1916832"/>
            <a:ext cx="216024" cy="144016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Connettore 1 139"/>
          <p:cNvCxnSpPr/>
          <p:nvPr/>
        </p:nvCxnSpPr>
        <p:spPr>
          <a:xfrm>
            <a:off x="3707904" y="2060848"/>
            <a:ext cx="360040" cy="21602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Connettore 1 141"/>
          <p:cNvCxnSpPr/>
          <p:nvPr/>
        </p:nvCxnSpPr>
        <p:spPr>
          <a:xfrm flipH="1">
            <a:off x="4067944" y="2132856"/>
            <a:ext cx="216024" cy="144016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Connettore 1 142"/>
          <p:cNvCxnSpPr/>
          <p:nvPr/>
        </p:nvCxnSpPr>
        <p:spPr>
          <a:xfrm flipH="1">
            <a:off x="3923928" y="1628800"/>
            <a:ext cx="216024" cy="28803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Connettore 1 144"/>
          <p:cNvCxnSpPr/>
          <p:nvPr/>
        </p:nvCxnSpPr>
        <p:spPr>
          <a:xfrm flipH="1">
            <a:off x="4139952" y="1556792"/>
            <a:ext cx="576064" cy="7200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Connettore 1 149"/>
          <p:cNvCxnSpPr/>
          <p:nvPr/>
        </p:nvCxnSpPr>
        <p:spPr>
          <a:xfrm flipH="1">
            <a:off x="4283968" y="1988840"/>
            <a:ext cx="720080" cy="144016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2" name="Connettore 1 151"/>
          <p:cNvCxnSpPr/>
          <p:nvPr/>
        </p:nvCxnSpPr>
        <p:spPr>
          <a:xfrm flipH="1">
            <a:off x="5004048" y="1844824"/>
            <a:ext cx="216024" cy="14401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Connettore 1 152"/>
          <p:cNvCxnSpPr/>
          <p:nvPr/>
        </p:nvCxnSpPr>
        <p:spPr>
          <a:xfrm>
            <a:off x="5004048" y="1988840"/>
            <a:ext cx="432048" cy="21602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" name="Connettore 1 153"/>
          <p:cNvCxnSpPr/>
          <p:nvPr/>
        </p:nvCxnSpPr>
        <p:spPr>
          <a:xfrm flipH="1">
            <a:off x="5220072" y="1772816"/>
            <a:ext cx="360040" cy="7200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5" name="Connettore 1 154"/>
          <p:cNvCxnSpPr/>
          <p:nvPr/>
        </p:nvCxnSpPr>
        <p:spPr>
          <a:xfrm>
            <a:off x="5436096" y="2204864"/>
            <a:ext cx="144016" cy="36004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Connettore 1 155"/>
          <p:cNvCxnSpPr/>
          <p:nvPr/>
        </p:nvCxnSpPr>
        <p:spPr>
          <a:xfrm flipH="1" flipV="1">
            <a:off x="5580112" y="2564904"/>
            <a:ext cx="576064" cy="14401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8" name="Connettore 1 157"/>
          <p:cNvCxnSpPr/>
          <p:nvPr/>
        </p:nvCxnSpPr>
        <p:spPr>
          <a:xfrm flipH="1">
            <a:off x="6156176" y="2564904"/>
            <a:ext cx="216024" cy="14401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Connettore 1 158"/>
          <p:cNvCxnSpPr/>
          <p:nvPr/>
        </p:nvCxnSpPr>
        <p:spPr>
          <a:xfrm flipH="1" flipV="1">
            <a:off x="6372200" y="2564904"/>
            <a:ext cx="504056" cy="21602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4" name="Connettore 1 163"/>
          <p:cNvCxnSpPr/>
          <p:nvPr/>
        </p:nvCxnSpPr>
        <p:spPr>
          <a:xfrm flipH="1" flipV="1">
            <a:off x="755576" y="1556792"/>
            <a:ext cx="8384" cy="1808584"/>
          </a:xfrm>
          <a:prstGeom prst="line">
            <a:avLst/>
          </a:prstGeom>
          <a:ln w="3175" cmpd="sng">
            <a:solidFill>
              <a:srgbClr val="000090"/>
            </a:solidFill>
            <a:prstDash val="sysDot"/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9" name="Ovale 1028"/>
          <p:cNvSpPr/>
          <p:nvPr/>
        </p:nvSpPr>
        <p:spPr>
          <a:xfrm>
            <a:off x="683568" y="2276872"/>
            <a:ext cx="144016" cy="144016"/>
          </a:xfrm>
          <a:prstGeom prst="ellipse">
            <a:avLst/>
          </a:prstGeom>
          <a:solidFill>
            <a:srgbClr val="00009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68" name="Connettore 1 167"/>
          <p:cNvCxnSpPr/>
          <p:nvPr/>
        </p:nvCxnSpPr>
        <p:spPr>
          <a:xfrm flipH="1" flipV="1">
            <a:off x="3707904" y="2060848"/>
            <a:ext cx="72008" cy="36004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Connettore 1 170"/>
          <p:cNvCxnSpPr/>
          <p:nvPr/>
        </p:nvCxnSpPr>
        <p:spPr>
          <a:xfrm flipH="1" flipV="1">
            <a:off x="3779912" y="2420888"/>
            <a:ext cx="432048" cy="144016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3" name="Connettore 1 172"/>
          <p:cNvCxnSpPr/>
          <p:nvPr/>
        </p:nvCxnSpPr>
        <p:spPr>
          <a:xfrm flipH="1">
            <a:off x="4211960" y="2420888"/>
            <a:ext cx="216024" cy="144016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4" name="Connettore 1 173"/>
          <p:cNvCxnSpPr/>
          <p:nvPr/>
        </p:nvCxnSpPr>
        <p:spPr>
          <a:xfrm flipH="1" flipV="1">
            <a:off x="4427984" y="2420888"/>
            <a:ext cx="279648" cy="13563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7" name="CasellaDiTesto 12"/>
          <p:cNvSpPr txBox="1"/>
          <p:nvPr/>
        </p:nvSpPr>
        <p:spPr>
          <a:xfrm>
            <a:off x="7596336" y="2564904"/>
            <a:ext cx="639688" cy="6155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 smtClean="0">
                <a:solidFill>
                  <a:srgbClr val="000090"/>
                </a:solidFill>
              </a:rPr>
              <a:t>t</a:t>
            </a:r>
            <a:endParaRPr lang="en-GB" sz="2400" baseline="-25000" dirty="0" smtClean="0">
              <a:solidFill>
                <a:srgbClr val="000090"/>
              </a:solidFill>
            </a:endParaRPr>
          </a:p>
        </p:txBody>
      </p:sp>
      <p:cxnSp>
        <p:nvCxnSpPr>
          <p:cNvPr id="190" name="Connettore 1 189"/>
          <p:cNvCxnSpPr/>
          <p:nvPr/>
        </p:nvCxnSpPr>
        <p:spPr>
          <a:xfrm flipH="1" flipV="1">
            <a:off x="5580112" y="1772816"/>
            <a:ext cx="351656" cy="6362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0" name="Ovale 1039"/>
          <p:cNvSpPr/>
          <p:nvPr/>
        </p:nvSpPr>
        <p:spPr>
          <a:xfrm>
            <a:off x="1946191" y="2446544"/>
            <a:ext cx="72008" cy="72008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7" name="Ovale 196"/>
          <p:cNvSpPr/>
          <p:nvPr/>
        </p:nvSpPr>
        <p:spPr>
          <a:xfrm>
            <a:off x="3229506" y="1675152"/>
            <a:ext cx="72008" cy="72008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8" name="Ovale 197"/>
          <p:cNvSpPr/>
          <p:nvPr/>
        </p:nvSpPr>
        <p:spPr>
          <a:xfrm>
            <a:off x="3661554" y="2035192"/>
            <a:ext cx="72008" cy="72008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9" name="Ovale 198"/>
          <p:cNvSpPr/>
          <p:nvPr/>
        </p:nvSpPr>
        <p:spPr>
          <a:xfrm>
            <a:off x="4965561" y="1950356"/>
            <a:ext cx="72008" cy="72008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55" name="CasellaDiTesto 12"/>
          <p:cNvSpPr txBox="1"/>
          <p:nvPr/>
        </p:nvSpPr>
        <p:spPr>
          <a:xfrm rot="16200000">
            <a:off x="-34470" y="2078100"/>
            <a:ext cx="864096" cy="397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400" b="1" dirty="0" smtClean="0">
                <a:solidFill>
                  <a:srgbClr val="000090"/>
                </a:solidFill>
              </a:rPr>
              <a:t>Source</a:t>
            </a:r>
            <a:endParaRPr lang="en-GB" sz="1400" dirty="0" smtClean="0">
              <a:solidFill>
                <a:srgbClr val="000090"/>
              </a:solidFill>
            </a:endParaRPr>
          </a:p>
        </p:txBody>
      </p:sp>
      <p:grpSp>
        <p:nvGrpSpPr>
          <p:cNvPr id="4" name="Gruppo 3"/>
          <p:cNvGrpSpPr/>
          <p:nvPr/>
        </p:nvGrpSpPr>
        <p:grpSpPr>
          <a:xfrm>
            <a:off x="107504" y="1077876"/>
            <a:ext cx="8568952" cy="5519476"/>
            <a:chOff x="107504" y="1077876"/>
            <a:chExt cx="8568952" cy="5519476"/>
          </a:xfrm>
        </p:grpSpPr>
        <p:grpSp>
          <p:nvGrpSpPr>
            <p:cNvPr id="1050" name="Gruppo 1049"/>
            <p:cNvGrpSpPr/>
            <p:nvPr/>
          </p:nvGrpSpPr>
          <p:grpSpPr>
            <a:xfrm>
              <a:off x="899592" y="1077876"/>
              <a:ext cx="5464224" cy="2287500"/>
              <a:chOff x="899592" y="1077876"/>
              <a:chExt cx="5464224" cy="2287500"/>
            </a:xfrm>
          </p:grpSpPr>
          <p:sp>
            <p:nvSpPr>
              <p:cNvPr id="179" name="CasellaDiTesto 12"/>
              <p:cNvSpPr txBox="1"/>
              <p:nvPr/>
            </p:nvSpPr>
            <p:spPr>
              <a:xfrm>
                <a:off x="899592" y="1086260"/>
                <a:ext cx="864096" cy="3975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GB" sz="1400" b="1" dirty="0" smtClean="0">
                    <a:solidFill>
                      <a:srgbClr val="0000FF"/>
                    </a:solidFill>
                  </a:rPr>
                  <a:t>1</a:t>
                </a:r>
                <a:r>
                  <a:rPr lang="en-GB" sz="1400" b="1" baseline="30000" dirty="0" smtClean="0">
                    <a:solidFill>
                      <a:srgbClr val="0000FF"/>
                    </a:solidFill>
                  </a:rPr>
                  <a:t>st</a:t>
                </a:r>
                <a:r>
                  <a:rPr lang="en-GB" sz="1400" b="1" dirty="0" smtClean="0">
                    <a:solidFill>
                      <a:srgbClr val="0000FF"/>
                    </a:solidFill>
                  </a:rPr>
                  <a:t> gen.</a:t>
                </a:r>
                <a:endParaRPr lang="en-GB" sz="1400" dirty="0" smtClean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180" name="Connettore 1 179"/>
              <p:cNvCxnSpPr/>
              <p:nvPr/>
            </p:nvCxnSpPr>
            <p:spPr>
              <a:xfrm flipH="1" flipV="1">
                <a:off x="1979712" y="1556792"/>
                <a:ext cx="8384" cy="1808584"/>
              </a:xfrm>
              <a:prstGeom prst="line">
                <a:avLst/>
              </a:prstGeom>
              <a:ln w="3175" cmpd="sng">
                <a:solidFill>
                  <a:srgbClr val="0000FF"/>
                </a:solidFill>
                <a:prstDash val="sysDot"/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1" name="CasellaDiTesto 12"/>
              <p:cNvSpPr txBox="1"/>
              <p:nvPr/>
            </p:nvSpPr>
            <p:spPr>
              <a:xfrm>
                <a:off x="2187352" y="1086260"/>
                <a:ext cx="1016496" cy="3975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GB" sz="1400" b="1" dirty="0" smtClean="0">
                    <a:solidFill>
                      <a:srgbClr val="FF0000"/>
                    </a:solidFill>
                  </a:rPr>
                  <a:t>2</a:t>
                </a:r>
                <a:r>
                  <a:rPr lang="en-GB" sz="1400" b="1" baseline="30000" dirty="0" smtClean="0">
                    <a:solidFill>
                      <a:srgbClr val="FF0000"/>
                    </a:solidFill>
                  </a:rPr>
                  <a:t>nd</a:t>
                </a:r>
                <a:r>
                  <a:rPr lang="en-GB" sz="1400" b="1" dirty="0" smtClean="0">
                    <a:solidFill>
                      <a:srgbClr val="FF0000"/>
                    </a:solidFill>
                  </a:rPr>
                  <a:t> gen.</a:t>
                </a:r>
                <a:endParaRPr lang="en-GB" sz="1400" dirty="0" smtClean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82" name="Connettore 1 181"/>
              <p:cNvCxnSpPr/>
              <p:nvPr/>
            </p:nvCxnSpPr>
            <p:spPr>
              <a:xfrm flipH="1" flipV="1">
                <a:off x="3267472" y="1556792"/>
                <a:ext cx="8384" cy="1808584"/>
              </a:xfrm>
              <a:prstGeom prst="line">
                <a:avLst/>
              </a:prstGeom>
              <a:ln w="3175" cmpd="sng">
                <a:solidFill>
                  <a:srgbClr val="FF0000"/>
                </a:solidFill>
                <a:prstDash val="sysDot"/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3" name="CasellaDiTesto 12"/>
              <p:cNvSpPr txBox="1"/>
              <p:nvPr/>
            </p:nvSpPr>
            <p:spPr>
              <a:xfrm>
                <a:off x="3131840" y="1077876"/>
                <a:ext cx="864096" cy="3975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GB" sz="1400" b="1" dirty="0" smtClean="0">
                    <a:solidFill>
                      <a:srgbClr val="008000"/>
                    </a:solidFill>
                  </a:rPr>
                  <a:t>3</a:t>
                </a:r>
                <a:r>
                  <a:rPr lang="en-GB" sz="1400" b="1" baseline="30000" dirty="0" smtClean="0">
                    <a:solidFill>
                      <a:srgbClr val="008000"/>
                    </a:solidFill>
                  </a:rPr>
                  <a:t>rd</a:t>
                </a:r>
                <a:r>
                  <a:rPr lang="en-GB" sz="1400" b="1" dirty="0" smtClean="0">
                    <a:solidFill>
                      <a:srgbClr val="008000"/>
                    </a:solidFill>
                  </a:rPr>
                  <a:t> gen.</a:t>
                </a:r>
                <a:endParaRPr lang="en-GB" sz="1400" dirty="0" smtClean="0">
                  <a:solidFill>
                    <a:srgbClr val="008000"/>
                  </a:solidFill>
                </a:endParaRPr>
              </a:p>
            </p:txBody>
          </p:sp>
          <p:cxnSp>
            <p:nvCxnSpPr>
              <p:cNvPr id="184" name="Connettore 1 183"/>
              <p:cNvCxnSpPr/>
              <p:nvPr/>
            </p:nvCxnSpPr>
            <p:spPr>
              <a:xfrm flipH="1" flipV="1">
                <a:off x="3699520" y="1548408"/>
                <a:ext cx="8384" cy="1808584"/>
              </a:xfrm>
              <a:prstGeom prst="line">
                <a:avLst/>
              </a:prstGeom>
              <a:ln w="3175" cmpd="sng">
                <a:solidFill>
                  <a:srgbClr val="008000"/>
                </a:solidFill>
                <a:prstDash val="sysDot"/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5" name="CasellaDiTesto 12"/>
              <p:cNvSpPr txBox="1"/>
              <p:nvPr/>
            </p:nvSpPr>
            <p:spPr>
              <a:xfrm>
                <a:off x="3915544" y="1077876"/>
                <a:ext cx="864096" cy="3975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GB" sz="1400" b="1" dirty="0" smtClean="0">
                    <a:solidFill>
                      <a:schemeClr val="accent3"/>
                    </a:solidFill>
                  </a:rPr>
                  <a:t>4</a:t>
                </a:r>
                <a:r>
                  <a:rPr lang="en-GB" sz="1400" b="1" baseline="30000" dirty="0" smtClean="0">
                    <a:solidFill>
                      <a:schemeClr val="accent3"/>
                    </a:solidFill>
                  </a:rPr>
                  <a:t>th</a:t>
                </a:r>
                <a:r>
                  <a:rPr lang="en-GB" sz="1400" b="1" dirty="0" smtClean="0">
                    <a:solidFill>
                      <a:schemeClr val="accent3"/>
                    </a:solidFill>
                  </a:rPr>
                  <a:t> gen.</a:t>
                </a:r>
                <a:endParaRPr lang="en-GB" sz="1400" dirty="0" smtClean="0">
                  <a:solidFill>
                    <a:schemeClr val="accent3"/>
                  </a:solidFill>
                </a:endParaRPr>
              </a:p>
            </p:txBody>
          </p:sp>
          <p:cxnSp>
            <p:nvCxnSpPr>
              <p:cNvPr id="186" name="Connettore 1 185"/>
              <p:cNvCxnSpPr/>
              <p:nvPr/>
            </p:nvCxnSpPr>
            <p:spPr>
              <a:xfrm flipH="1" flipV="1">
                <a:off x="4995664" y="1548408"/>
                <a:ext cx="8384" cy="1808584"/>
              </a:xfrm>
              <a:prstGeom prst="line">
                <a:avLst/>
              </a:prstGeom>
              <a:ln w="3175" cmpd="sng">
                <a:solidFill>
                  <a:schemeClr val="accent3">
                    <a:lumMod val="75000"/>
                  </a:schemeClr>
                </a:solidFill>
                <a:prstDash val="sysDot"/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3" name="CasellaDiTesto 12"/>
              <p:cNvSpPr txBox="1"/>
              <p:nvPr/>
            </p:nvSpPr>
            <p:spPr>
              <a:xfrm>
                <a:off x="5499720" y="1077876"/>
                <a:ext cx="864096" cy="3975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GB" sz="1400" b="1" dirty="0" smtClean="0">
                    <a:solidFill>
                      <a:srgbClr val="660066"/>
                    </a:solidFill>
                  </a:rPr>
                  <a:t>5</a:t>
                </a:r>
                <a:r>
                  <a:rPr lang="en-GB" sz="1400" b="1" baseline="30000" dirty="0" smtClean="0">
                    <a:solidFill>
                      <a:srgbClr val="660066"/>
                    </a:solidFill>
                  </a:rPr>
                  <a:t>th</a:t>
                </a:r>
                <a:r>
                  <a:rPr lang="en-GB" sz="1400" b="1" dirty="0" smtClean="0">
                    <a:solidFill>
                      <a:srgbClr val="660066"/>
                    </a:solidFill>
                  </a:rPr>
                  <a:t> gen.</a:t>
                </a:r>
                <a:endParaRPr lang="en-GB" sz="1400" dirty="0" smtClean="0">
                  <a:solidFill>
                    <a:srgbClr val="660066"/>
                  </a:solidFill>
                </a:endParaRPr>
              </a:p>
            </p:txBody>
          </p:sp>
        </p:grpSp>
        <p:grpSp>
          <p:nvGrpSpPr>
            <p:cNvPr id="3" name="Gruppo 2"/>
            <p:cNvGrpSpPr/>
            <p:nvPr/>
          </p:nvGrpSpPr>
          <p:grpSpPr>
            <a:xfrm>
              <a:off x="107504" y="3212976"/>
              <a:ext cx="8568952" cy="3384376"/>
              <a:chOff x="107504" y="3212976"/>
              <a:chExt cx="8568952" cy="3384376"/>
            </a:xfrm>
          </p:grpSpPr>
          <p:sp>
            <p:nvSpPr>
              <p:cNvPr id="256" name="CasellaDiTesto 12"/>
              <p:cNvSpPr txBox="1"/>
              <p:nvPr/>
            </p:nvSpPr>
            <p:spPr>
              <a:xfrm>
                <a:off x="6012160" y="5085184"/>
                <a:ext cx="2664296" cy="4847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GB" b="1" dirty="0" smtClean="0">
                    <a:solidFill>
                      <a:srgbClr val="000090"/>
                    </a:solidFill>
                  </a:rPr>
                  <a:t>Fission generations</a:t>
                </a:r>
              </a:p>
            </p:txBody>
          </p:sp>
          <p:cxnSp>
            <p:nvCxnSpPr>
              <p:cNvPr id="200" name="Connettore 1 199"/>
              <p:cNvCxnSpPr/>
              <p:nvPr/>
            </p:nvCxnSpPr>
            <p:spPr>
              <a:xfrm flipV="1">
                <a:off x="1475656" y="4149080"/>
                <a:ext cx="0" cy="2448272"/>
              </a:xfrm>
              <a:prstGeom prst="line">
                <a:avLst/>
              </a:prstGeom>
              <a:ln w="3175" cmpd="sng">
                <a:solidFill>
                  <a:srgbClr val="000090"/>
                </a:solidFill>
                <a:prstDash val="sysDot"/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1" name="Ovale 200"/>
              <p:cNvSpPr/>
              <p:nvPr/>
            </p:nvSpPr>
            <p:spPr>
              <a:xfrm>
                <a:off x="1403648" y="4581128"/>
                <a:ext cx="144016" cy="144016"/>
              </a:xfrm>
              <a:prstGeom prst="ellipse">
                <a:avLst/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02" name="Ovale 201"/>
              <p:cNvSpPr/>
              <p:nvPr/>
            </p:nvSpPr>
            <p:spPr>
              <a:xfrm>
                <a:off x="1403648" y="4797152"/>
                <a:ext cx="144016" cy="144016"/>
              </a:xfrm>
              <a:prstGeom prst="ellipse">
                <a:avLst/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03" name="Ovale 202"/>
              <p:cNvSpPr/>
              <p:nvPr/>
            </p:nvSpPr>
            <p:spPr>
              <a:xfrm>
                <a:off x="1403648" y="5157192"/>
                <a:ext cx="144016" cy="144016"/>
              </a:xfrm>
              <a:prstGeom prst="ellipse">
                <a:avLst/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04" name="Ovale 203"/>
              <p:cNvSpPr/>
              <p:nvPr/>
            </p:nvSpPr>
            <p:spPr>
              <a:xfrm>
                <a:off x="1403648" y="5301208"/>
                <a:ext cx="144016" cy="144016"/>
              </a:xfrm>
              <a:prstGeom prst="ellipse">
                <a:avLst/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05" name="Ovale 204"/>
              <p:cNvSpPr/>
              <p:nvPr/>
            </p:nvSpPr>
            <p:spPr>
              <a:xfrm>
                <a:off x="1403648" y="5517232"/>
                <a:ext cx="144016" cy="144016"/>
              </a:xfrm>
              <a:prstGeom prst="ellipse">
                <a:avLst/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07" name="Ovale 206"/>
              <p:cNvSpPr/>
              <p:nvPr/>
            </p:nvSpPr>
            <p:spPr>
              <a:xfrm>
                <a:off x="1403648" y="5157192"/>
                <a:ext cx="144016" cy="144016"/>
              </a:xfrm>
              <a:prstGeom prst="ellipse">
                <a:avLst/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b="1" dirty="0"/>
              </a:p>
            </p:txBody>
          </p:sp>
          <p:sp>
            <p:nvSpPr>
              <p:cNvPr id="208" name="Ovale 207"/>
              <p:cNvSpPr/>
              <p:nvPr/>
            </p:nvSpPr>
            <p:spPr>
              <a:xfrm>
                <a:off x="1403648" y="5445224"/>
                <a:ext cx="144016" cy="144016"/>
              </a:xfrm>
              <a:prstGeom prst="ellipse">
                <a:avLst/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09" name="Ovale 208"/>
              <p:cNvSpPr/>
              <p:nvPr/>
            </p:nvSpPr>
            <p:spPr>
              <a:xfrm>
                <a:off x="1403648" y="5661248"/>
                <a:ext cx="144016" cy="144016"/>
              </a:xfrm>
              <a:prstGeom prst="ellipse">
                <a:avLst/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10" name="Ovale 209"/>
              <p:cNvSpPr/>
              <p:nvPr/>
            </p:nvSpPr>
            <p:spPr>
              <a:xfrm>
                <a:off x="1403648" y="5805264"/>
                <a:ext cx="144016" cy="144016"/>
              </a:xfrm>
              <a:prstGeom prst="ellipse">
                <a:avLst/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11" name="Ovale 210"/>
              <p:cNvSpPr/>
              <p:nvPr/>
            </p:nvSpPr>
            <p:spPr>
              <a:xfrm>
                <a:off x="1403648" y="4941168"/>
                <a:ext cx="144016" cy="144016"/>
              </a:xfrm>
              <a:prstGeom prst="ellipse">
                <a:avLst/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12" name="Ovale 211"/>
              <p:cNvSpPr/>
              <p:nvPr/>
            </p:nvSpPr>
            <p:spPr>
              <a:xfrm>
                <a:off x="1403648" y="6013420"/>
                <a:ext cx="144016" cy="144016"/>
              </a:xfrm>
              <a:prstGeom prst="ellipse">
                <a:avLst/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214" name="Connettore 1 213"/>
              <p:cNvCxnSpPr/>
              <p:nvPr/>
            </p:nvCxnSpPr>
            <p:spPr>
              <a:xfrm flipV="1">
                <a:off x="2738279" y="4149080"/>
                <a:ext cx="0" cy="2448272"/>
              </a:xfrm>
              <a:prstGeom prst="line">
                <a:avLst/>
              </a:prstGeom>
              <a:ln w="3175" cmpd="sng">
                <a:solidFill>
                  <a:srgbClr val="000090"/>
                </a:solidFill>
                <a:prstDash val="sysDot"/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Connettore 1 214"/>
              <p:cNvCxnSpPr/>
              <p:nvPr/>
            </p:nvCxnSpPr>
            <p:spPr>
              <a:xfrm flipV="1">
                <a:off x="4148336" y="4149080"/>
                <a:ext cx="0" cy="2448272"/>
              </a:xfrm>
              <a:prstGeom prst="line">
                <a:avLst/>
              </a:prstGeom>
              <a:ln w="3175" cmpd="sng">
                <a:solidFill>
                  <a:srgbClr val="000090"/>
                </a:solidFill>
                <a:prstDash val="sysDot"/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6" name="Ovale 215"/>
              <p:cNvSpPr/>
              <p:nvPr/>
            </p:nvSpPr>
            <p:spPr>
              <a:xfrm>
                <a:off x="2666271" y="5301208"/>
                <a:ext cx="144016" cy="144016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17" name="Ovale 216"/>
              <p:cNvSpPr/>
              <p:nvPr/>
            </p:nvSpPr>
            <p:spPr>
              <a:xfrm>
                <a:off x="2666271" y="4725144"/>
                <a:ext cx="144016" cy="144016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b="1" dirty="0"/>
              </a:p>
            </p:txBody>
          </p:sp>
          <p:sp>
            <p:nvSpPr>
              <p:cNvPr id="218" name="Ovale 217"/>
              <p:cNvSpPr/>
              <p:nvPr/>
            </p:nvSpPr>
            <p:spPr>
              <a:xfrm>
                <a:off x="2666271" y="5445224"/>
                <a:ext cx="144016" cy="144016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19" name="Ovale 218"/>
              <p:cNvSpPr/>
              <p:nvPr/>
            </p:nvSpPr>
            <p:spPr>
              <a:xfrm>
                <a:off x="2666271" y="4365104"/>
                <a:ext cx="144016" cy="144016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20" name="Ovale 219"/>
              <p:cNvSpPr/>
              <p:nvPr/>
            </p:nvSpPr>
            <p:spPr>
              <a:xfrm>
                <a:off x="2666271" y="6237312"/>
                <a:ext cx="144016" cy="144016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21" name="Ovale 220"/>
              <p:cNvSpPr/>
              <p:nvPr/>
            </p:nvSpPr>
            <p:spPr>
              <a:xfrm>
                <a:off x="2666271" y="5733256"/>
                <a:ext cx="144016" cy="144016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24" name="Ovale 223"/>
              <p:cNvSpPr/>
              <p:nvPr/>
            </p:nvSpPr>
            <p:spPr>
              <a:xfrm>
                <a:off x="4076328" y="4869160"/>
                <a:ext cx="144016" cy="144016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25" name="Ovale 224"/>
              <p:cNvSpPr/>
              <p:nvPr/>
            </p:nvSpPr>
            <p:spPr>
              <a:xfrm>
                <a:off x="4076328" y="5373216"/>
                <a:ext cx="144016" cy="144016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26" name="Ovale 225"/>
              <p:cNvSpPr/>
              <p:nvPr/>
            </p:nvSpPr>
            <p:spPr>
              <a:xfrm>
                <a:off x="4076328" y="4797152"/>
                <a:ext cx="144016" cy="144016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27" name="Ovale 226"/>
              <p:cNvSpPr/>
              <p:nvPr/>
            </p:nvSpPr>
            <p:spPr>
              <a:xfrm>
                <a:off x="4076328" y="6237312"/>
                <a:ext cx="144016" cy="144016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28" name="Ovale 227"/>
              <p:cNvSpPr/>
              <p:nvPr/>
            </p:nvSpPr>
            <p:spPr>
              <a:xfrm>
                <a:off x="4076328" y="6021288"/>
                <a:ext cx="144016" cy="144016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29" name="Ovale 228"/>
              <p:cNvSpPr/>
              <p:nvPr/>
            </p:nvSpPr>
            <p:spPr>
              <a:xfrm>
                <a:off x="4076328" y="5093568"/>
                <a:ext cx="144016" cy="144016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30" name="Ovale 229"/>
              <p:cNvSpPr/>
              <p:nvPr/>
            </p:nvSpPr>
            <p:spPr>
              <a:xfrm>
                <a:off x="4076328" y="5597624"/>
                <a:ext cx="144016" cy="144016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31" name="Ovale 230"/>
              <p:cNvSpPr/>
              <p:nvPr/>
            </p:nvSpPr>
            <p:spPr>
              <a:xfrm>
                <a:off x="4076328" y="4517504"/>
                <a:ext cx="144016" cy="144016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32" name="Ovale 231"/>
              <p:cNvSpPr/>
              <p:nvPr/>
            </p:nvSpPr>
            <p:spPr>
              <a:xfrm>
                <a:off x="4076328" y="5885656"/>
                <a:ext cx="144016" cy="144016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33" name="Ovale 232"/>
              <p:cNvSpPr/>
              <p:nvPr/>
            </p:nvSpPr>
            <p:spPr>
              <a:xfrm>
                <a:off x="4076328" y="5445224"/>
                <a:ext cx="144016" cy="144016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34" name="Ovale 233"/>
              <p:cNvSpPr/>
              <p:nvPr/>
            </p:nvSpPr>
            <p:spPr>
              <a:xfrm>
                <a:off x="2666271" y="6021288"/>
                <a:ext cx="144016" cy="144016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235" name="Connettore 1 234"/>
              <p:cNvCxnSpPr/>
              <p:nvPr/>
            </p:nvCxnSpPr>
            <p:spPr>
              <a:xfrm>
                <a:off x="1043608" y="4221088"/>
                <a:ext cx="5544616" cy="0"/>
              </a:xfrm>
              <a:prstGeom prst="line">
                <a:avLst/>
              </a:prstGeom>
              <a:ln w="3175" cmpd="sng">
                <a:solidFill>
                  <a:srgbClr val="000090"/>
                </a:solidFill>
                <a:prstDash val="sysDot"/>
                <a:headEnd type="none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Connettore 1 235"/>
              <p:cNvCxnSpPr/>
              <p:nvPr/>
            </p:nvCxnSpPr>
            <p:spPr>
              <a:xfrm flipV="1">
                <a:off x="5508104" y="4149080"/>
                <a:ext cx="0" cy="2448272"/>
              </a:xfrm>
              <a:prstGeom prst="line">
                <a:avLst/>
              </a:prstGeom>
              <a:ln w="3175" cmpd="sng">
                <a:solidFill>
                  <a:srgbClr val="000090"/>
                </a:solidFill>
                <a:prstDash val="sysDot"/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7" name="Ovale 236"/>
              <p:cNvSpPr/>
              <p:nvPr/>
            </p:nvSpPr>
            <p:spPr>
              <a:xfrm>
                <a:off x="5436096" y="4725144"/>
                <a:ext cx="144016" cy="144016"/>
              </a:xfrm>
              <a:prstGeom prst="ellipse">
                <a:avLst/>
              </a:prstGeom>
              <a:solidFill>
                <a:srgbClr val="008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38" name="Ovale 237"/>
              <p:cNvSpPr/>
              <p:nvPr/>
            </p:nvSpPr>
            <p:spPr>
              <a:xfrm>
                <a:off x="5436096" y="5373216"/>
                <a:ext cx="144016" cy="144016"/>
              </a:xfrm>
              <a:prstGeom prst="ellipse">
                <a:avLst/>
              </a:prstGeom>
              <a:solidFill>
                <a:srgbClr val="008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40" name="Ovale 239"/>
              <p:cNvSpPr/>
              <p:nvPr/>
            </p:nvSpPr>
            <p:spPr>
              <a:xfrm>
                <a:off x="5436096" y="6237312"/>
                <a:ext cx="144016" cy="144016"/>
              </a:xfrm>
              <a:prstGeom prst="ellipse">
                <a:avLst/>
              </a:prstGeom>
              <a:solidFill>
                <a:srgbClr val="008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41" name="Ovale 240"/>
              <p:cNvSpPr/>
              <p:nvPr/>
            </p:nvSpPr>
            <p:spPr>
              <a:xfrm>
                <a:off x="5436096" y="6093296"/>
                <a:ext cx="144016" cy="144016"/>
              </a:xfrm>
              <a:prstGeom prst="ellipse">
                <a:avLst/>
              </a:prstGeom>
              <a:solidFill>
                <a:srgbClr val="008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42" name="Ovale 241"/>
              <p:cNvSpPr/>
              <p:nvPr/>
            </p:nvSpPr>
            <p:spPr>
              <a:xfrm>
                <a:off x="5436096" y="5093568"/>
                <a:ext cx="144016" cy="144016"/>
              </a:xfrm>
              <a:prstGeom prst="ellipse">
                <a:avLst/>
              </a:prstGeom>
              <a:solidFill>
                <a:srgbClr val="008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43" name="Ovale 242"/>
              <p:cNvSpPr/>
              <p:nvPr/>
            </p:nvSpPr>
            <p:spPr>
              <a:xfrm>
                <a:off x="5436096" y="5733256"/>
                <a:ext cx="144016" cy="144016"/>
              </a:xfrm>
              <a:prstGeom prst="ellipse">
                <a:avLst/>
              </a:prstGeom>
              <a:solidFill>
                <a:srgbClr val="008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44" name="Ovale 243"/>
              <p:cNvSpPr/>
              <p:nvPr/>
            </p:nvSpPr>
            <p:spPr>
              <a:xfrm>
                <a:off x="5436096" y="4365104"/>
                <a:ext cx="144016" cy="144016"/>
              </a:xfrm>
              <a:prstGeom prst="ellipse">
                <a:avLst/>
              </a:prstGeom>
              <a:solidFill>
                <a:srgbClr val="008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45" name="Ovale 244"/>
              <p:cNvSpPr/>
              <p:nvPr/>
            </p:nvSpPr>
            <p:spPr>
              <a:xfrm>
                <a:off x="5436096" y="5517232"/>
                <a:ext cx="144016" cy="144016"/>
              </a:xfrm>
              <a:prstGeom prst="ellipse">
                <a:avLst/>
              </a:prstGeom>
              <a:solidFill>
                <a:srgbClr val="008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47" name="Ovale 246"/>
              <p:cNvSpPr/>
              <p:nvPr/>
            </p:nvSpPr>
            <p:spPr>
              <a:xfrm>
                <a:off x="5436096" y="5229200"/>
                <a:ext cx="144016" cy="144016"/>
              </a:xfrm>
              <a:prstGeom prst="ellipse">
                <a:avLst/>
              </a:prstGeom>
              <a:solidFill>
                <a:srgbClr val="008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48" name="CasellaDiTesto 12"/>
              <p:cNvSpPr txBox="1"/>
              <p:nvPr/>
            </p:nvSpPr>
            <p:spPr>
              <a:xfrm>
                <a:off x="2306231" y="3717032"/>
                <a:ext cx="864096" cy="3975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GB" sz="1400" b="1" dirty="0" smtClean="0">
                    <a:solidFill>
                      <a:srgbClr val="0000FF"/>
                    </a:solidFill>
                  </a:rPr>
                  <a:t>1</a:t>
                </a:r>
                <a:r>
                  <a:rPr lang="en-GB" sz="1400" b="1" baseline="30000" dirty="0" smtClean="0">
                    <a:solidFill>
                      <a:srgbClr val="0000FF"/>
                    </a:solidFill>
                  </a:rPr>
                  <a:t>st</a:t>
                </a:r>
                <a:r>
                  <a:rPr lang="en-GB" sz="1400" b="1" dirty="0" smtClean="0">
                    <a:solidFill>
                      <a:srgbClr val="0000FF"/>
                    </a:solidFill>
                  </a:rPr>
                  <a:t> gen.</a:t>
                </a:r>
                <a:endParaRPr lang="en-GB" sz="14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49" name="CasellaDiTesto 12"/>
              <p:cNvSpPr txBox="1"/>
              <p:nvPr/>
            </p:nvSpPr>
            <p:spPr>
              <a:xfrm>
                <a:off x="3707904" y="3717032"/>
                <a:ext cx="1016496" cy="3975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GB" sz="1400" b="1" dirty="0" smtClean="0">
                    <a:solidFill>
                      <a:srgbClr val="FF0000"/>
                    </a:solidFill>
                  </a:rPr>
                  <a:t>2</a:t>
                </a:r>
                <a:r>
                  <a:rPr lang="en-GB" sz="1400" b="1" baseline="30000" dirty="0" smtClean="0">
                    <a:solidFill>
                      <a:srgbClr val="FF0000"/>
                    </a:solidFill>
                  </a:rPr>
                  <a:t>nd</a:t>
                </a:r>
                <a:r>
                  <a:rPr lang="en-GB" sz="1400" b="1" dirty="0" smtClean="0">
                    <a:solidFill>
                      <a:srgbClr val="FF0000"/>
                    </a:solidFill>
                  </a:rPr>
                  <a:t> gen.</a:t>
                </a:r>
                <a:endParaRPr lang="en-GB" sz="1400" dirty="0" smtClean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50" name="CasellaDiTesto 12"/>
              <p:cNvSpPr txBox="1"/>
              <p:nvPr/>
            </p:nvSpPr>
            <p:spPr>
              <a:xfrm>
                <a:off x="5148064" y="3717032"/>
                <a:ext cx="864096" cy="3975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GB" sz="1400" b="1" dirty="0" smtClean="0">
                    <a:solidFill>
                      <a:srgbClr val="008000"/>
                    </a:solidFill>
                  </a:rPr>
                  <a:t>3</a:t>
                </a:r>
                <a:r>
                  <a:rPr lang="en-GB" sz="1400" b="1" baseline="30000" dirty="0" smtClean="0">
                    <a:solidFill>
                      <a:srgbClr val="008000"/>
                    </a:solidFill>
                  </a:rPr>
                  <a:t>rd</a:t>
                </a:r>
                <a:r>
                  <a:rPr lang="en-GB" sz="1400" b="1" dirty="0" smtClean="0">
                    <a:solidFill>
                      <a:srgbClr val="008000"/>
                    </a:solidFill>
                  </a:rPr>
                  <a:t> gen.</a:t>
                </a:r>
                <a:endParaRPr lang="en-GB" sz="1400" dirty="0" smtClean="0">
                  <a:solidFill>
                    <a:srgbClr val="008000"/>
                  </a:solidFill>
                </a:endParaRPr>
              </a:p>
            </p:txBody>
          </p:sp>
          <p:sp>
            <p:nvSpPr>
              <p:cNvPr id="252" name="CasellaDiTesto 12"/>
              <p:cNvSpPr txBox="1"/>
              <p:nvPr/>
            </p:nvSpPr>
            <p:spPr>
              <a:xfrm>
                <a:off x="1115616" y="3713051"/>
                <a:ext cx="864096" cy="3975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GB" sz="1400" b="1" dirty="0" smtClean="0">
                    <a:solidFill>
                      <a:srgbClr val="000090"/>
                    </a:solidFill>
                  </a:rPr>
                  <a:t>Source</a:t>
                </a:r>
                <a:endParaRPr lang="en-GB" sz="1400" dirty="0" smtClean="0">
                  <a:solidFill>
                    <a:srgbClr val="000090"/>
                  </a:solidFill>
                </a:endParaRPr>
              </a:p>
            </p:txBody>
          </p:sp>
          <p:sp>
            <p:nvSpPr>
              <p:cNvPr id="254" name="CasellaDiTesto 12"/>
              <p:cNvSpPr txBox="1"/>
              <p:nvPr/>
            </p:nvSpPr>
            <p:spPr>
              <a:xfrm>
                <a:off x="107504" y="4905018"/>
                <a:ext cx="1224136" cy="9002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GB" b="1" dirty="0" smtClean="0">
                    <a:solidFill>
                      <a:srgbClr val="000090"/>
                    </a:solidFill>
                  </a:rPr>
                  <a:t>N</a:t>
                </a:r>
                <a:r>
                  <a:rPr lang="en-GB" b="1" baseline="-25000" dirty="0" smtClean="0">
                    <a:solidFill>
                      <a:srgbClr val="000090"/>
                    </a:solidFill>
                  </a:rPr>
                  <a:t>0</a:t>
                </a:r>
                <a:r>
                  <a:rPr lang="en-GB" b="1" dirty="0" smtClean="0">
                    <a:solidFill>
                      <a:srgbClr val="000090"/>
                    </a:solidFill>
                  </a:rPr>
                  <a:t> particles</a:t>
                </a:r>
                <a:endParaRPr lang="en-GB" dirty="0" smtClean="0">
                  <a:solidFill>
                    <a:srgbClr val="000090"/>
                  </a:solidFill>
                </a:endParaRPr>
              </a:p>
            </p:txBody>
          </p:sp>
          <p:cxnSp>
            <p:nvCxnSpPr>
              <p:cNvPr id="1045" name="Connettore 2 1044"/>
              <p:cNvCxnSpPr/>
              <p:nvPr/>
            </p:nvCxnSpPr>
            <p:spPr>
              <a:xfrm>
                <a:off x="755576" y="3212976"/>
                <a:ext cx="648072" cy="576064"/>
              </a:xfrm>
              <a:prstGeom prst="straightConnector1">
                <a:avLst/>
              </a:prstGeom>
              <a:ln>
                <a:solidFill>
                  <a:srgbClr val="000090"/>
                </a:solidFill>
                <a:prstDash val="sysDot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Connettore 2 261"/>
              <p:cNvCxnSpPr/>
              <p:nvPr/>
            </p:nvCxnSpPr>
            <p:spPr>
              <a:xfrm>
                <a:off x="1979712" y="3212976"/>
                <a:ext cx="648072" cy="576064"/>
              </a:xfrm>
              <a:prstGeom prst="straightConnector1">
                <a:avLst/>
              </a:prstGeom>
              <a:ln>
                <a:solidFill>
                  <a:srgbClr val="0000FF"/>
                </a:solidFill>
                <a:prstDash val="sysDot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Connettore 2 262"/>
              <p:cNvCxnSpPr/>
              <p:nvPr/>
            </p:nvCxnSpPr>
            <p:spPr>
              <a:xfrm>
                <a:off x="3275856" y="3212976"/>
                <a:ext cx="648072" cy="576064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prstDash val="sysDot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Connettore 2 263"/>
              <p:cNvCxnSpPr/>
              <p:nvPr/>
            </p:nvCxnSpPr>
            <p:spPr>
              <a:xfrm>
                <a:off x="3707904" y="3212976"/>
                <a:ext cx="1656184" cy="576064"/>
              </a:xfrm>
              <a:prstGeom prst="straightConnector1">
                <a:avLst/>
              </a:prstGeom>
              <a:ln>
                <a:solidFill>
                  <a:srgbClr val="008000"/>
                </a:solidFill>
                <a:prstDash val="sysDot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7" name="Ovale 266"/>
              <p:cNvSpPr/>
              <p:nvPr/>
            </p:nvSpPr>
            <p:spPr>
              <a:xfrm>
                <a:off x="2666271" y="4869160"/>
                <a:ext cx="144016" cy="144016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114" name="CasellaDiTesto 12"/>
          <p:cNvSpPr txBox="1"/>
          <p:nvPr/>
        </p:nvSpPr>
        <p:spPr>
          <a:xfrm>
            <a:off x="6804248" y="1691516"/>
            <a:ext cx="165618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0090"/>
                </a:solidFill>
              </a:rPr>
              <a:t>Fission chain</a:t>
            </a:r>
            <a:endParaRPr lang="en-GB" b="1" dirty="0" smtClean="0">
              <a:solidFill>
                <a:srgbClr val="000090"/>
              </a:solidFill>
            </a:endParaRPr>
          </a:p>
        </p:txBody>
      </p:sp>
      <p:sp>
        <p:nvSpPr>
          <p:cNvPr id="117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024813" y="6303963"/>
            <a:ext cx="1119187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|  PAGE </a:t>
            </a:r>
            <a:fld id="{165D83FB-48E8-447D-B72F-B4D637A0F8F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118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2051050" y="6305550"/>
            <a:ext cx="5940425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CEA | June 28th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69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power iteration: The standard </a:t>
            </a:r>
            <a:r>
              <a:rPr lang="en-GB" dirty="0" smtClean="0"/>
              <a:t>(?) tool</a:t>
            </a:r>
            <a:endParaRPr lang="en-GB" dirty="0"/>
          </a:p>
        </p:txBody>
      </p:sp>
      <p:cxnSp>
        <p:nvCxnSpPr>
          <p:cNvPr id="200" name="Connettore 1 199"/>
          <p:cNvCxnSpPr/>
          <p:nvPr/>
        </p:nvCxnSpPr>
        <p:spPr>
          <a:xfrm flipV="1">
            <a:off x="1547664" y="1916832"/>
            <a:ext cx="0" cy="2448272"/>
          </a:xfrm>
          <a:prstGeom prst="line">
            <a:avLst/>
          </a:prstGeom>
          <a:ln w="3175" cmpd="sng">
            <a:solidFill>
              <a:srgbClr val="000090"/>
            </a:solidFill>
            <a:prstDash val="sysDot"/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1" name="Ovale 200"/>
          <p:cNvSpPr/>
          <p:nvPr/>
        </p:nvSpPr>
        <p:spPr>
          <a:xfrm>
            <a:off x="1475656" y="2708920"/>
            <a:ext cx="144016" cy="144016"/>
          </a:xfrm>
          <a:prstGeom prst="ellipse">
            <a:avLst/>
          </a:prstGeom>
          <a:solidFill>
            <a:srgbClr val="00009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2" name="Ovale 201"/>
          <p:cNvSpPr/>
          <p:nvPr/>
        </p:nvSpPr>
        <p:spPr>
          <a:xfrm>
            <a:off x="1475656" y="2852936"/>
            <a:ext cx="144016" cy="144016"/>
          </a:xfrm>
          <a:prstGeom prst="ellipse">
            <a:avLst/>
          </a:prstGeom>
          <a:solidFill>
            <a:srgbClr val="00009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3" name="Ovale 202"/>
          <p:cNvSpPr/>
          <p:nvPr/>
        </p:nvSpPr>
        <p:spPr>
          <a:xfrm>
            <a:off x="1475656" y="2996952"/>
            <a:ext cx="144016" cy="144016"/>
          </a:xfrm>
          <a:prstGeom prst="ellipse">
            <a:avLst/>
          </a:prstGeom>
          <a:solidFill>
            <a:srgbClr val="00009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4" name="Ovale 203"/>
          <p:cNvSpPr/>
          <p:nvPr/>
        </p:nvSpPr>
        <p:spPr>
          <a:xfrm>
            <a:off x="1475656" y="3140968"/>
            <a:ext cx="144016" cy="144016"/>
          </a:xfrm>
          <a:prstGeom prst="ellipse">
            <a:avLst/>
          </a:prstGeom>
          <a:solidFill>
            <a:srgbClr val="00009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5" name="Ovale 204"/>
          <p:cNvSpPr/>
          <p:nvPr/>
        </p:nvSpPr>
        <p:spPr>
          <a:xfrm>
            <a:off x="1475656" y="3212976"/>
            <a:ext cx="144016" cy="144016"/>
          </a:xfrm>
          <a:prstGeom prst="ellipse">
            <a:avLst/>
          </a:prstGeom>
          <a:solidFill>
            <a:srgbClr val="00009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7" name="Ovale 206"/>
          <p:cNvSpPr/>
          <p:nvPr/>
        </p:nvSpPr>
        <p:spPr>
          <a:xfrm>
            <a:off x="1475656" y="2996952"/>
            <a:ext cx="144016" cy="144016"/>
          </a:xfrm>
          <a:prstGeom prst="ellipse">
            <a:avLst/>
          </a:prstGeom>
          <a:solidFill>
            <a:srgbClr val="00009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/>
          </a:p>
        </p:txBody>
      </p:sp>
      <p:sp>
        <p:nvSpPr>
          <p:cNvPr id="208" name="Ovale 207"/>
          <p:cNvSpPr/>
          <p:nvPr/>
        </p:nvSpPr>
        <p:spPr>
          <a:xfrm>
            <a:off x="1475656" y="3212976"/>
            <a:ext cx="144016" cy="144016"/>
          </a:xfrm>
          <a:prstGeom prst="ellipse">
            <a:avLst/>
          </a:prstGeom>
          <a:solidFill>
            <a:srgbClr val="00009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9" name="Ovale 208"/>
          <p:cNvSpPr/>
          <p:nvPr/>
        </p:nvSpPr>
        <p:spPr>
          <a:xfrm>
            <a:off x="1475656" y="3356992"/>
            <a:ext cx="144016" cy="144016"/>
          </a:xfrm>
          <a:prstGeom prst="ellipse">
            <a:avLst/>
          </a:prstGeom>
          <a:solidFill>
            <a:srgbClr val="00009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0" name="Ovale 209"/>
          <p:cNvSpPr/>
          <p:nvPr/>
        </p:nvSpPr>
        <p:spPr>
          <a:xfrm>
            <a:off x="1475656" y="3501008"/>
            <a:ext cx="144016" cy="144016"/>
          </a:xfrm>
          <a:prstGeom prst="ellipse">
            <a:avLst/>
          </a:prstGeom>
          <a:solidFill>
            <a:srgbClr val="00009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1" name="Ovale 210"/>
          <p:cNvSpPr/>
          <p:nvPr/>
        </p:nvSpPr>
        <p:spPr>
          <a:xfrm>
            <a:off x="1475656" y="2996952"/>
            <a:ext cx="144016" cy="144016"/>
          </a:xfrm>
          <a:prstGeom prst="ellipse">
            <a:avLst/>
          </a:prstGeom>
          <a:solidFill>
            <a:srgbClr val="00009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2" name="Ovale 211"/>
          <p:cNvSpPr/>
          <p:nvPr/>
        </p:nvSpPr>
        <p:spPr>
          <a:xfrm>
            <a:off x="1475656" y="3709164"/>
            <a:ext cx="144016" cy="144016"/>
          </a:xfrm>
          <a:prstGeom prst="ellipse">
            <a:avLst/>
          </a:prstGeom>
          <a:solidFill>
            <a:srgbClr val="00009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35" name="Connettore 1 234"/>
          <p:cNvCxnSpPr/>
          <p:nvPr/>
        </p:nvCxnSpPr>
        <p:spPr>
          <a:xfrm>
            <a:off x="1115616" y="1988840"/>
            <a:ext cx="7632848" cy="0"/>
          </a:xfrm>
          <a:prstGeom prst="line">
            <a:avLst/>
          </a:prstGeom>
          <a:ln w="3175" cmpd="sng">
            <a:solidFill>
              <a:srgbClr val="000090"/>
            </a:solidFill>
            <a:prstDash val="sysDot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2" name="CasellaDiTesto 12"/>
          <p:cNvSpPr txBox="1"/>
          <p:nvPr/>
        </p:nvSpPr>
        <p:spPr>
          <a:xfrm>
            <a:off x="1187624" y="1480803"/>
            <a:ext cx="864096" cy="397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400" b="1" dirty="0" smtClean="0">
                <a:solidFill>
                  <a:srgbClr val="000090"/>
                </a:solidFill>
              </a:rPr>
              <a:t>Source</a:t>
            </a:r>
            <a:endParaRPr lang="en-GB" sz="1400" dirty="0" smtClean="0">
              <a:solidFill>
                <a:srgbClr val="000090"/>
              </a:solidFill>
            </a:endParaRPr>
          </a:p>
        </p:txBody>
      </p:sp>
      <p:sp>
        <p:nvSpPr>
          <p:cNvPr id="254" name="CasellaDiTesto 12"/>
          <p:cNvSpPr txBox="1"/>
          <p:nvPr/>
        </p:nvSpPr>
        <p:spPr>
          <a:xfrm>
            <a:off x="179512" y="2672770"/>
            <a:ext cx="1224136" cy="90024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b="1" dirty="0" smtClean="0">
                <a:solidFill>
                  <a:srgbClr val="000090"/>
                </a:solidFill>
              </a:rPr>
              <a:t>N</a:t>
            </a:r>
            <a:r>
              <a:rPr lang="en-GB" b="1" baseline="-25000" dirty="0" smtClean="0">
                <a:solidFill>
                  <a:srgbClr val="000090"/>
                </a:solidFill>
              </a:rPr>
              <a:t>0</a:t>
            </a:r>
            <a:r>
              <a:rPr lang="en-GB" b="1" dirty="0" smtClean="0">
                <a:solidFill>
                  <a:srgbClr val="000090"/>
                </a:solidFill>
              </a:rPr>
              <a:t> particles</a:t>
            </a:r>
            <a:endParaRPr lang="en-GB" dirty="0" smtClean="0">
              <a:solidFill>
                <a:srgbClr val="000090"/>
              </a:solidFill>
            </a:endParaRPr>
          </a:p>
        </p:txBody>
      </p:sp>
      <p:grpSp>
        <p:nvGrpSpPr>
          <p:cNvPr id="3" name="Gruppo 2"/>
          <p:cNvGrpSpPr/>
          <p:nvPr/>
        </p:nvGrpSpPr>
        <p:grpSpPr>
          <a:xfrm>
            <a:off x="1403648" y="1447279"/>
            <a:ext cx="3531810" cy="4502177"/>
            <a:chOff x="1403648" y="1447279"/>
            <a:chExt cx="3531810" cy="4502177"/>
          </a:xfrm>
        </p:grpSpPr>
        <p:sp>
          <p:nvSpPr>
            <p:cNvPr id="256" name="CasellaDiTesto 12"/>
            <p:cNvSpPr txBox="1"/>
            <p:nvPr/>
          </p:nvSpPr>
          <p:spPr>
            <a:xfrm>
              <a:off x="1573322" y="4869160"/>
              <a:ext cx="2736304" cy="10802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GB" dirty="0" smtClean="0">
                  <a:solidFill>
                    <a:srgbClr val="000090"/>
                  </a:solidFill>
                </a:rPr>
                <a:t>Convergence to the </a:t>
              </a:r>
              <a:r>
                <a:rPr lang="en-GB" b="1" dirty="0" smtClean="0">
                  <a:solidFill>
                    <a:srgbClr val="000090"/>
                  </a:solidFill>
                </a:rPr>
                <a:t>fundamental mode </a:t>
              </a:r>
              <a:r>
                <a:rPr lang="en-GB" b="1" dirty="0" smtClean="0">
                  <a:solidFill>
                    <a:srgbClr val="000090"/>
                  </a:solidFill>
                  <a:latin typeface="Symbol" charset="2"/>
                  <a:cs typeface="Symbol" charset="2"/>
                </a:rPr>
                <a:t>j</a:t>
              </a:r>
              <a:r>
                <a:rPr lang="en-GB" b="1" baseline="-25000" dirty="0" smtClean="0">
                  <a:solidFill>
                    <a:srgbClr val="000090"/>
                  </a:solidFill>
                  <a:latin typeface="Symbol" charset="2"/>
                  <a:cs typeface="Symbol" charset="2"/>
                </a:rPr>
                <a:t>1</a:t>
              </a:r>
              <a:endParaRPr lang="en-GB" b="1" baseline="-25000" dirty="0" smtClean="0">
                <a:solidFill>
                  <a:srgbClr val="000090"/>
                </a:solidFill>
              </a:endParaRPr>
            </a:p>
            <a:p>
              <a:pPr algn="ctr">
                <a:lnSpc>
                  <a:spcPct val="120000"/>
                </a:lnSpc>
              </a:pPr>
              <a:r>
                <a:rPr lang="en-GB" dirty="0" smtClean="0">
                  <a:solidFill>
                    <a:srgbClr val="000090"/>
                  </a:solidFill>
                </a:rPr>
                <a:t>(statistical equilibrium)</a:t>
              </a:r>
              <a:endParaRPr lang="en-GB" b="1" dirty="0" smtClean="0">
                <a:solidFill>
                  <a:srgbClr val="000090"/>
                </a:solidFill>
              </a:endParaRPr>
            </a:p>
          </p:txBody>
        </p:sp>
        <p:cxnSp>
          <p:nvCxnSpPr>
            <p:cNvPr id="214" name="Connettore 1 213"/>
            <p:cNvCxnSpPr/>
            <p:nvPr/>
          </p:nvCxnSpPr>
          <p:spPr>
            <a:xfrm flipV="1">
              <a:off x="2555776" y="1916832"/>
              <a:ext cx="0" cy="2448272"/>
            </a:xfrm>
            <a:prstGeom prst="line">
              <a:avLst/>
            </a:prstGeom>
            <a:ln w="3175" cmpd="sng">
              <a:solidFill>
                <a:srgbClr val="000090"/>
              </a:solidFill>
              <a:prstDash val="sysDot"/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Connettore 1 214"/>
            <p:cNvCxnSpPr/>
            <p:nvPr/>
          </p:nvCxnSpPr>
          <p:spPr>
            <a:xfrm flipV="1">
              <a:off x="4427984" y="1916832"/>
              <a:ext cx="0" cy="2448272"/>
            </a:xfrm>
            <a:prstGeom prst="line">
              <a:avLst/>
            </a:prstGeom>
            <a:ln w="3175" cmpd="sng">
              <a:solidFill>
                <a:srgbClr val="000090"/>
              </a:solidFill>
              <a:prstDash val="sysDot"/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6" name="Ovale 215"/>
            <p:cNvSpPr/>
            <p:nvPr/>
          </p:nvSpPr>
          <p:spPr>
            <a:xfrm>
              <a:off x="2483768" y="3068960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17" name="Ovale 216"/>
            <p:cNvSpPr/>
            <p:nvPr/>
          </p:nvSpPr>
          <p:spPr>
            <a:xfrm>
              <a:off x="2483768" y="2780928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b="1" dirty="0"/>
            </a:p>
          </p:txBody>
        </p:sp>
        <p:sp>
          <p:nvSpPr>
            <p:cNvPr id="218" name="Ovale 217"/>
            <p:cNvSpPr/>
            <p:nvPr/>
          </p:nvSpPr>
          <p:spPr>
            <a:xfrm>
              <a:off x="2483768" y="3356992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19" name="Ovale 218"/>
            <p:cNvSpPr/>
            <p:nvPr/>
          </p:nvSpPr>
          <p:spPr>
            <a:xfrm>
              <a:off x="2483768" y="2564904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0" name="Ovale 219"/>
            <p:cNvSpPr/>
            <p:nvPr/>
          </p:nvSpPr>
          <p:spPr>
            <a:xfrm>
              <a:off x="2483768" y="3645024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1" name="Ovale 220"/>
            <p:cNvSpPr/>
            <p:nvPr/>
          </p:nvSpPr>
          <p:spPr>
            <a:xfrm>
              <a:off x="2483768" y="3501008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4" name="Ovale 223"/>
            <p:cNvSpPr/>
            <p:nvPr/>
          </p:nvSpPr>
          <p:spPr>
            <a:xfrm>
              <a:off x="4355976" y="2636912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5" name="Ovale 224"/>
            <p:cNvSpPr/>
            <p:nvPr/>
          </p:nvSpPr>
          <p:spPr>
            <a:xfrm>
              <a:off x="4355976" y="314096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6" name="Ovale 225"/>
            <p:cNvSpPr/>
            <p:nvPr/>
          </p:nvSpPr>
          <p:spPr>
            <a:xfrm>
              <a:off x="4355976" y="2492896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7" name="Ovale 226"/>
            <p:cNvSpPr/>
            <p:nvPr/>
          </p:nvSpPr>
          <p:spPr>
            <a:xfrm>
              <a:off x="4355976" y="400506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8" name="Ovale 227"/>
            <p:cNvSpPr/>
            <p:nvPr/>
          </p:nvSpPr>
          <p:spPr>
            <a:xfrm>
              <a:off x="4355976" y="378904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9" name="Ovale 228"/>
            <p:cNvSpPr/>
            <p:nvPr/>
          </p:nvSpPr>
          <p:spPr>
            <a:xfrm>
              <a:off x="4355976" y="286132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0" name="Ovale 229"/>
            <p:cNvSpPr/>
            <p:nvPr/>
          </p:nvSpPr>
          <p:spPr>
            <a:xfrm>
              <a:off x="4355976" y="3365376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1" name="Ovale 230"/>
            <p:cNvSpPr/>
            <p:nvPr/>
          </p:nvSpPr>
          <p:spPr>
            <a:xfrm>
              <a:off x="4355976" y="2285256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2" name="Ovale 231"/>
            <p:cNvSpPr/>
            <p:nvPr/>
          </p:nvSpPr>
          <p:spPr>
            <a:xfrm>
              <a:off x="4355976" y="365340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3" name="Ovale 232"/>
            <p:cNvSpPr/>
            <p:nvPr/>
          </p:nvSpPr>
          <p:spPr>
            <a:xfrm>
              <a:off x="4355976" y="3212976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4" name="Ovale 233"/>
            <p:cNvSpPr/>
            <p:nvPr/>
          </p:nvSpPr>
          <p:spPr>
            <a:xfrm>
              <a:off x="2483768" y="3861048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48" name="CasellaDiTesto 12"/>
            <p:cNvSpPr txBox="1"/>
            <p:nvPr/>
          </p:nvSpPr>
          <p:spPr>
            <a:xfrm>
              <a:off x="2123728" y="1484784"/>
              <a:ext cx="864096" cy="39754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GB" sz="1400" b="1" dirty="0" smtClean="0">
                  <a:solidFill>
                    <a:srgbClr val="0000FF"/>
                  </a:solidFill>
                </a:rPr>
                <a:t>1</a:t>
              </a:r>
              <a:r>
                <a:rPr lang="en-GB" sz="1400" b="1" baseline="30000" dirty="0" smtClean="0">
                  <a:solidFill>
                    <a:srgbClr val="0000FF"/>
                  </a:solidFill>
                </a:rPr>
                <a:t>st</a:t>
              </a:r>
              <a:r>
                <a:rPr lang="en-GB" sz="1400" b="1" dirty="0" smtClean="0">
                  <a:solidFill>
                    <a:srgbClr val="0000FF"/>
                  </a:solidFill>
                </a:rPr>
                <a:t> gen.</a:t>
              </a:r>
              <a:endParaRPr lang="en-GB" sz="14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249" name="CasellaDiTesto 12"/>
            <p:cNvSpPr txBox="1"/>
            <p:nvPr/>
          </p:nvSpPr>
          <p:spPr>
            <a:xfrm>
              <a:off x="3918962" y="1484784"/>
              <a:ext cx="1016496" cy="39754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GB" sz="1400" b="1" dirty="0" err="1">
                  <a:solidFill>
                    <a:srgbClr val="FF0000"/>
                  </a:solidFill>
                </a:rPr>
                <a:t>G</a:t>
              </a:r>
              <a:r>
                <a:rPr lang="en-GB" sz="1400" b="1" baseline="30000" dirty="0" err="1" smtClean="0">
                  <a:solidFill>
                    <a:srgbClr val="FF0000"/>
                  </a:solidFill>
                </a:rPr>
                <a:t>th</a:t>
              </a:r>
              <a:r>
                <a:rPr lang="en-GB" sz="1400" b="1" dirty="0" smtClean="0">
                  <a:solidFill>
                    <a:srgbClr val="FF0000"/>
                  </a:solidFill>
                </a:rPr>
                <a:t> gen.</a:t>
              </a:r>
              <a:endParaRPr lang="en-GB" sz="14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267" name="Ovale 266"/>
            <p:cNvSpPr/>
            <p:nvPr/>
          </p:nvSpPr>
          <p:spPr>
            <a:xfrm>
              <a:off x="2483768" y="2878592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4" name="CasellaDiTesto 12"/>
            <p:cNvSpPr txBox="1"/>
            <p:nvPr/>
          </p:nvSpPr>
          <p:spPr>
            <a:xfrm>
              <a:off x="2987824" y="1447279"/>
              <a:ext cx="864096" cy="39754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GB" sz="1400" b="1" dirty="0" smtClean="0">
                  <a:solidFill>
                    <a:srgbClr val="0000FF"/>
                  </a:solidFill>
                </a:rPr>
                <a:t>…</a:t>
              </a:r>
              <a:endParaRPr lang="en-GB" sz="14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246" name="Parentesi graffa aperta 245"/>
            <p:cNvSpPr/>
            <p:nvPr/>
          </p:nvSpPr>
          <p:spPr>
            <a:xfrm rot="16200000">
              <a:off x="2734556" y="3106204"/>
              <a:ext cx="362520" cy="3024336"/>
            </a:xfrm>
            <a:prstGeom prst="leftBrace">
              <a:avLst>
                <a:gd name="adj1" fmla="val 33846"/>
                <a:gd name="adj2" fmla="val 50891"/>
              </a:avLst>
            </a:prstGeom>
            <a:ln w="38100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4" name="Gruppo 3"/>
          <p:cNvGrpSpPr/>
          <p:nvPr/>
        </p:nvGrpSpPr>
        <p:grpSpPr>
          <a:xfrm>
            <a:off x="4355976" y="1484784"/>
            <a:ext cx="4176464" cy="4419400"/>
            <a:chOff x="4355976" y="1484784"/>
            <a:chExt cx="4176464" cy="4419400"/>
          </a:xfrm>
        </p:grpSpPr>
        <p:cxnSp>
          <p:nvCxnSpPr>
            <p:cNvPr id="117" name="Connettore 1 116"/>
            <p:cNvCxnSpPr/>
            <p:nvPr/>
          </p:nvCxnSpPr>
          <p:spPr>
            <a:xfrm flipV="1">
              <a:off x="5360670" y="1916832"/>
              <a:ext cx="0" cy="2448272"/>
            </a:xfrm>
            <a:prstGeom prst="line">
              <a:avLst/>
            </a:prstGeom>
            <a:ln w="3175" cmpd="sng">
              <a:solidFill>
                <a:srgbClr val="000090"/>
              </a:solidFill>
              <a:prstDash val="sysDot"/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Ovale 117"/>
            <p:cNvSpPr/>
            <p:nvPr/>
          </p:nvSpPr>
          <p:spPr>
            <a:xfrm>
              <a:off x="5288662" y="2636912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9" name="Ovale 118"/>
            <p:cNvSpPr/>
            <p:nvPr/>
          </p:nvSpPr>
          <p:spPr>
            <a:xfrm>
              <a:off x="5288662" y="314096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0" name="Ovale 119"/>
            <p:cNvSpPr/>
            <p:nvPr/>
          </p:nvSpPr>
          <p:spPr>
            <a:xfrm>
              <a:off x="5288662" y="2132856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1" name="Ovale 120"/>
            <p:cNvSpPr/>
            <p:nvPr/>
          </p:nvSpPr>
          <p:spPr>
            <a:xfrm>
              <a:off x="5288662" y="4077072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2" name="Ovale 121"/>
            <p:cNvSpPr/>
            <p:nvPr/>
          </p:nvSpPr>
          <p:spPr>
            <a:xfrm>
              <a:off x="5288662" y="400506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3" name="Ovale 122"/>
            <p:cNvSpPr/>
            <p:nvPr/>
          </p:nvSpPr>
          <p:spPr>
            <a:xfrm>
              <a:off x="5288662" y="286132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4" name="Ovale 123"/>
            <p:cNvSpPr/>
            <p:nvPr/>
          </p:nvSpPr>
          <p:spPr>
            <a:xfrm>
              <a:off x="5288662" y="350100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6" name="Ovale 125"/>
            <p:cNvSpPr/>
            <p:nvPr/>
          </p:nvSpPr>
          <p:spPr>
            <a:xfrm>
              <a:off x="5288662" y="2285256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8" name="Ovale 127"/>
            <p:cNvSpPr/>
            <p:nvPr/>
          </p:nvSpPr>
          <p:spPr>
            <a:xfrm>
              <a:off x="5288662" y="365340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0" name="Ovale 129"/>
            <p:cNvSpPr/>
            <p:nvPr/>
          </p:nvSpPr>
          <p:spPr>
            <a:xfrm>
              <a:off x="5288662" y="3212976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2" name="CasellaDiTesto 12"/>
            <p:cNvSpPr txBox="1"/>
            <p:nvPr/>
          </p:nvSpPr>
          <p:spPr>
            <a:xfrm>
              <a:off x="4851648" y="1484784"/>
              <a:ext cx="1448544" cy="39754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GB" sz="1400" b="1" dirty="0" smtClean="0">
                  <a:solidFill>
                    <a:srgbClr val="FF0000"/>
                  </a:solidFill>
                </a:rPr>
                <a:t>(</a:t>
              </a:r>
              <a:r>
                <a:rPr lang="en-GB" sz="1400" b="1" dirty="0">
                  <a:solidFill>
                    <a:srgbClr val="FF0000"/>
                  </a:solidFill>
                </a:rPr>
                <a:t>G</a:t>
              </a:r>
              <a:r>
                <a:rPr lang="en-GB" sz="1400" b="1" dirty="0" smtClean="0">
                  <a:solidFill>
                    <a:srgbClr val="FF0000"/>
                  </a:solidFill>
                </a:rPr>
                <a:t>+1)</a:t>
              </a:r>
              <a:r>
                <a:rPr lang="en-GB" sz="1400" b="1" baseline="30000" dirty="0" err="1" smtClean="0">
                  <a:solidFill>
                    <a:srgbClr val="FF0000"/>
                  </a:solidFill>
                </a:rPr>
                <a:t>th</a:t>
              </a:r>
              <a:r>
                <a:rPr lang="en-GB" sz="1400" b="1" dirty="0" smtClean="0">
                  <a:solidFill>
                    <a:srgbClr val="FF0000"/>
                  </a:solidFill>
                </a:rPr>
                <a:t> gen.</a:t>
              </a:r>
              <a:endParaRPr lang="en-GB" sz="14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134" name="CasellaDiTesto 12"/>
            <p:cNvSpPr txBox="1"/>
            <p:nvPr/>
          </p:nvSpPr>
          <p:spPr>
            <a:xfrm>
              <a:off x="6156176" y="1537047"/>
              <a:ext cx="864096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400" b="1" dirty="0" smtClean="0">
                  <a:solidFill>
                    <a:srgbClr val="FF0000"/>
                  </a:solidFill>
                </a:rPr>
                <a:t>…</a:t>
              </a:r>
              <a:endParaRPr lang="en-GB" sz="1400" dirty="0" smtClean="0">
                <a:solidFill>
                  <a:srgbClr val="FF0000"/>
                </a:solidFill>
              </a:endParaRPr>
            </a:p>
          </p:txBody>
        </p:sp>
        <p:cxnSp>
          <p:nvCxnSpPr>
            <p:cNvPr id="187" name="Connettore 1 186"/>
            <p:cNvCxnSpPr/>
            <p:nvPr/>
          </p:nvCxnSpPr>
          <p:spPr>
            <a:xfrm flipV="1">
              <a:off x="8024966" y="1916832"/>
              <a:ext cx="0" cy="2448272"/>
            </a:xfrm>
            <a:prstGeom prst="line">
              <a:avLst/>
            </a:prstGeom>
            <a:ln w="3175" cmpd="sng">
              <a:solidFill>
                <a:srgbClr val="000090"/>
              </a:solidFill>
              <a:prstDash val="sysDot"/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8" name="Ovale 187"/>
            <p:cNvSpPr/>
            <p:nvPr/>
          </p:nvSpPr>
          <p:spPr>
            <a:xfrm>
              <a:off x="7952958" y="292494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9" name="Ovale 188"/>
            <p:cNvSpPr/>
            <p:nvPr/>
          </p:nvSpPr>
          <p:spPr>
            <a:xfrm>
              <a:off x="7952958" y="314096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1" name="Ovale 190"/>
            <p:cNvSpPr/>
            <p:nvPr/>
          </p:nvSpPr>
          <p:spPr>
            <a:xfrm>
              <a:off x="7952958" y="242088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2" name="Ovale 191"/>
            <p:cNvSpPr/>
            <p:nvPr/>
          </p:nvSpPr>
          <p:spPr>
            <a:xfrm>
              <a:off x="7952958" y="3717032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4" name="Ovale 193"/>
            <p:cNvSpPr/>
            <p:nvPr/>
          </p:nvSpPr>
          <p:spPr>
            <a:xfrm>
              <a:off x="7952958" y="400506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5" name="Ovale 194"/>
            <p:cNvSpPr/>
            <p:nvPr/>
          </p:nvSpPr>
          <p:spPr>
            <a:xfrm>
              <a:off x="7952958" y="2636912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6" name="Ovale 195"/>
            <p:cNvSpPr/>
            <p:nvPr/>
          </p:nvSpPr>
          <p:spPr>
            <a:xfrm>
              <a:off x="7952958" y="342900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6" name="Ovale 205"/>
            <p:cNvSpPr/>
            <p:nvPr/>
          </p:nvSpPr>
          <p:spPr>
            <a:xfrm>
              <a:off x="7952958" y="220486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13" name="Ovale 212"/>
            <p:cNvSpPr/>
            <p:nvPr/>
          </p:nvSpPr>
          <p:spPr>
            <a:xfrm>
              <a:off x="7952958" y="364502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2" name="Ovale 221"/>
            <p:cNvSpPr/>
            <p:nvPr/>
          </p:nvSpPr>
          <p:spPr>
            <a:xfrm>
              <a:off x="7952958" y="3212976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3" name="CasellaDiTesto 12"/>
            <p:cNvSpPr txBox="1"/>
            <p:nvPr/>
          </p:nvSpPr>
          <p:spPr>
            <a:xfrm>
              <a:off x="7515944" y="1484784"/>
              <a:ext cx="1016496" cy="39754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GB" sz="1400" b="1" dirty="0" err="1" smtClean="0">
                  <a:solidFill>
                    <a:srgbClr val="FF0000"/>
                  </a:solidFill>
                </a:rPr>
                <a:t>M</a:t>
              </a:r>
              <a:r>
                <a:rPr lang="en-GB" sz="1400" b="1" baseline="30000" dirty="0" err="1" smtClean="0">
                  <a:solidFill>
                    <a:srgbClr val="FF0000"/>
                  </a:solidFill>
                </a:rPr>
                <a:t>th</a:t>
              </a:r>
              <a:r>
                <a:rPr lang="en-GB" sz="1400" b="1" dirty="0" smtClean="0">
                  <a:solidFill>
                    <a:srgbClr val="FF0000"/>
                  </a:solidFill>
                </a:rPr>
                <a:t> gen.</a:t>
              </a:r>
              <a:endParaRPr lang="en-GB" sz="14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239" name="CasellaDiTesto 12"/>
            <p:cNvSpPr txBox="1"/>
            <p:nvPr/>
          </p:nvSpPr>
          <p:spPr>
            <a:xfrm>
              <a:off x="4716016" y="4823888"/>
              <a:ext cx="3384376" cy="10802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GB" dirty="0" err="1" smtClean="0">
                  <a:solidFill>
                    <a:srgbClr val="FF0000"/>
                  </a:solidFill>
                </a:rPr>
                <a:t>Stationarity</a:t>
              </a:r>
              <a:r>
                <a:rPr lang="en-GB" dirty="0" smtClean="0">
                  <a:solidFill>
                    <a:srgbClr val="FF0000"/>
                  </a:solidFill>
                </a:rPr>
                <a:t>: sample </a:t>
              </a:r>
              <a:r>
                <a:rPr lang="en-GB" b="1" dirty="0" smtClean="0">
                  <a:solidFill>
                    <a:srgbClr val="FF0000"/>
                  </a:solidFill>
                  <a:latin typeface="Symbol" charset="2"/>
                  <a:cs typeface="Symbol" charset="2"/>
                </a:rPr>
                <a:t>j</a:t>
              </a:r>
              <a:r>
                <a:rPr lang="en-GB" b="1" baseline="-25000" dirty="0" smtClean="0">
                  <a:solidFill>
                    <a:srgbClr val="FF0000"/>
                  </a:solidFill>
                  <a:latin typeface="Symbol" charset="2"/>
                  <a:cs typeface="Symbol" charset="2"/>
                </a:rPr>
                <a:t>1</a:t>
              </a:r>
              <a:endParaRPr lang="en-GB" dirty="0">
                <a:solidFill>
                  <a:srgbClr val="FF0000"/>
                </a:solidFill>
              </a:endParaRPr>
            </a:p>
            <a:p>
              <a:pPr algn="ctr">
                <a:lnSpc>
                  <a:spcPct val="120000"/>
                </a:lnSpc>
              </a:pPr>
              <a:r>
                <a:rPr lang="en-GB" dirty="0" smtClean="0">
                  <a:solidFill>
                    <a:srgbClr val="FF0000"/>
                  </a:solidFill>
                </a:rPr>
                <a:t>at </a:t>
              </a:r>
              <a:r>
                <a:rPr lang="en-GB" dirty="0" smtClean="0">
                  <a:solidFill>
                    <a:srgbClr val="FF0000"/>
                  </a:solidFill>
                </a:rPr>
                <a:t>each </a:t>
              </a:r>
              <a:r>
                <a:rPr lang="en-GB" dirty="0" smtClean="0">
                  <a:solidFill>
                    <a:srgbClr val="FF0000"/>
                  </a:solidFill>
                </a:rPr>
                <a:t>generation</a:t>
              </a:r>
              <a:endParaRPr lang="en-GB" dirty="0" smtClean="0">
                <a:solidFill>
                  <a:srgbClr val="FF0000"/>
                </a:solidFill>
              </a:endParaRPr>
            </a:p>
            <a:p>
              <a:pPr algn="ctr">
                <a:lnSpc>
                  <a:spcPct val="120000"/>
                </a:lnSpc>
              </a:pPr>
              <a:r>
                <a:rPr lang="en-GB" b="1" dirty="0" smtClean="0">
                  <a:solidFill>
                    <a:srgbClr val="FF0000"/>
                  </a:solidFill>
                </a:rPr>
                <a:t>Hypothesis: (I)ID replicas</a:t>
              </a:r>
            </a:p>
          </p:txBody>
        </p:sp>
        <p:sp>
          <p:nvSpPr>
            <p:cNvPr id="251" name="Parentesi graffa aperta 250"/>
            <p:cNvSpPr/>
            <p:nvPr/>
          </p:nvSpPr>
          <p:spPr>
            <a:xfrm rot="16200000">
              <a:off x="6190940" y="2602148"/>
              <a:ext cx="362520" cy="4032448"/>
            </a:xfrm>
            <a:prstGeom prst="leftBrace">
              <a:avLst>
                <a:gd name="adj1" fmla="val 33846"/>
                <a:gd name="adj2" fmla="val 50891"/>
              </a:avLst>
            </a:prstGeom>
            <a:ln w="381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rgbClr val="FF0000"/>
                </a:solidFill>
              </a:endParaRPr>
            </a:p>
          </p:txBody>
        </p:sp>
      </p:grpSp>
      <p:sp>
        <p:nvSpPr>
          <p:cNvPr id="7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024813" y="6303963"/>
            <a:ext cx="1119187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|  PAGE </a:t>
            </a:r>
            <a:fld id="{165D83FB-48E8-447D-B72F-B4D637A0F8F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pSp>
        <p:nvGrpSpPr>
          <p:cNvPr id="78" name="Gruppo 77"/>
          <p:cNvGrpSpPr/>
          <p:nvPr/>
        </p:nvGrpSpPr>
        <p:grpSpPr>
          <a:xfrm>
            <a:off x="4478901" y="2476019"/>
            <a:ext cx="3549483" cy="3888759"/>
            <a:chOff x="4478901" y="2476019"/>
            <a:chExt cx="3549483" cy="3888759"/>
          </a:xfrm>
        </p:grpSpPr>
        <p:sp>
          <p:nvSpPr>
            <p:cNvPr id="79" name="CasellaDiTesto 12"/>
            <p:cNvSpPr txBox="1"/>
            <p:nvPr/>
          </p:nvSpPr>
          <p:spPr>
            <a:xfrm>
              <a:off x="4932040" y="5949280"/>
              <a:ext cx="3024336" cy="415498"/>
            </a:xfrm>
            <a:prstGeom prst="rect">
              <a:avLst/>
            </a:prstGeom>
            <a:noFill/>
            <a:ln>
              <a:solidFill>
                <a:srgbClr val="660066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GB" dirty="0" smtClean="0">
                  <a:solidFill>
                    <a:srgbClr val="660066"/>
                  </a:solidFill>
                </a:rPr>
                <a:t>What about </a:t>
              </a:r>
              <a:r>
                <a:rPr lang="en-GB" b="1" dirty="0" smtClean="0">
                  <a:solidFill>
                    <a:srgbClr val="660066"/>
                  </a:solidFill>
                </a:rPr>
                <a:t>correlations ?</a:t>
              </a:r>
            </a:p>
          </p:txBody>
        </p:sp>
        <p:cxnSp>
          <p:nvCxnSpPr>
            <p:cNvPr id="80" name="Connettore 1 79"/>
            <p:cNvCxnSpPr/>
            <p:nvPr/>
          </p:nvCxnSpPr>
          <p:spPr>
            <a:xfrm>
              <a:off x="4478901" y="3263893"/>
              <a:ext cx="809761" cy="461523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ttore 1 80"/>
            <p:cNvCxnSpPr/>
            <p:nvPr/>
          </p:nvCxnSpPr>
          <p:spPr>
            <a:xfrm flipV="1">
              <a:off x="4478901" y="2933328"/>
              <a:ext cx="809761" cy="300739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ttore 1 81"/>
            <p:cNvCxnSpPr/>
            <p:nvPr/>
          </p:nvCxnSpPr>
          <p:spPr>
            <a:xfrm>
              <a:off x="5364088" y="2924944"/>
              <a:ext cx="648072" cy="28803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ttore 1 82"/>
            <p:cNvCxnSpPr/>
            <p:nvPr/>
          </p:nvCxnSpPr>
          <p:spPr>
            <a:xfrm flipV="1">
              <a:off x="5364088" y="2708920"/>
              <a:ext cx="504056" cy="216024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ttore 1 83"/>
            <p:cNvCxnSpPr/>
            <p:nvPr/>
          </p:nvCxnSpPr>
          <p:spPr>
            <a:xfrm>
              <a:off x="5436096" y="3763384"/>
              <a:ext cx="576064" cy="216024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nettore 1 84"/>
            <p:cNvCxnSpPr/>
            <p:nvPr/>
          </p:nvCxnSpPr>
          <p:spPr>
            <a:xfrm flipV="1">
              <a:off x="5436096" y="3573016"/>
              <a:ext cx="504056" cy="13131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nettore 1 85"/>
            <p:cNvCxnSpPr/>
            <p:nvPr/>
          </p:nvCxnSpPr>
          <p:spPr>
            <a:xfrm>
              <a:off x="5436096" y="3789040"/>
              <a:ext cx="504056" cy="43204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ttore 1 86"/>
            <p:cNvCxnSpPr/>
            <p:nvPr/>
          </p:nvCxnSpPr>
          <p:spPr>
            <a:xfrm>
              <a:off x="7380312" y="2780928"/>
              <a:ext cx="648072" cy="216024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nettore 1 87"/>
            <p:cNvCxnSpPr/>
            <p:nvPr/>
          </p:nvCxnSpPr>
          <p:spPr>
            <a:xfrm>
              <a:off x="7380312" y="3861048"/>
              <a:ext cx="593737" cy="173491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nettore 1 88"/>
            <p:cNvCxnSpPr/>
            <p:nvPr/>
          </p:nvCxnSpPr>
          <p:spPr>
            <a:xfrm flipV="1">
              <a:off x="7405970" y="2476019"/>
              <a:ext cx="593737" cy="114541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nettore 1 89"/>
            <p:cNvCxnSpPr/>
            <p:nvPr/>
          </p:nvCxnSpPr>
          <p:spPr>
            <a:xfrm>
              <a:off x="7452320" y="3573016"/>
              <a:ext cx="568079" cy="160663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CasellaDiTesto 12"/>
            <p:cNvSpPr txBox="1"/>
            <p:nvPr/>
          </p:nvSpPr>
          <p:spPr>
            <a:xfrm>
              <a:off x="6444208" y="3059668"/>
              <a:ext cx="86409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solidFill>
                    <a:schemeClr val="bg1">
                      <a:lumMod val="50000"/>
                    </a:schemeClr>
                  </a:solidFill>
                </a:rPr>
                <a:t>…</a:t>
              </a:r>
              <a:endParaRPr lang="en-GB" dirty="0" smtClean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93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2051050" y="6305550"/>
            <a:ext cx="5940425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CEA | June 28th 2017</a:t>
            </a:r>
            <a:endParaRPr lang="en-US" dirty="0"/>
          </a:p>
        </p:txBody>
      </p:sp>
      <p:sp>
        <p:nvSpPr>
          <p:cNvPr id="5" name="Rettangolo 4"/>
          <p:cNvSpPr/>
          <p:nvPr/>
        </p:nvSpPr>
        <p:spPr>
          <a:xfrm>
            <a:off x="539552" y="6093296"/>
            <a:ext cx="37444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 err="1" smtClean="0"/>
              <a:t>Kaplan</a:t>
            </a:r>
            <a:r>
              <a:rPr lang="it-IT" sz="1400" dirty="0" smtClean="0"/>
              <a:t>, UCRL</a:t>
            </a:r>
            <a:r>
              <a:rPr lang="it-IT" sz="1400" dirty="0"/>
              <a:t>-5275-</a:t>
            </a:r>
            <a:r>
              <a:rPr lang="it-IT" sz="1400" dirty="0" smtClean="0"/>
              <a:t>T</a:t>
            </a:r>
            <a:r>
              <a:rPr lang="it-IT" sz="1400" dirty="0"/>
              <a:t> </a:t>
            </a:r>
            <a:r>
              <a:rPr lang="it-IT" sz="1400" dirty="0" smtClean="0"/>
              <a:t>(1958)</a:t>
            </a:r>
            <a:endParaRPr lang="it-IT" sz="1400" dirty="0"/>
          </a:p>
          <a:p>
            <a:r>
              <a:rPr lang="it-IT" sz="1400" dirty="0" err="1" smtClean="0"/>
              <a:t>Goad</a:t>
            </a:r>
            <a:r>
              <a:rPr lang="it-IT" sz="1400" dirty="0" smtClean="0"/>
              <a:t> </a:t>
            </a:r>
            <a:r>
              <a:rPr lang="it-IT" sz="1400" dirty="0"/>
              <a:t>and </a:t>
            </a:r>
            <a:r>
              <a:rPr lang="it-IT" sz="1400" dirty="0" smtClean="0"/>
              <a:t>Johnston, NSE </a:t>
            </a:r>
            <a:r>
              <a:rPr lang="it-IT" sz="1400" dirty="0"/>
              <a:t>5, 371-375 (1959</a:t>
            </a:r>
            <a:r>
              <a:rPr lang="it-IT" sz="1400" dirty="0" smtClean="0"/>
              <a:t>)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3705193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Ensemble averages vs. averages </a:t>
            </a:r>
            <a:r>
              <a:rPr lang="en-GB" dirty="0"/>
              <a:t>over </a:t>
            </a:r>
            <a:r>
              <a:rPr lang="en-GB" dirty="0" smtClean="0"/>
              <a:t>generations</a:t>
            </a:r>
            <a:endParaRPr lang="en-GB" dirty="0"/>
          </a:p>
        </p:txBody>
      </p:sp>
      <p:sp>
        <p:nvSpPr>
          <p:cNvPr id="7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024813" y="6303963"/>
            <a:ext cx="1119187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|  PAGE </a:t>
            </a:r>
            <a:fld id="{165D83FB-48E8-447D-B72F-B4D637A0F8F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104" name="Rettangolo 103"/>
          <p:cNvSpPr/>
          <p:nvPr/>
        </p:nvSpPr>
        <p:spPr>
          <a:xfrm>
            <a:off x="827584" y="1340768"/>
            <a:ext cx="648072" cy="6480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5" name="Rettangolo 104"/>
          <p:cNvSpPr/>
          <p:nvPr/>
        </p:nvSpPr>
        <p:spPr>
          <a:xfrm>
            <a:off x="1547664" y="1340768"/>
            <a:ext cx="648072" cy="64807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6" name="Rettangolo 105"/>
          <p:cNvSpPr/>
          <p:nvPr/>
        </p:nvSpPr>
        <p:spPr>
          <a:xfrm>
            <a:off x="2267744" y="1340768"/>
            <a:ext cx="648072" cy="648072"/>
          </a:xfrm>
          <a:prstGeom prst="rect">
            <a:avLst/>
          </a:prstGeom>
          <a:solidFill>
            <a:srgbClr val="3366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7" name="Rettangolo 106"/>
          <p:cNvSpPr/>
          <p:nvPr/>
        </p:nvSpPr>
        <p:spPr>
          <a:xfrm>
            <a:off x="2987824" y="1340768"/>
            <a:ext cx="648072" cy="648072"/>
          </a:xfrm>
          <a:prstGeom prst="rect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8" name="Rettangolo 107"/>
          <p:cNvSpPr/>
          <p:nvPr/>
        </p:nvSpPr>
        <p:spPr>
          <a:xfrm>
            <a:off x="3707904" y="1340768"/>
            <a:ext cx="648072" cy="648072"/>
          </a:xfrm>
          <a:prstGeom prst="rect">
            <a:avLst/>
          </a:prstGeom>
          <a:solidFill>
            <a:srgbClr val="00009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9" name="Rettangolo 108"/>
          <p:cNvSpPr/>
          <p:nvPr/>
        </p:nvSpPr>
        <p:spPr>
          <a:xfrm>
            <a:off x="827584" y="2505724"/>
            <a:ext cx="648072" cy="6480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0" name="Rettangolo 109"/>
          <p:cNvSpPr/>
          <p:nvPr/>
        </p:nvSpPr>
        <p:spPr>
          <a:xfrm>
            <a:off x="1547664" y="2505724"/>
            <a:ext cx="648072" cy="64807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1" name="Rettangolo 110"/>
          <p:cNvSpPr/>
          <p:nvPr/>
        </p:nvSpPr>
        <p:spPr>
          <a:xfrm>
            <a:off x="2267744" y="2505724"/>
            <a:ext cx="648072" cy="648072"/>
          </a:xfrm>
          <a:prstGeom prst="rect">
            <a:avLst/>
          </a:prstGeom>
          <a:solidFill>
            <a:srgbClr val="3366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2" name="Rettangolo 111"/>
          <p:cNvSpPr/>
          <p:nvPr/>
        </p:nvSpPr>
        <p:spPr>
          <a:xfrm>
            <a:off x="2987824" y="2505724"/>
            <a:ext cx="648072" cy="648072"/>
          </a:xfrm>
          <a:prstGeom prst="rect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3" name="Rettangolo 112"/>
          <p:cNvSpPr/>
          <p:nvPr/>
        </p:nvSpPr>
        <p:spPr>
          <a:xfrm>
            <a:off x="3707904" y="2505724"/>
            <a:ext cx="648072" cy="648072"/>
          </a:xfrm>
          <a:prstGeom prst="rect">
            <a:avLst/>
          </a:prstGeom>
          <a:solidFill>
            <a:srgbClr val="00009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5" name="Rettangolo 114"/>
          <p:cNvSpPr/>
          <p:nvPr/>
        </p:nvSpPr>
        <p:spPr>
          <a:xfrm>
            <a:off x="827584" y="3573016"/>
            <a:ext cx="648072" cy="6480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6" name="Rettangolo 115"/>
          <p:cNvSpPr/>
          <p:nvPr/>
        </p:nvSpPr>
        <p:spPr>
          <a:xfrm>
            <a:off x="1547664" y="3573016"/>
            <a:ext cx="648072" cy="64807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5" name="Rettangolo 124"/>
          <p:cNvSpPr/>
          <p:nvPr/>
        </p:nvSpPr>
        <p:spPr>
          <a:xfrm>
            <a:off x="2267744" y="3573016"/>
            <a:ext cx="648072" cy="648072"/>
          </a:xfrm>
          <a:prstGeom prst="rect">
            <a:avLst/>
          </a:prstGeom>
          <a:solidFill>
            <a:srgbClr val="3366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7" name="Rettangolo 126"/>
          <p:cNvSpPr/>
          <p:nvPr/>
        </p:nvSpPr>
        <p:spPr>
          <a:xfrm>
            <a:off x="2987824" y="3573016"/>
            <a:ext cx="648072" cy="648072"/>
          </a:xfrm>
          <a:prstGeom prst="rect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9" name="Rettangolo 128"/>
          <p:cNvSpPr/>
          <p:nvPr/>
        </p:nvSpPr>
        <p:spPr>
          <a:xfrm>
            <a:off x="3707904" y="3573016"/>
            <a:ext cx="648072" cy="648072"/>
          </a:xfrm>
          <a:prstGeom prst="rect">
            <a:avLst/>
          </a:prstGeom>
          <a:solidFill>
            <a:srgbClr val="00009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3" name="CasellaDiTesto 12"/>
          <p:cNvSpPr txBox="1"/>
          <p:nvPr/>
        </p:nvSpPr>
        <p:spPr>
          <a:xfrm>
            <a:off x="2411760" y="3140968"/>
            <a:ext cx="86409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…</a:t>
            </a:r>
            <a:endParaRPr lang="en-GB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5" name="Ovale 134"/>
          <p:cNvSpPr/>
          <p:nvPr/>
        </p:nvSpPr>
        <p:spPr>
          <a:xfrm rot="5400000">
            <a:off x="2511909" y="2240868"/>
            <a:ext cx="3096344" cy="1008112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7" name="CasellaDiTesto 12"/>
          <p:cNvSpPr txBox="1"/>
          <p:nvPr/>
        </p:nvSpPr>
        <p:spPr>
          <a:xfrm>
            <a:off x="899592" y="1412776"/>
            <a:ext cx="57606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S</a:t>
            </a:r>
            <a:r>
              <a:rPr lang="en-GB" sz="2400" b="1" baseline="-25000" dirty="0" smtClean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44" name="CasellaDiTesto 12"/>
          <p:cNvSpPr txBox="1"/>
          <p:nvPr/>
        </p:nvSpPr>
        <p:spPr>
          <a:xfrm>
            <a:off x="2411760" y="1988840"/>
            <a:ext cx="86409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…</a:t>
            </a:r>
            <a:endParaRPr lang="en-GB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5" name="CasellaDiTesto 12"/>
          <p:cNvSpPr txBox="1"/>
          <p:nvPr/>
        </p:nvSpPr>
        <p:spPr>
          <a:xfrm>
            <a:off x="3805570" y="1412776"/>
            <a:ext cx="50405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X</a:t>
            </a:r>
            <a:r>
              <a:rPr lang="en-GB" sz="2400" b="1" baseline="-25000" dirty="0" smtClean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46" name="CasellaDiTesto 12"/>
          <p:cNvSpPr txBox="1"/>
          <p:nvPr/>
        </p:nvSpPr>
        <p:spPr>
          <a:xfrm>
            <a:off x="3805570" y="2581639"/>
            <a:ext cx="50405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X</a:t>
            </a:r>
            <a:r>
              <a:rPr lang="en-GB" sz="2400" b="1" baseline="-25000" dirty="0">
                <a:solidFill>
                  <a:schemeClr val="bg1"/>
                </a:solidFill>
              </a:rPr>
              <a:t>i</a:t>
            </a:r>
            <a:endParaRPr lang="en-GB" sz="2400" b="1" baseline="-25000" dirty="0" smtClean="0">
              <a:solidFill>
                <a:schemeClr val="bg1"/>
              </a:solidFill>
            </a:endParaRPr>
          </a:p>
        </p:txBody>
      </p:sp>
      <p:sp>
        <p:nvSpPr>
          <p:cNvPr id="147" name="CasellaDiTesto 12"/>
          <p:cNvSpPr txBox="1"/>
          <p:nvPr/>
        </p:nvSpPr>
        <p:spPr>
          <a:xfrm>
            <a:off x="3779912" y="3687415"/>
            <a:ext cx="64807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X</a:t>
            </a:r>
            <a:r>
              <a:rPr lang="en-GB" sz="2400" b="1" baseline="-25000" dirty="0">
                <a:solidFill>
                  <a:schemeClr val="bg1"/>
                </a:solidFill>
              </a:rPr>
              <a:t>M</a:t>
            </a:r>
            <a:endParaRPr lang="en-GB" sz="2400" b="1" baseline="-25000" dirty="0" smtClean="0">
              <a:solidFill>
                <a:schemeClr val="bg1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3" y="2366363"/>
            <a:ext cx="1944216" cy="741069"/>
          </a:xfrm>
          <a:prstGeom prst="rect">
            <a:avLst/>
          </a:prstGeom>
          <a:ln>
            <a:solidFill>
              <a:srgbClr val="000090"/>
            </a:solidFill>
          </a:ln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7340" y="2440837"/>
            <a:ext cx="1897148" cy="525501"/>
          </a:xfrm>
          <a:prstGeom prst="rect">
            <a:avLst/>
          </a:prstGeom>
          <a:ln>
            <a:solidFill>
              <a:srgbClr val="000090"/>
            </a:solidFill>
          </a:ln>
        </p:spPr>
      </p:pic>
      <p:sp>
        <p:nvSpPr>
          <p:cNvPr id="163" name="CasellaDiTesto 12"/>
          <p:cNvSpPr txBox="1"/>
          <p:nvPr/>
        </p:nvSpPr>
        <p:spPr>
          <a:xfrm>
            <a:off x="971600" y="4568300"/>
            <a:ext cx="2736304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dirty="0" smtClean="0">
                <a:solidFill>
                  <a:srgbClr val="000090"/>
                </a:solidFill>
              </a:rPr>
              <a:t>Convergence</a:t>
            </a:r>
            <a:endParaRPr lang="en-GB" b="1" dirty="0" smtClean="0">
              <a:solidFill>
                <a:srgbClr val="000090"/>
              </a:solidFill>
            </a:endParaRPr>
          </a:p>
        </p:txBody>
      </p:sp>
      <p:sp>
        <p:nvSpPr>
          <p:cNvPr id="10" name="Parentesi graffa aperta 9"/>
          <p:cNvSpPr/>
          <p:nvPr/>
        </p:nvSpPr>
        <p:spPr>
          <a:xfrm rot="16200000">
            <a:off x="2159732" y="3032956"/>
            <a:ext cx="360040" cy="2880320"/>
          </a:xfrm>
          <a:prstGeom prst="leftBrac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b="1" dirty="0"/>
          </a:p>
        </p:txBody>
      </p:sp>
      <p:sp>
        <p:nvSpPr>
          <p:cNvPr id="165" name="CasellaDiTesto 12"/>
          <p:cNvSpPr txBox="1"/>
          <p:nvPr/>
        </p:nvSpPr>
        <p:spPr>
          <a:xfrm>
            <a:off x="5436096" y="1556792"/>
            <a:ext cx="2736304" cy="7478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b="1" dirty="0" smtClean="0">
                <a:solidFill>
                  <a:srgbClr val="000090"/>
                </a:solidFill>
              </a:rPr>
              <a:t>Independent replicas </a:t>
            </a:r>
            <a:r>
              <a:rPr lang="en-GB" dirty="0" smtClean="0">
                <a:solidFill>
                  <a:srgbClr val="000090"/>
                </a:solidFill>
              </a:rPr>
              <a:t>and ensemble averages</a:t>
            </a:r>
            <a:endParaRPr lang="en-GB" b="1" dirty="0" smtClean="0">
              <a:solidFill>
                <a:srgbClr val="000090"/>
              </a:solidFill>
            </a:endParaRPr>
          </a:p>
        </p:txBody>
      </p:sp>
      <p:sp>
        <p:nvSpPr>
          <p:cNvPr id="53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2051050" y="6305550"/>
            <a:ext cx="5940425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CEA | June 28th 2017</a:t>
            </a:r>
            <a:endParaRPr lang="en-US" dirty="0"/>
          </a:p>
        </p:txBody>
      </p:sp>
      <p:sp>
        <p:nvSpPr>
          <p:cNvPr id="54" name="CasellaDiTesto 12"/>
          <p:cNvSpPr txBox="1"/>
          <p:nvPr/>
        </p:nvSpPr>
        <p:spPr>
          <a:xfrm>
            <a:off x="899592" y="2564904"/>
            <a:ext cx="57606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S</a:t>
            </a:r>
            <a:r>
              <a:rPr lang="en-GB" sz="2400" b="1" baseline="-25000" dirty="0">
                <a:solidFill>
                  <a:srgbClr val="FF0000"/>
                </a:solidFill>
              </a:rPr>
              <a:t>i</a:t>
            </a:r>
            <a:endParaRPr lang="en-GB" sz="2400" b="1" baseline="-25000" dirty="0" smtClean="0">
              <a:solidFill>
                <a:srgbClr val="FF0000"/>
              </a:solidFill>
            </a:endParaRPr>
          </a:p>
        </p:txBody>
      </p:sp>
      <p:sp>
        <p:nvSpPr>
          <p:cNvPr id="55" name="CasellaDiTesto 12"/>
          <p:cNvSpPr txBox="1"/>
          <p:nvPr/>
        </p:nvSpPr>
        <p:spPr>
          <a:xfrm>
            <a:off x="899592" y="3645024"/>
            <a:ext cx="57606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S</a:t>
            </a:r>
            <a:r>
              <a:rPr lang="en-GB" sz="2400" b="1" baseline="-25000" dirty="0">
                <a:solidFill>
                  <a:srgbClr val="FF0000"/>
                </a:solidFill>
              </a:rPr>
              <a:t>M</a:t>
            </a:r>
            <a:endParaRPr lang="en-GB" sz="2400" b="1" baseline="-25000" dirty="0" smtClean="0">
              <a:solidFill>
                <a:srgbClr val="FF0000"/>
              </a:solidFill>
            </a:endParaRPr>
          </a:p>
        </p:txBody>
      </p:sp>
      <p:sp>
        <p:nvSpPr>
          <p:cNvPr id="56" name="CasellaDiTesto 12"/>
          <p:cNvSpPr txBox="1"/>
          <p:nvPr/>
        </p:nvSpPr>
        <p:spPr>
          <a:xfrm>
            <a:off x="5436096" y="3229526"/>
            <a:ext cx="2736304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dirty="0" smtClean="0">
                <a:solidFill>
                  <a:srgbClr val="008000"/>
                </a:solidFill>
              </a:rPr>
              <a:t>Inactive cycles: </a:t>
            </a:r>
            <a:r>
              <a:rPr lang="en-GB" b="1" dirty="0" smtClean="0">
                <a:solidFill>
                  <a:srgbClr val="008000"/>
                </a:solidFill>
              </a:rPr>
              <a:t>D x M</a:t>
            </a:r>
            <a:endParaRPr lang="en-GB" b="1" dirty="0" smtClean="0">
              <a:solidFill>
                <a:srgbClr val="008000"/>
              </a:solidFill>
            </a:endParaRPr>
          </a:p>
        </p:txBody>
      </p:sp>
      <p:sp>
        <p:nvSpPr>
          <p:cNvPr id="57" name="CasellaDiTesto 12"/>
          <p:cNvSpPr txBox="1"/>
          <p:nvPr/>
        </p:nvSpPr>
        <p:spPr>
          <a:xfrm>
            <a:off x="3131840" y="1412776"/>
            <a:ext cx="57606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CCFFCC"/>
                </a:solidFill>
              </a:rPr>
              <a:t>D</a:t>
            </a:r>
            <a:endParaRPr lang="en-GB" sz="2400" b="1" baseline="-25000" dirty="0" smtClean="0">
              <a:solidFill>
                <a:srgbClr val="CCFFCC"/>
              </a:solidFill>
            </a:endParaRPr>
          </a:p>
        </p:txBody>
      </p:sp>
      <p:sp>
        <p:nvSpPr>
          <p:cNvPr id="58" name="CasellaDiTesto 12"/>
          <p:cNvSpPr txBox="1"/>
          <p:nvPr/>
        </p:nvSpPr>
        <p:spPr>
          <a:xfrm>
            <a:off x="3131840" y="2607295"/>
            <a:ext cx="57606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CCFFCC"/>
                </a:solidFill>
              </a:rPr>
              <a:t>D</a:t>
            </a:r>
            <a:endParaRPr lang="en-GB" sz="2400" b="1" baseline="-25000" dirty="0" smtClean="0">
              <a:solidFill>
                <a:srgbClr val="CCFFCC"/>
              </a:solidFill>
            </a:endParaRPr>
          </a:p>
        </p:txBody>
      </p:sp>
      <p:sp>
        <p:nvSpPr>
          <p:cNvPr id="59" name="CasellaDiTesto 12"/>
          <p:cNvSpPr txBox="1"/>
          <p:nvPr/>
        </p:nvSpPr>
        <p:spPr>
          <a:xfrm>
            <a:off x="3131840" y="3645024"/>
            <a:ext cx="57606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CCFFCC"/>
                </a:solidFill>
              </a:rPr>
              <a:t>D</a:t>
            </a:r>
            <a:endParaRPr lang="en-GB" sz="2400" b="1" baseline="-25000" dirty="0" smtClean="0">
              <a:solidFill>
                <a:srgbClr val="CCFFCC"/>
              </a:solidFill>
            </a:endParaRPr>
          </a:p>
        </p:txBody>
      </p:sp>
      <p:grpSp>
        <p:nvGrpSpPr>
          <p:cNvPr id="4" name="Gruppo 3"/>
          <p:cNvGrpSpPr/>
          <p:nvPr/>
        </p:nvGrpSpPr>
        <p:grpSpPr>
          <a:xfrm>
            <a:off x="827584" y="4293096"/>
            <a:ext cx="7848872" cy="2314442"/>
            <a:chOff x="827584" y="4293096"/>
            <a:chExt cx="7848872" cy="2314442"/>
          </a:xfrm>
        </p:grpSpPr>
        <p:sp>
          <p:nvSpPr>
            <p:cNvPr id="148" name="Rettangolo 147"/>
            <p:cNvSpPr/>
            <p:nvPr/>
          </p:nvSpPr>
          <p:spPr>
            <a:xfrm>
              <a:off x="827584" y="5445224"/>
              <a:ext cx="648072" cy="64807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9" name="Rettangolo 148"/>
            <p:cNvSpPr/>
            <p:nvPr/>
          </p:nvSpPr>
          <p:spPr>
            <a:xfrm>
              <a:off x="1547664" y="5445224"/>
              <a:ext cx="648072" cy="64807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0" name="Rettangolo 149"/>
            <p:cNvSpPr/>
            <p:nvPr/>
          </p:nvSpPr>
          <p:spPr>
            <a:xfrm>
              <a:off x="2267744" y="5445224"/>
              <a:ext cx="648072" cy="648072"/>
            </a:xfrm>
            <a:prstGeom prst="rect">
              <a:avLst/>
            </a:prstGeom>
            <a:solidFill>
              <a:srgbClr val="3366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1" name="Rettangolo 150"/>
            <p:cNvSpPr/>
            <p:nvPr/>
          </p:nvSpPr>
          <p:spPr>
            <a:xfrm>
              <a:off x="2987824" y="5445224"/>
              <a:ext cx="648072" cy="648072"/>
            </a:xfrm>
            <a:prstGeom prst="rect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2" name="Rettangolo 151"/>
            <p:cNvSpPr/>
            <p:nvPr/>
          </p:nvSpPr>
          <p:spPr>
            <a:xfrm>
              <a:off x="3707904" y="5445224"/>
              <a:ext cx="648072" cy="648072"/>
            </a:xfrm>
            <a:prstGeom prst="rect">
              <a:avLst/>
            </a:prstGeom>
            <a:solidFill>
              <a:srgbClr val="00009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3" name="Rettangolo 152"/>
            <p:cNvSpPr/>
            <p:nvPr/>
          </p:nvSpPr>
          <p:spPr>
            <a:xfrm>
              <a:off x="4427984" y="5445224"/>
              <a:ext cx="648072" cy="648072"/>
            </a:xfrm>
            <a:prstGeom prst="rect">
              <a:avLst/>
            </a:prstGeom>
            <a:solidFill>
              <a:srgbClr val="00009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4" name="Rettangolo 153"/>
            <p:cNvSpPr/>
            <p:nvPr/>
          </p:nvSpPr>
          <p:spPr>
            <a:xfrm>
              <a:off x="6588224" y="5445224"/>
              <a:ext cx="648072" cy="648072"/>
            </a:xfrm>
            <a:prstGeom prst="rect">
              <a:avLst/>
            </a:prstGeom>
            <a:solidFill>
              <a:srgbClr val="00009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5" name="Rettangolo 154"/>
            <p:cNvSpPr/>
            <p:nvPr/>
          </p:nvSpPr>
          <p:spPr>
            <a:xfrm>
              <a:off x="7308304" y="5445224"/>
              <a:ext cx="648072" cy="648072"/>
            </a:xfrm>
            <a:prstGeom prst="rect">
              <a:avLst/>
            </a:prstGeom>
            <a:solidFill>
              <a:srgbClr val="00009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6" name="CasellaDiTesto 12"/>
            <p:cNvSpPr txBox="1"/>
            <p:nvPr/>
          </p:nvSpPr>
          <p:spPr>
            <a:xfrm>
              <a:off x="5580112" y="5507940"/>
              <a:ext cx="86409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solidFill>
                    <a:schemeClr val="bg1">
                      <a:lumMod val="50000"/>
                    </a:schemeClr>
                  </a:solidFill>
                </a:rPr>
                <a:t>…</a:t>
              </a:r>
              <a:endParaRPr lang="en-GB" dirty="0" smtClean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57" name="Ovale 156"/>
            <p:cNvSpPr/>
            <p:nvPr/>
          </p:nvSpPr>
          <p:spPr>
            <a:xfrm>
              <a:off x="3491880" y="5229200"/>
              <a:ext cx="4752528" cy="1008112"/>
            </a:xfrm>
            <a:prstGeom prst="ellipse">
              <a:avLst/>
            </a:prstGeom>
            <a:noFill/>
            <a:ln w="28575" cmpd="sng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8" name="CasellaDiTesto 12"/>
            <p:cNvSpPr txBox="1"/>
            <p:nvPr/>
          </p:nvSpPr>
          <p:spPr>
            <a:xfrm>
              <a:off x="971600" y="5517232"/>
              <a:ext cx="36004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2400" b="1" dirty="0" smtClean="0">
                  <a:solidFill>
                    <a:srgbClr val="FF0000"/>
                  </a:solidFill>
                </a:rPr>
                <a:t>S</a:t>
              </a:r>
            </a:p>
          </p:txBody>
        </p:sp>
        <p:sp>
          <p:nvSpPr>
            <p:cNvPr id="159" name="CasellaDiTesto 12"/>
            <p:cNvSpPr txBox="1"/>
            <p:nvPr/>
          </p:nvSpPr>
          <p:spPr>
            <a:xfrm>
              <a:off x="3851920" y="5517232"/>
              <a:ext cx="504056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2400" b="1" dirty="0" smtClean="0">
                  <a:solidFill>
                    <a:schemeClr val="bg1"/>
                  </a:solidFill>
                </a:rPr>
                <a:t>X</a:t>
              </a:r>
              <a:r>
                <a:rPr lang="en-GB" sz="2400" b="1" baseline="-25000" dirty="0" smtClean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60" name="CasellaDiTesto 12"/>
            <p:cNvSpPr txBox="1"/>
            <p:nvPr/>
          </p:nvSpPr>
          <p:spPr>
            <a:xfrm>
              <a:off x="4499992" y="5517232"/>
              <a:ext cx="504056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2400" b="1" dirty="0" smtClean="0">
                  <a:solidFill>
                    <a:schemeClr val="bg1"/>
                  </a:solidFill>
                </a:rPr>
                <a:t>X</a:t>
              </a:r>
              <a:r>
                <a:rPr lang="en-GB" sz="2400" b="1" baseline="-25000" dirty="0" smtClean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61" name="CasellaDiTesto 12"/>
            <p:cNvSpPr txBox="1"/>
            <p:nvPr/>
          </p:nvSpPr>
          <p:spPr>
            <a:xfrm>
              <a:off x="7380312" y="5517232"/>
              <a:ext cx="648072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2400" b="1" dirty="0" smtClean="0">
                  <a:solidFill>
                    <a:schemeClr val="bg1"/>
                  </a:solidFill>
                </a:rPr>
                <a:t>X</a:t>
              </a:r>
              <a:r>
                <a:rPr lang="en-GB" sz="2400" b="1" baseline="-25000" dirty="0">
                  <a:solidFill>
                    <a:schemeClr val="bg1"/>
                  </a:solidFill>
                </a:rPr>
                <a:t>M</a:t>
              </a:r>
              <a:endParaRPr lang="en-GB" sz="2400" b="1" baseline="-250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62" name="CasellaDiTesto 12"/>
            <p:cNvSpPr txBox="1"/>
            <p:nvPr/>
          </p:nvSpPr>
          <p:spPr>
            <a:xfrm>
              <a:off x="6588224" y="5517232"/>
              <a:ext cx="79208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2400" b="1" dirty="0" smtClean="0">
                  <a:solidFill>
                    <a:schemeClr val="bg1"/>
                  </a:solidFill>
                </a:rPr>
                <a:t>X</a:t>
              </a:r>
              <a:r>
                <a:rPr lang="en-GB" sz="2400" b="1" baseline="-25000" dirty="0" smtClean="0">
                  <a:solidFill>
                    <a:schemeClr val="bg1"/>
                  </a:solidFill>
                </a:rPr>
                <a:t>M-1</a:t>
              </a:r>
            </a:p>
          </p:txBody>
        </p:sp>
        <p:sp>
          <p:nvSpPr>
            <p:cNvPr id="164" name="Parentesi graffa aperta 163"/>
            <p:cNvSpPr/>
            <p:nvPr/>
          </p:nvSpPr>
          <p:spPr>
            <a:xfrm rot="5400000">
              <a:off x="2159732" y="3753036"/>
              <a:ext cx="360040" cy="2880320"/>
            </a:xfrm>
            <a:prstGeom prst="leftBrace">
              <a:avLst/>
            </a:prstGeom>
            <a:ln>
              <a:solidFill>
                <a:srgbClr val="00009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 b="1" dirty="0"/>
            </a:p>
          </p:txBody>
        </p:sp>
        <p:pic>
          <p:nvPicPr>
            <p:cNvPr id="166" name="Immagine 16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16216" y="4467840"/>
              <a:ext cx="2160240" cy="519680"/>
            </a:xfrm>
            <a:prstGeom prst="rect">
              <a:avLst/>
            </a:prstGeom>
            <a:ln>
              <a:solidFill>
                <a:srgbClr val="000090"/>
              </a:solidFill>
            </a:ln>
          </p:spPr>
        </p:pic>
        <p:pic>
          <p:nvPicPr>
            <p:cNvPr id="11" name="Immagin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43587" y="4293096"/>
              <a:ext cx="1943161" cy="894623"/>
            </a:xfrm>
            <a:prstGeom prst="rect">
              <a:avLst/>
            </a:prstGeom>
            <a:ln>
              <a:solidFill>
                <a:srgbClr val="000090"/>
              </a:solidFill>
            </a:ln>
          </p:spPr>
        </p:pic>
        <p:sp>
          <p:nvSpPr>
            <p:cNvPr id="167" name="CasellaDiTesto 12"/>
            <p:cNvSpPr txBox="1"/>
            <p:nvPr/>
          </p:nvSpPr>
          <p:spPr>
            <a:xfrm>
              <a:off x="1691680" y="6190960"/>
              <a:ext cx="2736304" cy="4154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GB" b="1" dirty="0" smtClean="0">
                  <a:solidFill>
                    <a:srgbClr val="000090"/>
                  </a:solidFill>
                </a:rPr>
                <a:t>Power iteration</a:t>
              </a:r>
            </a:p>
          </p:txBody>
        </p:sp>
        <p:sp>
          <p:nvSpPr>
            <p:cNvPr id="60" name="CasellaDiTesto 12"/>
            <p:cNvSpPr txBox="1"/>
            <p:nvPr/>
          </p:nvSpPr>
          <p:spPr>
            <a:xfrm>
              <a:off x="3131840" y="5517232"/>
              <a:ext cx="57606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2400" b="1" dirty="0" smtClean="0">
                  <a:solidFill>
                    <a:srgbClr val="CCFFCC"/>
                  </a:solidFill>
                </a:rPr>
                <a:t>D</a:t>
              </a:r>
              <a:endParaRPr lang="en-GB" sz="2400" b="1" baseline="-25000" dirty="0" smtClean="0">
                <a:solidFill>
                  <a:srgbClr val="CCFFCC"/>
                </a:solidFill>
              </a:endParaRPr>
            </a:p>
          </p:txBody>
        </p:sp>
        <p:sp>
          <p:nvSpPr>
            <p:cNvPr id="61" name="CasellaDiTesto 12"/>
            <p:cNvSpPr txBox="1"/>
            <p:nvPr/>
          </p:nvSpPr>
          <p:spPr>
            <a:xfrm>
              <a:off x="3635896" y="6192040"/>
              <a:ext cx="2736304" cy="4154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GB" dirty="0" smtClean="0">
                  <a:solidFill>
                    <a:srgbClr val="008000"/>
                  </a:solidFill>
                </a:rPr>
                <a:t>Inactive cycles:</a:t>
              </a:r>
              <a:r>
                <a:rPr lang="en-GB" b="1" dirty="0" smtClean="0">
                  <a:solidFill>
                    <a:srgbClr val="008000"/>
                  </a:solidFill>
                </a:rPr>
                <a:t> D</a:t>
              </a:r>
              <a:endParaRPr lang="en-GB" b="1" dirty="0" smtClean="0">
                <a:solidFill>
                  <a:srgbClr val="008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9175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Toy model of a nuclear reactor</a:t>
            </a:r>
            <a:endParaRPr lang="en-GB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952" y="2044328"/>
            <a:ext cx="4572000" cy="736600"/>
          </a:xfrm>
          <a:prstGeom prst="rect">
            <a:avLst/>
          </a:prstGeom>
        </p:spPr>
      </p:pic>
      <p:sp>
        <p:nvSpPr>
          <p:cNvPr id="280" name="CasellaDiTesto 12"/>
          <p:cNvSpPr txBox="1"/>
          <p:nvPr/>
        </p:nvSpPr>
        <p:spPr>
          <a:xfrm>
            <a:off x="4067944" y="1628800"/>
            <a:ext cx="122413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008000"/>
                </a:solidFill>
              </a:rPr>
              <a:t>Scattering</a:t>
            </a:r>
          </a:p>
        </p:txBody>
      </p:sp>
      <p:sp>
        <p:nvSpPr>
          <p:cNvPr id="281" name="CasellaDiTesto 12"/>
          <p:cNvSpPr txBox="1"/>
          <p:nvPr/>
        </p:nvSpPr>
        <p:spPr>
          <a:xfrm>
            <a:off x="5652120" y="1638092"/>
            <a:ext cx="122413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C</a:t>
            </a:r>
            <a:r>
              <a:rPr lang="en-GB" dirty="0" smtClean="0">
                <a:solidFill>
                  <a:srgbClr val="FF0000"/>
                </a:solidFill>
              </a:rPr>
              <a:t>apture</a:t>
            </a:r>
          </a:p>
        </p:txBody>
      </p:sp>
      <p:sp>
        <p:nvSpPr>
          <p:cNvPr id="282" name="CasellaDiTesto 12"/>
          <p:cNvSpPr txBox="1"/>
          <p:nvPr/>
        </p:nvSpPr>
        <p:spPr>
          <a:xfrm>
            <a:off x="7308304" y="1628800"/>
            <a:ext cx="122413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0000FF"/>
                </a:solidFill>
              </a:rPr>
              <a:t>Fission</a:t>
            </a:r>
          </a:p>
        </p:txBody>
      </p:sp>
      <p:grpSp>
        <p:nvGrpSpPr>
          <p:cNvPr id="5" name="Gruppo 4"/>
          <p:cNvGrpSpPr/>
          <p:nvPr/>
        </p:nvGrpSpPr>
        <p:grpSpPr>
          <a:xfrm>
            <a:off x="1043608" y="4581128"/>
            <a:ext cx="5688632" cy="923330"/>
            <a:chOff x="323528" y="5301208"/>
            <a:chExt cx="5688632" cy="923330"/>
          </a:xfrm>
        </p:grpSpPr>
        <p:sp>
          <p:nvSpPr>
            <p:cNvPr id="276" name="CasellaDiTesto 275"/>
            <p:cNvSpPr txBox="1"/>
            <p:nvPr/>
          </p:nvSpPr>
          <p:spPr>
            <a:xfrm>
              <a:off x="323528" y="5301208"/>
              <a:ext cx="5688632" cy="923330"/>
            </a:xfrm>
            <a:prstGeom prst="rect">
              <a:avLst/>
            </a:prstGeom>
            <a:noFill/>
            <a:ln>
              <a:solidFill>
                <a:srgbClr val="00009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i="1" dirty="0" smtClean="0">
                  <a:solidFill>
                    <a:srgbClr val="000090"/>
                  </a:solidFill>
                </a:rPr>
                <a:t>Assumption</a:t>
              </a:r>
              <a:r>
                <a:rPr lang="en-GB" dirty="0" smtClean="0">
                  <a:solidFill>
                    <a:srgbClr val="000090"/>
                  </a:solidFill>
                </a:rPr>
                <a:t>:</a:t>
              </a:r>
            </a:p>
            <a:p>
              <a:r>
                <a:rPr lang="en-GB" dirty="0">
                  <a:solidFill>
                    <a:srgbClr val="3366FF"/>
                  </a:solidFill>
                </a:rPr>
                <a:t>	</a:t>
              </a:r>
              <a:r>
                <a:rPr lang="en-GB" dirty="0" smtClean="0">
                  <a:solidFill>
                    <a:srgbClr val="3366FF"/>
                  </a:solidFill>
                </a:rPr>
                <a:t>the reactor is </a:t>
              </a:r>
              <a:r>
                <a:rPr lang="en-GB" b="1" dirty="0" smtClean="0">
                  <a:solidFill>
                    <a:srgbClr val="3366FF"/>
                  </a:solidFill>
                </a:rPr>
                <a:t>critical</a:t>
              </a:r>
            </a:p>
            <a:p>
              <a:endParaRPr lang="en-GB" dirty="0" smtClean="0">
                <a:solidFill>
                  <a:srgbClr val="3366FF"/>
                </a:solidFill>
              </a:endParaRPr>
            </a:p>
          </p:txBody>
        </p:sp>
        <p:pic>
          <p:nvPicPr>
            <p:cNvPr id="4" name="Immagin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01194" y="5373600"/>
              <a:ext cx="2374900" cy="838200"/>
            </a:xfrm>
            <a:prstGeom prst="rect">
              <a:avLst/>
            </a:prstGeom>
          </p:spPr>
        </p:pic>
      </p:grpSp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9744" y="3242168"/>
            <a:ext cx="927100" cy="317500"/>
          </a:xfrm>
          <a:prstGeom prst="rect">
            <a:avLst/>
          </a:prstGeom>
        </p:spPr>
      </p:pic>
      <p:sp>
        <p:nvSpPr>
          <p:cNvPr id="283" name="CasellaDiTesto 12"/>
          <p:cNvSpPr txBox="1"/>
          <p:nvPr/>
        </p:nvSpPr>
        <p:spPr>
          <a:xfrm>
            <a:off x="4103440" y="3203684"/>
            <a:ext cx="288032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00FF"/>
                </a:solidFill>
              </a:rPr>
              <a:t>Descendants per fission</a:t>
            </a:r>
          </a:p>
        </p:txBody>
      </p:sp>
      <p:sp>
        <p:nvSpPr>
          <p:cNvPr id="284" name="CasellaDiTesto 12"/>
          <p:cNvSpPr txBox="1"/>
          <p:nvPr/>
        </p:nvSpPr>
        <p:spPr>
          <a:xfrm>
            <a:off x="4103440" y="3923764"/>
            <a:ext cx="356490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0090"/>
                </a:solidFill>
              </a:rPr>
              <a:t>Reflecting</a:t>
            </a:r>
            <a:r>
              <a:rPr lang="en-GB" dirty="0" smtClean="0">
                <a:solidFill>
                  <a:srgbClr val="000090"/>
                </a:solidFill>
              </a:rPr>
              <a:t> boundary conditions</a:t>
            </a:r>
          </a:p>
        </p:txBody>
      </p:sp>
      <p:sp>
        <p:nvSpPr>
          <p:cNvPr id="285" name="CasellaDiTesto 12"/>
          <p:cNvSpPr txBox="1"/>
          <p:nvPr/>
        </p:nvSpPr>
        <p:spPr>
          <a:xfrm>
            <a:off x="971600" y="5733256"/>
            <a:ext cx="727280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0090"/>
                </a:solidFill>
              </a:rPr>
              <a:t>Expected fundamental mode </a:t>
            </a:r>
            <a:r>
              <a:rPr lang="en-GB" dirty="0" smtClean="0">
                <a:solidFill>
                  <a:srgbClr val="000090"/>
                </a:solidFill>
                <a:latin typeface="Symbol" charset="2"/>
                <a:cs typeface="Symbol" charset="2"/>
              </a:rPr>
              <a:t>j</a:t>
            </a:r>
            <a:r>
              <a:rPr lang="en-GB" baseline="-25000" dirty="0" smtClean="0">
                <a:solidFill>
                  <a:srgbClr val="000090"/>
                </a:solidFill>
                <a:latin typeface="Symbol" charset="2"/>
                <a:cs typeface="Symbol" charset="2"/>
              </a:rPr>
              <a:t>1</a:t>
            </a:r>
            <a:r>
              <a:rPr lang="en-GB" dirty="0" smtClean="0">
                <a:solidFill>
                  <a:srgbClr val="000090"/>
                </a:solidFill>
              </a:rPr>
              <a:t>: </a:t>
            </a:r>
            <a:r>
              <a:rPr lang="en-GB" b="1" dirty="0" smtClean="0">
                <a:solidFill>
                  <a:srgbClr val="000090"/>
                </a:solidFill>
              </a:rPr>
              <a:t>spatially uniform </a:t>
            </a:r>
            <a:r>
              <a:rPr lang="en-GB" dirty="0" smtClean="0">
                <a:solidFill>
                  <a:srgbClr val="000090"/>
                </a:solidFill>
              </a:rPr>
              <a:t>over the box</a:t>
            </a:r>
          </a:p>
        </p:txBody>
      </p:sp>
      <p:sp>
        <p:nvSpPr>
          <p:cNvPr id="286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024813" y="6303963"/>
            <a:ext cx="1119187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|  PAGE </a:t>
            </a:r>
            <a:fld id="{165D83FB-48E8-447D-B72F-B4D637A0F8F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278" name="Cubo 277"/>
          <p:cNvSpPr/>
          <p:nvPr/>
        </p:nvSpPr>
        <p:spPr>
          <a:xfrm>
            <a:off x="984429" y="1891176"/>
            <a:ext cx="2376264" cy="2232248"/>
          </a:xfrm>
          <a:prstGeom prst="cube">
            <a:avLst/>
          </a:prstGeom>
          <a:gradFill flip="none" rotWithShape="1">
            <a:gsLst>
              <a:gs pos="50000">
                <a:srgbClr val="3366FF">
                  <a:alpha val="20000"/>
                </a:srgbClr>
              </a:gs>
              <a:gs pos="100000">
                <a:srgbClr val="FFFFFF">
                  <a:alpha val="11000"/>
                </a:srgbClr>
              </a:gs>
            </a:gsLst>
            <a:path path="rect">
              <a:fillToRect l="100000" t="100000"/>
            </a:path>
            <a:tileRect r="-100000" b="-100000"/>
          </a:gradFill>
          <a:ln w="28575" cmpd="sng">
            <a:solidFill>
              <a:srgbClr val="660066"/>
            </a:solidFill>
            <a:prstDash val="sysDash"/>
          </a:ln>
          <a:effectLst>
            <a:outerShdw dir="2700000" sx="0" sy="0" algn="tl" rotWithShape="0">
              <a:schemeClr val="tx2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7" name="Ovale 286"/>
          <p:cNvSpPr/>
          <p:nvPr/>
        </p:nvSpPr>
        <p:spPr>
          <a:xfrm>
            <a:off x="1331640" y="2996952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8" name="Ovale 287"/>
          <p:cNvSpPr/>
          <p:nvPr/>
        </p:nvSpPr>
        <p:spPr>
          <a:xfrm>
            <a:off x="1452373" y="3373459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9" name="Ovale 288"/>
          <p:cNvSpPr/>
          <p:nvPr/>
        </p:nvSpPr>
        <p:spPr>
          <a:xfrm>
            <a:off x="1541149" y="3390226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0" name="Ovale 289"/>
          <p:cNvSpPr/>
          <p:nvPr/>
        </p:nvSpPr>
        <p:spPr>
          <a:xfrm>
            <a:off x="1618736" y="3475404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1" name="Ovale 290"/>
          <p:cNvSpPr/>
          <p:nvPr/>
        </p:nvSpPr>
        <p:spPr>
          <a:xfrm>
            <a:off x="2218083" y="2958328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2" name="Ovale 291"/>
          <p:cNvSpPr/>
          <p:nvPr/>
        </p:nvSpPr>
        <p:spPr>
          <a:xfrm>
            <a:off x="1835696" y="3429000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3" name="Ovale 292"/>
          <p:cNvSpPr/>
          <p:nvPr/>
        </p:nvSpPr>
        <p:spPr>
          <a:xfrm>
            <a:off x="1676781" y="3381842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4" name="Ovale 293"/>
          <p:cNvSpPr/>
          <p:nvPr/>
        </p:nvSpPr>
        <p:spPr>
          <a:xfrm>
            <a:off x="2290091" y="2814312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5" name="Ovale 294"/>
          <p:cNvSpPr/>
          <p:nvPr/>
        </p:nvSpPr>
        <p:spPr>
          <a:xfrm>
            <a:off x="2267744" y="3462383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6" name="Ovale 295"/>
          <p:cNvSpPr/>
          <p:nvPr/>
        </p:nvSpPr>
        <p:spPr>
          <a:xfrm>
            <a:off x="1366402" y="3813890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7" name="Ovale 296"/>
          <p:cNvSpPr/>
          <p:nvPr/>
        </p:nvSpPr>
        <p:spPr>
          <a:xfrm>
            <a:off x="2028437" y="3390076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8" name="Ovale 297"/>
          <p:cNvSpPr/>
          <p:nvPr/>
        </p:nvSpPr>
        <p:spPr>
          <a:xfrm>
            <a:off x="2218083" y="3645174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9" name="Ovale 298"/>
          <p:cNvSpPr/>
          <p:nvPr/>
        </p:nvSpPr>
        <p:spPr>
          <a:xfrm>
            <a:off x="2014474" y="3750265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0" name="Ovale 299"/>
          <p:cNvSpPr/>
          <p:nvPr/>
        </p:nvSpPr>
        <p:spPr>
          <a:xfrm>
            <a:off x="1956429" y="2894404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1" name="Ovale 300"/>
          <p:cNvSpPr/>
          <p:nvPr/>
        </p:nvSpPr>
        <p:spPr>
          <a:xfrm>
            <a:off x="2362099" y="3534242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2" name="Ovale 301"/>
          <p:cNvSpPr/>
          <p:nvPr/>
        </p:nvSpPr>
        <p:spPr>
          <a:xfrm>
            <a:off x="1726442" y="3932765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3" name="Ovale 302"/>
          <p:cNvSpPr/>
          <p:nvPr/>
        </p:nvSpPr>
        <p:spPr>
          <a:xfrm>
            <a:off x="1022916" y="2492896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4" name="Ovale 303"/>
          <p:cNvSpPr/>
          <p:nvPr/>
        </p:nvSpPr>
        <p:spPr>
          <a:xfrm>
            <a:off x="1388749" y="3619570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5" name="Ovale 304"/>
          <p:cNvSpPr/>
          <p:nvPr/>
        </p:nvSpPr>
        <p:spPr>
          <a:xfrm>
            <a:off x="1740405" y="3229443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6" name="Ovale 305"/>
          <p:cNvSpPr/>
          <p:nvPr/>
        </p:nvSpPr>
        <p:spPr>
          <a:xfrm>
            <a:off x="1330704" y="3403396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7" name="Ovale 306"/>
          <p:cNvSpPr/>
          <p:nvPr/>
        </p:nvSpPr>
        <p:spPr>
          <a:xfrm>
            <a:off x="1366402" y="3822273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8" name="Ovale 307"/>
          <p:cNvSpPr/>
          <p:nvPr/>
        </p:nvSpPr>
        <p:spPr>
          <a:xfrm>
            <a:off x="1043608" y="3966290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09" name="Ovale 308"/>
          <p:cNvSpPr/>
          <p:nvPr/>
        </p:nvSpPr>
        <p:spPr>
          <a:xfrm>
            <a:off x="1532765" y="3542475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0" name="Ovale 309"/>
          <p:cNvSpPr/>
          <p:nvPr/>
        </p:nvSpPr>
        <p:spPr>
          <a:xfrm>
            <a:off x="1740405" y="3517475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1" name="Ovale 310"/>
          <p:cNvSpPr/>
          <p:nvPr/>
        </p:nvSpPr>
        <p:spPr>
          <a:xfrm>
            <a:off x="1806834" y="3669874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2" name="Ovale 311"/>
          <p:cNvSpPr/>
          <p:nvPr/>
        </p:nvSpPr>
        <p:spPr>
          <a:xfrm>
            <a:off x="1956429" y="3318069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3" name="Ovale 312"/>
          <p:cNvSpPr/>
          <p:nvPr/>
        </p:nvSpPr>
        <p:spPr>
          <a:xfrm>
            <a:off x="1596389" y="3221059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4" name="Ovale 313"/>
          <p:cNvSpPr/>
          <p:nvPr/>
        </p:nvSpPr>
        <p:spPr>
          <a:xfrm>
            <a:off x="1668397" y="3085426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5" name="Ovale 314"/>
          <p:cNvSpPr/>
          <p:nvPr/>
        </p:nvSpPr>
        <p:spPr>
          <a:xfrm>
            <a:off x="1619672" y="3894282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6" name="Ovale 315"/>
          <p:cNvSpPr/>
          <p:nvPr/>
        </p:nvSpPr>
        <p:spPr>
          <a:xfrm>
            <a:off x="2339752" y="3174352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7" name="Ovale 316"/>
          <p:cNvSpPr/>
          <p:nvPr/>
        </p:nvSpPr>
        <p:spPr>
          <a:xfrm>
            <a:off x="1930051" y="2797695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8" name="Ovale 317"/>
          <p:cNvSpPr/>
          <p:nvPr/>
        </p:nvSpPr>
        <p:spPr>
          <a:xfrm>
            <a:off x="1403648" y="3927806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9" name="Ovale 318"/>
          <p:cNvSpPr/>
          <p:nvPr/>
        </p:nvSpPr>
        <p:spPr>
          <a:xfrm>
            <a:off x="1294394" y="3309834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0" name="Ovale 319"/>
          <p:cNvSpPr/>
          <p:nvPr/>
        </p:nvSpPr>
        <p:spPr>
          <a:xfrm>
            <a:off x="1820797" y="3262827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1" name="Ovale 320"/>
          <p:cNvSpPr/>
          <p:nvPr/>
        </p:nvSpPr>
        <p:spPr>
          <a:xfrm>
            <a:off x="1474720" y="3254443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2" name="Ovale 321"/>
          <p:cNvSpPr/>
          <p:nvPr/>
        </p:nvSpPr>
        <p:spPr>
          <a:xfrm>
            <a:off x="1956429" y="3038419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3" name="Ovale 322"/>
          <p:cNvSpPr/>
          <p:nvPr/>
        </p:nvSpPr>
        <p:spPr>
          <a:xfrm>
            <a:off x="1475656" y="3717032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4" name="Ovale 323"/>
          <p:cNvSpPr/>
          <p:nvPr/>
        </p:nvSpPr>
        <p:spPr>
          <a:xfrm>
            <a:off x="1740405" y="3534091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5" name="Ovale 324"/>
          <p:cNvSpPr/>
          <p:nvPr/>
        </p:nvSpPr>
        <p:spPr>
          <a:xfrm>
            <a:off x="1316741" y="3597866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6" name="Ovale 325"/>
          <p:cNvSpPr/>
          <p:nvPr/>
        </p:nvSpPr>
        <p:spPr>
          <a:xfrm>
            <a:off x="1259632" y="3068960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7" name="Ovale 326"/>
          <p:cNvSpPr/>
          <p:nvPr/>
        </p:nvSpPr>
        <p:spPr>
          <a:xfrm>
            <a:off x="1956429" y="3174052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8" name="Ovale 327"/>
          <p:cNvSpPr/>
          <p:nvPr/>
        </p:nvSpPr>
        <p:spPr>
          <a:xfrm>
            <a:off x="2099182" y="3046803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9" name="Ovale 328"/>
          <p:cNvSpPr/>
          <p:nvPr/>
        </p:nvSpPr>
        <p:spPr>
          <a:xfrm>
            <a:off x="2146075" y="2725687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0" name="Ovale 329"/>
          <p:cNvSpPr/>
          <p:nvPr/>
        </p:nvSpPr>
        <p:spPr>
          <a:xfrm>
            <a:off x="2339752" y="2958328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1" name="Ovale 330"/>
          <p:cNvSpPr/>
          <p:nvPr/>
        </p:nvSpPr>
        <p:spPr>
          <a:xfrm>
            <a:off x="2180837" y="3478851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2" name="Ovale 331"/>
          <p:cNvSpPr/>
          <p:nvPr/>
        </p:nvSpPr>
        <p:spPr>
          <a:xfrm>
            <a:off x="2212504" y="3174351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3" name="Ovale 332"/>
          <p:cNvSpPr/>
          <p:nvPr/>
        </p:nvSpPr>
        <p:spPr>
          <a:xfrm>
            <a:off x="1187624" y="3822274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4" name="Ovale 333"/>
          <p:cNvSpPr/>
          <p:nvPr/>
        </p:nvSpPr>
        <p:spPr>
          <a:xfrm>
            <a:off x="2468869" y="3750266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5" name="Ovale 334"/>
          <p:cNvSpPr/>
          <p:nvPr/>
        </p:nvSpPr>
        <p:spPr>
          <a:xfrm>
            <a:off x="1726442" y="3678257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6" name="Ovale 335"/>
          <p:cNvSpPr/>
          <p:nvPr/>
        </p:nvSpPr>
        <p:spPr>
          <a:xfrm>
            <a:off x="1582426" y="3758499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7" name="Ovale 336"/>
          <p:cNvSpPr/>
          <p:nvPr/>
        </p:nvSpPr>
        <p:spPr>
          <a:xfrm>
            <a:off x="1835696" y="3813890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8" name="Ovale 337"/>
          <p:cNvSpPr/>
          <p:nvPr/>
        </p:nvSpPr>
        <p:spPr>
          <a:xfrm>
            <a:off x="1366402" y="3165818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9" name="Ovale 338"/>
          <p:cNvSpPr/>
          <p:nvPr/>
        </p:nvSpPr>
        <p:spPr>
          <a:xfrm>
            <a:off x="1172725" y="3390226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0" name="Ovale 339"/>
          <p:cNvSpPr/>
          <p:nvPr/>
        </p:nvSpPr>
        <p:spPr>
          <a:xfrm>
            <a:off x="1956429" y="3614483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1" name="Ovale 340"/>
          <p:cNvSpPr/>
          <p:nvPr/>
        </p:nvSpPr>
        <p:spPr>
          <a:xfrm>
            <a:off x="1654434" y="2830780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2" name="Ovale 341"/>
          <p:cNvSpPr/>
          <p:nvPr/>
        </p:nvSpPr>
        <p:spPr>
          <a:xfrm>
            <a:off x="1259632" y="3966290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3" name="Ovale 342"/>
          <p:cNvSpPr/>
          <p:nvPr/>
        </p:nvSpPr>
        <p:spPr>
          <a:xfrm>
            <a:off x="2107893" y="2907724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4" name="Ovale 343"/>
          <p:cNvSpPr/>
          <p:nvPr/>
        </p:nvSpPr>
        <p:spPr>
          <a:xfrm>
            <a:off x="2085546" y="3237827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5" name="Ovale 344"/>
          <p:cNvSpPr/>
          <p:nvPr/>
        </p:nvSpPr>
        <p:spPr>
          <a:xfrm>
            <a:off x="2211568" y="3166119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6" name="Ovale 345"/>
          <p:cNvSpPr/>
          <p:nvPr/>
        </p:nvSpPr>
        <p:spPr>
          <a:xfrm>
            <a:off x="2289155" y="3251297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7" name="Ovale 346"/>
          <p:cNvSpPr/>
          <p:nvPr/>
        </p:nvSpPr>
        <p:spPr>
          <a:xfrm>
            <a:off x="2923264" y="3030336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8" name="Ovale 347"/>
          <p:cNvSpPr/>
          <p:nvPr/>
        </p:nvSpPr>
        <p:spPr>
          <a:xfrm>
            <a:off x="2626848" y="3373759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9" name="Ovale 348"/>
          <p:cNvSpPr/>
          <p:nvPr/>
        </p:nvSpPr>
        <p:spPr>
          <a:xfrm>
            <a:off x="2468869" y="3976272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0" name="Ovale 349"/>
          <p:cNvSpPr/>
          <p:nvPr/>
        </p:nvSpPr>
        <p:spPr>
          <a:xfrm>
            <a:off x="2995272" y="2886320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1" name="Ovale 350"/>
          <p:cNvSpPr/>
          <p:nvPr/>
        </p:nvSpPr>
        <p:spPr>
          <a:xfrm>
            <a:off x="2900917" y="3462383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2" name="Ovale 351"/>
          <p:cNvSpPr/>
          <p:nvPr/>
        </p:nvSpPr>
        <p:spPr>
          <a:xfrm>
            <a:off x="2036821" y="3966290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3" name="Ovale 352"/>
          <p:cNvSpPr/>
          <p:nvPr/>
        </p:nvSpPr>
        <p:spPr>
          <a:xfrm>
            <a:off x="2698856" y="3301601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4" name="Ovale 353"/>
          <p:cNvSpPr/>
          <p:nvPr/>
        </p:nvSpPr>
        <p:spPr>
          <a:xfrm>
            <a:off x="2851256" y="3645174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5" name="Ovale 354"/>
          <p:cNvSpPr/>
          <p:nvPr/>
        </p:nvSpPr>
        <p:spPr>
          <a:xfrm>
            <a:off x="2684893" y="3661790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6" name="Ovale 355"/>
          <p:cNvSpPr/>
          <p:nvPr/>
        </p:nvSpPr>
        <p:spPr>
          <a:xfrm>
            <a:off x="2698856" y="2877937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7" name="Ovale 356"/>
          <p:cNvSpPr/>
          <p:nvPr/>
        </p:nvSpPr>
        <p:spPr>
          <a:xfrm>
            <a:off x="2995272" y="3390376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8" name="Ovale 357"/>
          <p:cNvSpPr/>
          <p:nvPr/>
        </p:nvSpPr>
        <p:spPr>
          <a:xfrm>
            <a:off x="2396861" y="3805806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9" name="Ovale 358"/>
          <p:cNvSpPr/>
          <p:nvPr/>
        </p:nvSpPr>
        <p:spPr>
          <a:xfrm>
            <a:off x="2347200" y="2730625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0" name="Ovale 359"/>
          <p:cNvSpPr/>
          <p:nvPr/>
        </p:nvSpPr>
        <p:spPr>
          <a:xfrm>
            <a:off x="1043608" y="3678258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1" name="Ovale 360"/>
          <p:cNvSpPr/>
          <p:nvPr/>
        </p:nvSpPr>
        <p:spPr>
          <a:xfrm>
            <a:off x="2410824" y="3005336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2" name="Ovale 361"/>
          <p:cNvSpPr/>
          <p:nvPr/>
        </p:nvSpPr>
        <p:spPr>
          <a:xfrm>
            <a:off x="1963877" y="3267764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3" name="Ovale 362"/>
          <p:cNvSpPr/>
          <p:nvPr/>
        </p:nvSpPr>
        <p:spPr>
          <a:xfrm>
            <a:off x="2108829" y="3822273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4" name="Ovale 363"/>
          <p:cNvSpPr/>
          <p:nvPr/>
        </p:nvSpPr>
        <p:spPr>
          <a:xfrm>
            <a:off x="1927567" y="3894282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65" name="Ovale 364"/>
          <p:cNvSpPr/>
          <p:nvPr/>
        </p:nvSpPr>
        <p:spPr>
          <a:xfrm>
            <a:off x="2468869" y="3390376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6" name="Ovale 365"/>
          <p:cNvSpPr/>
          <p:nvPr/>
        </p:nvSpPr>
        <p:spPr>
          <a:xfrm>
            <a:off x="2410824" y="3293368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7" name="Ovale 366"/>
          <p:cNvSpPr/>
          <p:nvPr/>
        </p:nvSpPr>
        <p:spPr>
          <a:xfrm>
            <a:off x="2549261" y="3517775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8" name="Ovale 367"/>
          <p:cNvSpPr/>
          <p:nvPr/>
        </p:nvSpPr>
        <p:spPr>
          <a:xfrm>
            <a:off x="2626848" y="3229594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9" name="Ovale 368"/>
          <p:cNvSpPr/>
          <p:nvPr/>
        </p:nvSpPr>
        <p:spPr>
          <a:xfrm>
            <a:off x="3188949" y="2852936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0" name="Ovale 369"/>
          <p:cNvSpPr/>
          <p:nvPr/>
        </p:nvSpPr>
        <p:spPr>
          <a:xfrm>
            <a:off x="2324853" y="3894282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1" name="Ovale 370"/>
          <p:cNvSpPr/>
          <p:nvPr/>
        </p:nvSpPr>
        <p:spPr>
          <a:xfrm>
            <a:off x="3044933" y="3246360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2" name="Ovale 371"/>
          <p:cNvSpPr/>
          <p:nvPr/>
        </p:nvSpPr>
        <p:spPr>
          <a:xfrm>
            <a:off x="2563224" y="2797695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3" name="Ovale 372"/>
          <p:cNvSpPr/>
          <p:nvPr/>
        </p:nvSpPr>
        <p:spPr>
          <a:xfrm>
            <a:off x="2266808" y="3301751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4" name="Ovale 373"/>
          <p:cNvSpPr/>
          <p:nvPr/>
        </p:nvSpPr>
        <p:spPr>
          <a:xfrm>
            <a:off x="3235299" y="2060848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5" name="Ovale 374"/>
          <p:cNvSpPr/>
          <p:nvPr/>
        </p:nvSpPr>
        <p:spPr>
          <a:xfrm>
            <a:off x="2419208" y="3102344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6" name="Ovale 375"/>
          <p:cNvSpPr/>
          <p:nvPr/>
        </p:nvSpPr>
        <p:spPr>
          <a:xfrm>
            <a:off x="2107893" y="3118811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7" name="Ovale 376"/>
          <p:cNvSpPr/>
          <p:nvPr/>
        </p:nvSpPr>
        <p:spPr>
          <a:xfrm>
            <a:off x="2324853" y="3678258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8" name="Ovale 377"/>
          <p:cNvSpPr/>
          <p:nvPr/>
        </p:nvSpPr>
        <p:spPr>
          <a:xfrm>
            <a:off x="2698856" y="3021952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9" name="Ovale 378"/>
          <p:cNvSpPr/>
          <p:nvPr/>
        </p:nvSpPr>
        <p:spPr>
          <a:xfrm>
            <a:off x="2252845" y="3102344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0" name="Ovale 379"/>
          <p:cNvSpPr/>
          <p:nvPr/>
        </p:nvSpPr>
        <p:spPr>
          <a:xfrm>
            <a:off x="2410824" y="3309984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1" name="Ovale 380"/>
          <p:cNvSpPr/>
          <p:nvPr/>
        </p:nvSpPr>
        <p:spPr>
          <a:xfrm>
            <a:off x="2021922" y="3534242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2" name="Ovale 381"/>
          <p:cNvSpPr/>
          <p:nvPr/>
        </p:nvSpPr>
        <p:spPr>
          <a:xfrm>
            <a:off x="2165938" y="3403547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3" name="Ovale 382"/>
          <p:cNvSpPr/>
          <p:nvPr/>
        </p:nvSpPr>
        <p:spPr>
          <a:xfrm>
            <a:off x="2626848" y="3085577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4" name="Ovale 383"/>
          <p:cNvSpPr/>
          <p:nvPr/>
        </p:nvSpPr>
        <p:spPr>
          <a:xfrm>
            <a:off x="2841609" y="3030336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5" name="Ovale 384"/>
          <p:cNvSpPr/>
          <p:nvPr/>
        </p:nvSpPr>
        <p:spPr>
          <a:xfrm>
            <a:off x="3203848" y="2636912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6" name="Ovale 385"/>
          <p:cNvSpPr/>
          <p:nvPr/>
        </p:nvSpPr>
        <p:spPr>
          <a:xfrm>
            <a:off x="3044933" y="3030336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7" name="Ovale 386"/>
          <p:cNvSpPr/>
          <p:nvPr/>
        </p:nvSpPr>
        <p:spPr>
          <a:xfrm>
            <a:off x="2851256" y="3390376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8" name="Ovale 387"/>
          <p:cNvSpPr/>
          <p:nvPr/>
        </p:nvSpPr>
        <p:spPr>
          <a:xfrm>
            <a:off x="2917685" y="3246359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9" name="Ovale 388"/>
          <p:cNvSpPr/>
          <p:nvPr/>
        </p:nvSpPr>
        <p:spPr>
          <a:xfrm>
            <a:off x="2093930" y="3614634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0" name="Ovale 389"/>
          <p:cNvSpPr/>
          <p:nvPr/>
        </p:nvSpPr>
        <p:spPr>
          <a:xfrm>
            <a:off x="3214607" y="3272156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1" name="Ovale 390"/>
          <p:cNvSpPr/>
          <p:nvPr/>
        </p:nvSpPr>
        <p:spPr>
          <a:xfrm>
            <a:off x="2468869" y="2869703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2" name="Ovale 391"/>
          <p:cNvSpPr/>
          <p:nvPr/>
        </p:nvSpPr>
        <p:spPr>
          <a:xfrm>
            <a:off x="2468869" y="3616232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3" name="Ovale 392"/>
          <p:cNvSpPr/>
          <p:nvPr/>
        </p:nvSpPr>
        <p:spPr>
          <a:xfrm>
            <a:off x="2828909" y="3789040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4" name="Ovale 393"/>
          <p:cNvSpPr/>
          <p:nvPr/>
        </p:nvSpPr>
        <p:spPr>
          <a:xfrm>
            <a:off x="2612885" y="3725415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5" name="Ovale 394"/>
          <p:cNvSpPr/>
          <p:nvPr/>
        </p:nvSpPr>
        <p:spPr>
          <a:xfrm>
            <a:off x="1999575" y="3030186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6" name="Ovale 395"/>
          <p:cNvSpPr/>
          <p:nvPr/>
        </p:nvSpPr>
        <p:spPr>
          <a:xfrm>
            <a:off x="2698856" y="3462384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7" name="Ovale 396"/>
          <p:cNvSpPr/>
          <p:nvPr/>
        </p:nvSpPr>
        <p:spPr>
          <a:xfrm>
            <a:off x="3188949" y="3093961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8" name="Ovale 397"/>
          <p:cNvSpPr/>
          <p:nvPr/>
        </p:nvSpPr>
        <p:spPr>
          <a:xfrm>
            <a:off x="2180837" y="3725415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9" name="Ovale 398"/>
          <p:cNvSpPr/>
          <p:nvPr/>
        </p:nvSpPr>
        <p:spPr>
          <a:xfrm>
            <a:off x="1511966" y="2251268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0" name="Ovale 399"/>
          <p:cNvSpPr/>
          <p:nvPr/>
        </p:nvSpPr>
        <p:spPr>
          <a:xfrm>
            <a:off x="1489619" y="2454122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1" name="Ovale 400"/>
          <p:cNvSpPr/>
          <p:nvPr/>
        </p:nvSpPr>
        <p:spPr>
          <a:xfrm>
            <a:off x="1578395" y="2598138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2" name="Ovale 401"/>
          <p:cNvSpPr/>
          <p:nvPr/>
        </p:nvSpPr>
        <p:spPr>
          <a:xfrm>
            <a:off x="1655982" y="2683316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3" name="Ovale 402"/>
          <p:cNvSpPr/>
          <p:nvPr/>
        </p:nvSpPr>
        <p:spPr>
          <a:xfrm>
            <a:off x="2900917" y="2060848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4" name="Ovale 403"/>
          <p:cNvSpPr/>
          <p:nvPr/>
        </p:nvSpPr>
        <p:spPr>
          <a:xfrm>
            <a:off x="1921667" y="2598138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5" name="Ovale 404"/>
          <p:cNvSpPr/>
          <p:nvPr/>
        </p:nvSpPr>
        <p:spPr>
          <a:xfrm>
            <a:off x="1714027" y="2589754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6" name="Ovale 405"/>
          <p:cNvSpPr/>
          <p:nvPr/>
        </p:nvSpPr>
        <p:spPr>
          <a:xfrm>
            <a:off x="2218083" y="2174323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7" name="Ovale 406"/>
          <p:cNvSpPr/>
          <p:nvPr/>
        </p:nvSpPr>
        <p:spPr>
          <a:xfrm>
            <a:off x="3116941" y="2420888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8" name="Ovale 407"/>
          <p:cNvSpPr/>
          <p:nvPr/>
        </p:nvSpPr>
        <p:spPr>
          <a:xfrm>
            <a:off x="1460757" y="2996952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9" name="Ovale 408"/>
          <p:cNvSpPr/>
          <p:nvPr/>
        </p:nvSpPr>
        <p:spPr>
          <a:xfrm>
            <a:off x="2036821" y="2525980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0" name="Ovale 409"/>
          <p:cNvSpPr/>
          <p:nvPr/>
        </p:nvSpPr>
        <p:spPr>
          <a:xfrm>
            <a:off x="3116941" y="3534242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1" name="Ovale 410"/>
          <p:cNvSpPr/>
          <p:nvPr/>
        </p:nvSpPr>
        <p:spPr>
          <a:xfrm>
            <a:off x="1835696" y="2911020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2" name="Ovale 411"/>
          <p:cNvSpPr/>
          <p:nvPr/>
        </p:nvSpPr>
        <p:spPr>
          <a:xfrm>
            <a:off x="1921667" y="2165940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3" name="Ovale 412"/>
          <p:cNvSpPr/>
          <p:nvPr/>
        </p:nvSpPr>
        <p:spPr>
          <a:xfrm>
            <a:off x="2290091" y="2614755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4" name="Ovale 413"/>
          <p:cNvSpPr/>
          <p:nvPr/>
        </p:nvSpPr>
        <p:spPr>
          <a:xfrm>
            <a:off x="1187624" y="3256192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5" name="Ovale 414"/>
          <p:cNvSpPr/>
          <p:nvPr/>
        </p:nvSpPr>
        <p:spPr>
          <a:xfrm>
            <a:off x="1714027" y="2162644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6" name="Ovale 415"/>
          <p:cNvSpPr/>
          <p:nvPr/>
        </p:nvSpPr>
        <p:spPr>
          <a:xfrm>
            <a:off x="1425995" y="2827482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7" name="Ovale 416"/>
          <p:cNvSpPr/>
          <p:nvPr/>
        </p:nvSpPr>
        <p:spPr>
          <a:xfrm>
            <a:off x="1777651" y="2437355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8" name="Ovale 417"/>
          <p:cNvSpPr/>
          <p:nvPr/>
        </p:nvSpPr>
        <p:spPr>
          <a:xfrm>
            <a:off x="1367950" y="2611308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9" name="Ovale 418"/>
          <p:cNvSpPr/>
          <p:nvPr/>
        </p:nvSpPr>
        <p:spPr>
          <a:xfrm>
            <a:off x="1115616" y="3118660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0" name="Ovale 419"/>
          <p:cNvSpPr/>
          <p:nvPr/>
        </p:nvSpPr>
        <p:spPr>
          <a:xfrm>
            <a:off x="1187624" y="3606250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21" name="Ovale 420"/>
          <p:cNvSpPr/>
          <p:nvPr/>
        </p:nvSpPr>
        <p:spPr>
          <a:xfrm>
            <a:off x="1570011" y="2750387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2" name="Ovale 421"/>
          <p:cNvSpPr/>
          <p:nvPr/>
        </p:nvSpPr>
        <p:spPr>
          <a:xfrm>
            <a:off x="1849659" y="2661763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3" name="Ovale 422"/>
          <p:cNvSpPr/>
          <p:nvPr/>
        </p:nvSpPr>
        <p:spPr>
          <a:xfrm>
            <a:off x="1916088" y="2814162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4" name="Ovale 423"/>
          <p:cNvSpPr/>
          <p:nvPr/>
        </p:nvSpPr>
        <p:spPr>
          <a:xfrm>
            <a:off x="1921667" y="2453973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5" name="Ovale 424"/>
          <p:cNvSpPr/>
          <p:nvPr/>
        </p:nvSpPr>
        <p:spPr>
          <a:xfrm>
            <a:off x="1633635" y="2276872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6" name="Ovale 425"/>
          <p:cNvSpPr/>
          <p:nvPr/>
        </p:nvSpPr>
        <p:spPr>
          <a:xfrm>
            <a:off x="1705643" y="2293338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7" name="Ovale 426"/>
          <p:cNvSpPr/>
          <p:nvPr/>
        </p:nvSpPr>
        <p:spPr>
          <a:xfrm>
            <a:off x="1043608" y="3356992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8" name="Ovale 427"/>
          <p:cNvSpPr/>
          <p:nvPr/>
        </p:nvSpPr>
        <p:spPr>
          <a:xfrm>
            <a:off x="2828909" y="2886170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9" name="Ovale 428"/>
          <p:cNvSpPr/>
          <p:nvPr/>
        </p:nvSpPr>
        <p:spPr>
          <a:xfrm>
            <a:off x="1858043" y="2157706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0" name="Ovale 429"/>
          <p:cNvSpPr/>
          <p:nvPr/>
        </p:nvSpPr>
        <p:spPr>
          <a:xfrm>
            <a:off x="1547664" y="2886170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1" name="Ovale 430"/>
          <p:cNvSpPr/>
          <p:nvPr/>
        </p:nvSpPr>
        <p:spPr>
          <a:xfrm>
            <a:off x="1331640" y="2517746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2" name="Ovale 431"/>
          <p:cNvSpPr/>
          <p:nvPr/>
        </p:nvSpPr>
        <p:spPr>
          <a:xfrm>
            <a:off x="3131840" y="3400208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3" name="Ovale 432"/>
          <p:cNvSpPr/>
          <p:nvPr/>
        </p:nvSpPr>
        <p:spPr>
          <a:xfrm>
            <a:off x="1331640" y="2348880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4" name="Ovale 433"/>
          <p:cNvSpPr/>
          <p:nvPr/>
        </p:nvSpPr>
        <p:spPr>
          <a:xfrm>
            <a:off x="1633635" y="1988840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5" name="Ovale 434"/>
          <p:cNvSpPr/>
          <p:nvPr/>
        </p:nvSpPr>
        <p:spPr>
          <a:xfrm>
            <a:off x="2627784" y="1988840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6" name="Ovale 435"/>
          <p:cNvSpPr/>
          <p:nvPr/>
        </p:nvSpPr>
        <p:spPr>
          <a:xfrm>
            <a:off x="1619672" y="2534363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7" name="Ovale 436"/>
          <p:cNvSpPr/>
          <p:nvPr/>
        </p:nvSpPr>
        <p:spPr>
          <a:xfrm>
            <a:off x="1849659" y="2678379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8" name="Ovale 437"/>
          <p:cNvSpPr/>
          <p:nvPr/>
        </p:nvSpPr>
        <p:spPr>
          <a:xfrm>
            <a:off x="1353987" y="2805778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9" name="Ovale 438"/>
          <p:cNvSpPr/>
          <p:nvPr/>
        </p:nvSpPr>
        <p:spPr>
          <a:xfrm>
            <a:off x="1187624" y="2742154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0" name="Ovale 439"/>
          <p:cNvSpPr/>
          <p:nvPr/>
        </p:nvSpPr>
        <p:spPr>
          <a:xfrm>
            <a:off x="1547664" y="2165940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1" name="Ovale 440"/>
          <p:cNvSpPr/>
          <p:nvPr/>
        </p:nvSpPr>
        <p:spPr>
          <a:xfrm>
            <a:off x="2064420" y="2318339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2" name="Ovale 441"/>
          <p:cNvSpPr/>
          <p:nvPr/>
        </p:nvSpPr>
        <p:spPr>
          <a:xfrm>
            <a:off x="2074067" y="2085698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3" name="Ovale 442"/>
          <p:cNvSpPr/>
          <p:nvPr/>
        </p:nvSpPr>
        <p:spPr>
          <a:xfrm>
            <a:off x="2267744" y="2318339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4" name="Ovale 443"/>
          <p:cNvSpPr/>
          <p:nvPr/>
        </p:nvSpPr>
        <p:spPr>
          <a:xfrm>
            <a:off x="3116941" y="2742154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5" name="Ovale 444"/>
          <p:cNvSpPr/>
          <p:nvPr/>
        </p:nvSpPr>
        <p:spPr>
          <a:xfrm>
            <a:off x="2212504" y="2470738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6" name="Ovale 445"/>
          <p:cNvSpPr/>
          <p:nvPr/>
        </p:nvSpPr>
        <p:spPr>
          <a:xfrm>
            <a:off x="1187624" y="2958178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7" name="Ovale 446"/>
          <p:cNvSpPr/>
          <p:nvPr/>
        </p:nvSpPr>
        <p:spPr>
          <a:xfrm>
            <a:off x="1835696" y="2301722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8" name="Ovale 447"/>
          <p:cNvSpPr/>
          <p:nvPr/>
        </p:nvSpPr>
        <p:spPr>
          <a:xfrm>
            <a:off x="1726442" y="2974644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9" name="Ovale 448"/>
          <p:cNvSpPr/>
          <p:nvPr/>
        </p:nvSpPr>
        <p:spPr>
          <a:xfrm>
            <a:off x="1582426" y="3054886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0" name="Ovale 449"/>
          <p:cNvSpPr/>
          <p:nvPr/>
        </p:nvSpPr>
        <p:spPr>
          <a:xfrm>
            <a:off x="2555776" y="3894282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1" name="Ovale 450"/>
          <p:cNvSpPr/>
          <p:nvPr/>
        </p:nvSpPr>
        <p:spPr>
          <a:xfrm>
            <a:off x="1467793" y="2017404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2" name="Ovale 451"/>
          <p:cNvSpPr/>
          <p:nvPr/>
        </p:nvSpPr>
        <p:spPr>
          <a:xfrm>
            <a:off x="1331640" y="2204864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3" name="Ovale 452"/>
          <p:cNvSpPr/>
          <p:nvPr/>
        </p:nvSpPr>
        <p:spPr>
          <a:xfrm>
            <a:off x="1993675" y="2686763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4" name="Ovale 453"/>
          <p:cNvSpPr/>
          <p:nvPr/>
        </p:nvSpPr>
        <p:spPr>
          <a:xfrm>
            <a:off x="1993675" y="2381964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5" name="Ovale 454"/>
          <p:cNvSpPr/>
          <p:nvPr/>
        </p:nvSpPr>
        <p:spPr>
          <a:xfrm>
            <a:off x="1510418" y="3110277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6" name="Ovale 455"/>
          <p:cNvSpPr/>
          <p:nvPr/>
        </p:nvSpPr>
        <p:spPr>
          <a:xfrm>
            <a:off x="2088030" y="2090785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7" name="Ovale 456"/>
          <p:cNvSpPr/>
          <p:nvPr/>
        </p:nvSpPr>
        <p:spPr>
          <a:xfrm>
            <a:off x="1691680" y="2141240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8" name="Ovale 457"/>
          <p:cNvSpPr/>
          <p:nvPr/>
        </p:nvSpPr>
        <p:spPr>
          <a:xfrm>
            <a:off x="2468869" y="2522833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9" name="Ovale 458"/>
          <p:cNvSpPr/>
          <p:nvPr/>
        </p:nvSpPr>
        <p:spPr>
          <a:xfrm>
            <a:off x="2866155" y="2301872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60" name="Ovale 459"/>
          <p:cNvSpPr/>
          <p:nvPr/>
        </p:nvSpPr>
        <p:spPr>
          <a:xfrm>
            <a:off x="2569739" y="2645295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61" name="Ovale 460"/>
          <p:cNvSpPr/>
          <p:nvPr/>
        </p:nvSpPr>
        <p:spPr>
          <a:xfrm>
            <a:off x="1916088" y="2149623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62" name="Ovale 461"/>
          <p:cNvSpPr/>
          <p:nvPr/>
        </p:nvSpPr>
        <p:spPr>
          <a:xfrm>
            <a:off x="2938163" y="2157856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63" name="Ovale 462"/>
          <p:cNvSpPr/>
          <p:nvPr/>
        </p:nvSpPr>
        <p:spPr>
          <a:xfrm>
            <a:off x="2843808" y="2733919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64" name="Ovale 463"/>
          <p:cNvSpPr/>
          <p:nvPr/>
        </p:nvSpPr>
        <p:spPr>
          <a:xfrm>
            <a:off x="2641747" y="2573137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65" name="Ovale 464"/>
          <p:cNvSpPr/>
          <p:nvPr/>
        </p:nvSpPr>
        <p:spPr>
          <a:xfrm>
            <a:off x="3116941" y="2564904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66" name="Ovale 465"/>
          <p:cNvSpPr/>
          <p:nvPr/>
        </p:nvSpPr>
        <p:spPr>
          <a:xfrm>
            <a:off x="2699792" y="2869702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67" name="Ovale 466"/>
          <p:cNvSpPr/>
          <p:nvPr/>
        </p:nvSpPr>
        <p:spPr>
          <a:xfrm>
            <a:off x="2641747" y="2149473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68" name="Ovale 467"/>
          <p:cNvSpPr/>
          <p:nvPr/>
        </p:nvSpPr>
        <p:spPr>
          <a:xfrm>
            <a:off x="2938163" y="2661912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69" name="Ovale 468"/>
          <p:cNvSpPr/>
          <p:nvPr/>
        </p:nvSpPr>
        <p:spPr>
          <a:xfrm>
            <a:off x="2290091" y="2002161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0" name="Ovale 469"/>
          <p:cNvSpPr/>
          <p:nvPr/>
        </p:nvSpPr>
        <p:spPr>
          <a:xfrm>
            <a:off x="2002059" y="2666999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1" name="Ovale 470"/>
          <p:cNvSpPr/>
          <p:nvPr/>
        </p:nvSpPr>
        <p:spPr>
          <a:xfrm>
            <a:off x="2353715" y="2276872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2" name="Ovale 471"/>
          <p:cNvSpPr/>
          <p:nvPr/>
        </p:nvSpPr>
        <p:spPr>
          <a:xfrm>
            <a:off x="1043608" y="2852936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3" name="Ovale 472"/>
          <p:cNvSpPr/>
          <p:nvPr/>
        </p:nvSpPr>
        <p:spPr>
          <a:xfrm>
            <a:off x="1115616" y="2670146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4" name="Ovale 473"/>
          <p:cNvSpPr/>
          <p:nvPr/>
        </p:nvSpPr>
        <p:spPr>
          <a:xfrm>
            <a:off x="1835696" y="3102194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75" name="Ovale 474"/>
          <p:cNvSpPr/>
          <p:nvPr/>
        </p:nvSpPr>
        <p:spPr>
          <a:xfrm>
            <a:off x="1979712" y="1950066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6" name="Ovale 475"/>
          <p:cNvSpPr/>
          <p:nvPr/>
        </p:nvSpPr>
        <p:spPr>
          <a:xfrm>
            <a:off x="2353715" y="2564904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7" name="Ovale 476"/>
          <p:cNvSpPr/>
          <p:nvPr/>
        </p:nvSpPr>
        <p:spPr>
          <a:xfrm>
            <a:off x="2420144" y="2717303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8" name="Ovale 477"/>
          <p:cNvSpPr/>
          <p:nvPr/>
        </p:nvSpPr>
        <p:spPr>
          <a:xfrm>
            <a:off x="2569739" y="2501130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9" name="Ovale 478"/>
          <p:cNvSpPr/>
          <p:nvPr/>
        </p:nvSpPr>
        <p:spPr>
          <a:xfrm>
            <a:off x="1835696" y="1988840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80" name="Ovale 479"/>
          <p:cNvSpPr/>
          <p:nvPr/>
        </p:nvSpPr>
        <p:spPr>
          <a:xfrm>
            <a:off x="2281707" y="2132855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81" name="Ovale 480"/>
          <p:cNvSpPr/>
          <p:nvPr/>
        </p:nvSpPr>
        <p:spPr>
          <a:xfrm>
            <a:off x="2195736" y="3894282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82" name="Ovale 481"/>
          <p:cNvSpPr/>
          <p:nvPr/>
        </p:nvSpPr>
        <p:spPr>
          <a:xfrm>
            <a:off x="2987824" y="2517896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83" name="Ovale 482"/>
          <p:cNvSpPr/>
          <p:nvPr/>
        </p:nvSpPr>
        <p:spPr>
          <a:xfrm>
            <a:off x="2434107" y="1997223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84" name="Ovale 483"/>
          <p:cNvSpPr/>
          <p:nvPr/>
        </p:nvSpPr>
        <p:spPr>
          <a:xfrm>
            <a:off x="2209699" y="2573287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85" name="Ovale 484"/>
          <p:cNvSpPr/>
          <p:nvPr/>
        </p:nvSpPr>
        <p:spPr>
          <a:xfrm>
            <a:off x="3116941" y="2132856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86" name="Ovale 485"/>
          <p:cNvSpPr/>
          <p:nvPr/>
        </p:nvSpPr>
        <p:spPr>
          <a:xfrm>
            <a:off x="3188949" y="2276872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87" name="Ovale 486"/>
          <p:cNvSpPr/>
          <p:nvPr/>
        </p:nvSpPr>
        <p:spPr>
          <a:xfrm>
            <a:off x="2540877" y="2204864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88" name="Ovale 487"/>
          <p:cNvSpPr/>
          <p:nvPr/>
        </p:nvSpPr>
        <p:spPr>
          <a:xfrm>
            <a:off x="2209699" y="1988840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89" name="Ovale 488"/>
          <p:cNvSpPr/>
          <p:nvPr/>
        </p:nvSpPr>
        <p:spPr>
          <a:xfrm>
            <a:off x="2641747" y="2293488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90" name="Ovale 489"/>
          <p:cNvSpPr/>
          <p:nvPr/>
        </p:nvSpPr>
        <p:spPr>
          <a:xfrm>
            <a:off x="3013482" y="1937528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91" name="Ovale 490"/>
          <p:cNvSpPr/>
          <p:nvPr/>
        </p:nvSpPr>
        <p:spPr>
          <a:xfrm>
            <a:off x="2353715" y="2581520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92" name="Ovale 491"/>
          <p:cNvSpPr/>
          <p:nvPr/>
        </p:nvSpPr>
        <p:spPr>
          <a:xfrm>
            <a:off x="1187624" y="2382114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93" name="Ovale 492"/>
          <p:cNvSpPr/>
          <p:nvPr/>
        </p:nvSpPr>
        <p:spPr>
          <a:xfrm>
            <a:off x="1187624" y="2514600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94" name="Ovale 493"/>
          <p:cNvSpPr/>
          <p:nvPr/>
        </p:nvSpPr>
        <p:spPr>
          <a:xfrm>
            <a:off x="2569739" y="2357113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95" name="Ovale 494"/>
          <p:cNvSpPr/>
          <p:nvPr/>
        </p:nvSpPr>
        <p:spPr>
          <a:xfrm>
            <a:off x="2784500" y="2204864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96" name="Ovale 495"/>
          <p:cNvSpPr/>
          <p:nvPr/>
        </p:nvSpPr>
        <p:spPr>
          <a:xfrm>
            <a:off x="2794147" y="1988840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97" name="Ovale 496"/>
          <p:cNvSpPr/>
          <p:nvPr/>
        </p:nvSpPr>
        <p:spPr>
          <a:xfrm>
            <a:off x="2987824" y="2301872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98" name="Ovale 497"/>
          <p:cNvSpPr/>
          <p:nvPr/>
        </p:nvSpPr>
        <p:spPr>
          <a:xfrm>
            <a:off x="2794147" y="2661912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99" name="Ovale 498"/>
          <p:cNvSpPr/>
          <p:nvPr/>
        </p:nvSpPr>
        <p:spPr>
          <a:xfrm>
            <a:off x="2860576" y="2517895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00" name="Ovale 499"/>
          <p:cNvSpPr/>
          <p:nvPr/>
        </p:nvSpPr>
        <p:spPr>
          <a:xfrm>
            <a:off x="2684893" y="3933056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01" name="Ovale 500"/>
          <p:cNvSpPr/>
          <p:nvPr/>
        </p:nvSpPr>
        <p:spPr>
          <a:xfrm>
            <a:off x="3116941" y="2958178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02" name="Ovale 501"/>
          <p:cNvSpPr/>
          <p:nvPr/>
        </p:nvSpPr>
        <p:spPr>
          <a:xfrm>
            <a:off x="2411760" y="2141239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03" name="Ovale 502"/>
          <p:cNvSpPr/>
          <p:nvPr/>
        </p:nvSpPr>
        <p:spPr>
          <a:xfrm>
            <a:off x="2108829" y="2526130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04" name="Ovale 503"/>
          <p:cNvSpPr/>
          <p:nvPr/>
        </p:nvSpPr>
        <p:spPr>
          <a:xfrm>
            <a:off x="2468869" y="3246210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05" name="Ovale 504"/>
          <p:cNvSpPr/>
          <p:nvPr/>
        </p:nvSpPr>
        <p:spPr>
          <a:xfrm>
            <a:off x="2627784" y="2933327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06" name="Ovale 505"/>
          <p:cNvSpPr/>
          <p:nvPr/>
        </p:nvSpPr>
        <p:spPr>
          <a:xfrm>
            <a:off x="2987824" y="3606250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07" name="Ovale 506"/>
          <p:cNvSpPr/>
          <p:nvPr/>
        </p:nvSpPr>
        <p:spPr>
          <a:xfrm>
            <a:off x="2065683" y="2204864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08" name="Ovale 507"/>
          <p:cNvSpPr/>
          <p:nvPr/>
        </p:nvSpPr>
        <p:spPr>
          <a:xfrm>
            <a:off x="2641747" y="2733920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09" name="Ovale 508"/>
          <p:cNvSpPr/>
          <p:nvPr/>
        </p:nvSpPr>
        <p:spPr>
          <a:xfrm>
            <a:off x="2713755" y="2365497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10" name="Ovale 509"/>
          <p:cNvSpPr/>
          <p:nvPr/>
        </p:nvSpPr>
        <p:spPr>
          <a:xfrm>
            <a:off x="1082095" y="2968160"/>
            <a:ext cx="86907" cy="10080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11" name="CasellaDiTesto 12"/>
          <p:cNvSpPr txBox="1"/>
          <p:nvPr/>
        </p:nvSpPr>
        <p:spPr>
          <a:xfrm>
            <a:off x="1403648" y="1268760"/>
            <a:ext cx="2232248" cy="4847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>
                <a:solidFill>
                  <a:srgbClr val="000090"/>
                </a:solidFill>
              </a:rPr>
              <a:t>N</a:t>
            </a:r>
            <a:r>
              <a:rPr lang="en-GB" dirty="0" smtClean="0">
                <a:solidFill>
                  <a:srgbClr val="000090"/>
                </a:solidFill>
              </a:rPr>
              <a:t>eutrons in a box</a:t>
            </a:r>
          </a:p>
        </p:txBody>
      </p:sp>
      <p:cxnSp>
        <p:nvCxnSpPr>
          <p:cNvPr id="512" name="Connettore 2 511"/>
          <p:cNvCxnSpPr/>
          <p:nvPr/>
        </p:nvCxnSpPr>
        <p:spPr>
          <a:xfrm>
            <a:off x="794063" y="2420888"/>
            <a:ext cx="0" cy="1728192"/>
          </a:xfrm>
          <a:prstGeom prst="straightConnector1">
            <a:avLst/>
          </a:prstGeom>
          <a:ln>
            <a:solidFill>
              <a:srgbClr val="000090"/>
            </a:solidFill>
            <a:prstDash val="sys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13" name="Immagine 5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6" y="3140968"/>
            <a:ext cx="241300" cy="317500"/>
          </a:xfrm>
          <a:prstGeom prst="rect">
            <a:avLst/>
          </a:prstGeom>
        </p:spPr>
      </p:pic>
      <p:sp>
        <p:nvSpPr>
          <p:cNvPr id="244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2051050" y="6305550"/>
            <a:ext cx="5940425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CEA | June 28th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005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Impact of system size L on power iteration</a:t>
            </a:r>
            <a:endParaRPr lang="en-GB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1340768"/>
            <a:ext cx="5544616" cy="5044199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1115616" y="2963428"/>
            <a:ext cx="7128792" cy="345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5" name="CasellaDiTesto 12"/>
          <p:cNvSpPr txBox="1"/>
          <p:nvPr/>
        </p:nvSpPr>
        <p:spPr>
          <a:xfrm>
            <a:off x="1835696" y="4600436"/>
            <a:ext cx="5328592" cy="90024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 smtClean="0">
                <a:solidFill>
                  <a:srgbClr val="000090"/>
                </a:solidFill>
              </a:rPr>
              <a:t>Delta-like source</a:t>
            </a:r>
            <a:r>
              <a:rPr lang="en-GB" dirty="0">
                <a:solidFill>
                  <a:srgbClr val="000090"/>
                </a:solidFill>
              </a:rPr>
              <a:t> </a:t>
            </a:r>
            <a:r>
              <a:rPr lang="en-GB" dirty="0" smtClean="0">
                <a:solidFill>
                  <a:srgbClr val="000090"/>
                </a:solidFill>
              </a:rPr>
              <a:t>at the </a:t>
            </a:r>
            <a:r>
              <a:rPr lang="en-GB" dirty="0" err="1" smtClean="0">
                <a:solidFill>
                  <a:srgbClr val="000090"/>
                </a:solidFill>
              </a:rPr>
              <a:t>center</a:t>
            </a:r>
            <a:r>
              <a:rPr lang="en-GB" dirty="0" smtClean="0">
                <a:solidFill>
                  <a:srgbClr val="000090"/>
                </a:solidFill>
              </a:rPr>
              <a:t> of the box 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solidFill>
                  <a:srgbClr val="000090"/>
                </a:solidFill>
              </a:rPr>
              <a:t>Initial number of neutrons per generation N = 10</a:t>
            </a:r>
            <a:r>
              <a:rPr lang="en-GB" baseline="30000" dirty="0" smtClean="0">
                <a:solidFill>
                  <a:srgbClr val="000090"/>
                </a:solidFill>
              </a:rPr>
              <a:t>4</a:t>
            </a:r>
            <a:endParaRPr lang="en-GB" baseline="30000" dirty="0">
              <a:solidFill>
                <a:srgbClr val="000090"/>
              </a:solidFill>
            </a:endParaRPr>
          </a:p>
        </p:txBody>
      </p:sp>
      <p:cxnSp>
        <p:nvCxnSpPr>
          <p:cNvPr id="287" name="Connettore 1 286"/>
          <p:cNvCxnSpPr/>
          <p:nvPr/>
        </p:nvCxnSpPr>
        <p:spPr>
          <a:xfrm flipH="1">
            <a:off x="2699792" y="3068960"/>
            <a:ext cx="5328592" cy="72008"/>
          </a:xfrm>
          <a:prstGeom prst="line">
            <a:avLst/>
          </a:prstGeom>
          <a:ln w="38100">
            <a:solidFill>
              <a:srgbClr val="000090"/>
            </a:solidFill>
            <a:prstDash val="sysDash"/>
            <a:headEnd type="triangle" w="lg" len="lg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8" name="CasellaDiTesto 12"/>
          <p:cNvSpPr txBox="1"/>
          <p:nvPr/>
        </p:nvSpPr>
        <p:spPr>
          <a:xfrm>
            <a:off x="6588224" y="3088268"/>
            <a:ext cx="1512168" cy="4847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 smtClean="0">
                <a:solidFill>
                  <a:srgbClr val="000090"/>
                </a:solidFill>
              </a:rPr>
              <a:t>Generations</a:t>
            </a:r>
            <a:endParaRPr lang="en-GB" baseline="30000" dirty="0">
              <a:solidFill>
                <a:srgbClr val="000090"/>
              </a:solidFill>
            </a:endParaRPr>
          </a:p>
        </p:txBody>
      </p:sp>
      <p:sp>
        <p:nvSpPr>
          <p:cNvPr id="10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024813" y="6303963"/>
            <a:ext cx="1119187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|  PAGE </a:t>
            </a:r>
            <a:fld id="{165D83FB-48E8-447D-B72F-B4D637A0F8F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11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2051050" y="6305550"/>
            <a:ext cx="5940425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CEA | June 28th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121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ea">
  <a:themeElements>
    <a:clrScheme name="CEA">
      <a:dk1>
        <a:sysClr val="windowText" lastClr="000000"/>
      </a:dk1>
      <a:lt1>
        <a:sysClr val="window" lastClr="FFFFFF"/>
      </a:lt1>
      <a:dk2>
        <a:srgbClr val="DC0528"/>
      </a:dk2>
      <a:lt2>
        <a:srgbClr val="96C31E"/>
      </a:lt2>
      <a:accent1>
        <a:srgbClr val="781469"/>
      </a:accent1>
      <a:accent2>
        <a:srgbClr val="F08728"/>
      </a:accent2>
      <a:accent3>
        <a:srgbClr val="FAB45F"/>
      </a:accent3>
      <a:accent4>
        <a:srgbClr val="0091C3"/>
      </a:accent4>
      <a:accent5>
        <a:srgbClr val="006937"/>
      </a:accent5>
      <a:accent6>
        <a:srgbClr val="87000A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cea</Template>
  <TotalTime>43251</TotalTime>
  <Words>1314</Words>
  <Application>Microsoft Macintosh PowerPoint</Application>
  <PresentationFormat>Presentazione su schermo (4:3)</PresentationFormat>
  <Paragraphs>270</Paragraphs>
  <Slides>27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28" baseType="lpstr">
      <vt:lpstr>cea</vt:lpstr>
      <vt:lpstr> Neutron clustering in Monte Carlo power iteration   Andrea Zoia (CEA/Saclay)  Eric Dumonteil (IRSN) </vt:lpstr>
      <vt:lpstr>Outline</vt:lpstr>
      <vt:lpstr>The Critical boltzmann equation</vt:lpstr>
      <vt:lpstr>Power iteration</vt:lpstr>
      <vt:lpstr>Monte Carlo approach: criticality simulation</vt:lpstr>
      <vt:lpstr>power iteration: The standard (?) tool</vt:lpstr>
      <vt:lpstr>Ensemble averages vs. averages over generations</vt:lpstr>
      <vt:lpstr>A Toy model of a nuclear reactor</vt:lpstr>
      <vt:lpstr>Impact of system size L on power iteration</vt:lpstr>
      <vt:lpstr>Impact of system size L on power iteration</vt:lpstr>
      <vt:lpstr>Impact of population size N on power iteration</vt:lpstr>
      <vt:lpstr>Impact of population size N on power iteration</vt:lpstr>
      <vt:lpstr>the entropy function: convergence analysis</vt:lpstr>
      <vt:lpstr>aN “apparent” statistical equilibrium</vt:lpstr>
      <vt:lpstr>Starting from the equilibrium configuration</vt:lpstr>
      <vt:lpstr>Occupation of spatial sites</vt:lpstr>
      <vt:lpstr>Occupation of spatial sites</vt:lpstr>
      <vt:lpstr>Reciprocity of random walks</vt:lpstr>
      <vt:lpstr>Spatial moments of The homogeneous cube reactor</vt:lpstr>
      <vt:lpstr>Power iteration as a function of x</vt:lpstr>
      <vt:lpstr>Power iteration as a function of x</vt:lpstr>
      <vt:lpstr>Analysis of Spatial moments</vt:lpstr>
      <vt:lpstr>Spatial localisation of the dominant cluster</vt:lpstr>
      <vt:lpstr>What’s the course, helmsman ?</vt:lpstr>
      <vt:lpstr>Clustering: past and future</vt:lpstr>
      <vt:lpstr>Presentazione di PowerPoint</vt:lpstr>
      <vt:lpstr>DEN/DANS DM2S SERMA</vt:lpstr>
    </vt:vector>
  </TitlesOfParts>
  <Manager/>
  <Company>CEA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Monte Carlo</dc:title>
  <dc:subject/>
  <dc:creator>ZOIA Andrea</dc:creator>
  <cp:keywords/>
  <dc:description/>
  <cp:lastModifiedBy>Andrea Zoia</cp:lastModifiedBy>
  <cp:revision>3621</cp:revision>
  <cp:lastPrinted>2013-11-24T21:10:36Z</cp:lastPrinted>
  <dcterms:created xsi:type="dcterms:W3CDTF">2012-05-31T11:40:33Z</dcterms:created>
  <dcterms:modified xsi:type="dcterms:W3CDTF">2017-06-27T21:03:54Z</dcterms:modified>
  <cp:category/>
</cp:coreProperties>
</file>