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3"/>
  </p:notesMasterIdLst>
  <p:handoutMasterIdLst>
    <p:handoutMasterId r:id="rId14"/>
  </p:handoutMasterIdLst>
  <p:sldIdLst>
    <p:sldId id="283" r:id="rId2"/>
    <p:sldId id="284" r:id="rId3"/>
    <p:sldId id="307" r:id="rId4"/>
    <p:sldId id="303" r:id="rId5"/>
    <p:sldId id="287" r:id="rId6"/>
    <p:sldId id="308" r:id="rId7"/>
    <p:sldId id="306" r:id="rId8"/>
    <p:sldId id="304" r:id="rId9"/>
    <p:sldId id="305" r:id="rId10"/>
    <p:sldId id="293" r:id="rId11"/>
    <p:sldId id="302" r:id="rId12"/>
  </p:sldIdLst>
  <p:sldSz cx="9144000" cy="6858000" type="screen4x3"/>
  <p:notesSz cx="6797675" cy="9931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torina Anna" initials="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D4D"/>
    <a:srgbClr val="0052AC"/>
    <a:srgbClr val="55AAD5"/>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9130" autoAdjust="0"/>
  </p:normalViewPr>
  <p:slideViewPr>
    <p:cSldViewPr>
      <p:cViewPr>
        <p:scale>
          <a:sx n="98" d="100"/>
          <a:sy n="98" d="100"/>
        </p:scale>
        <p:origin x="-2004"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ru-RU" smtClean="0"/>
              <a:t>-1-</a:t>
            </a: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5CA0C7A-09BB-4B8D-8F13-8DE07D0D2A67}" type="datetimeFigureOut">
              <a:rPr lang="ru-RU" smtClean="0"/>
              <a:t>05.01.2016</a:t>
            </a:fld>
            <a:endParaRPr lang="ru-RU"/>
          </a:p>
        </p:txBody>
      </p:sp>
      <p:sp>
        <p:nvSpPr>
          <p:cNvPr id="4" name="Нижний колонтитул 3"/>
          <p:cNvSpPr>
            <a:spLocks noGrp="1"/>
          </p:cNvSpPr>
          <p:nvPr>
            <p:ph type="ftr" sz="quarter" idx="2"/>
          </p:nvPr>
        </p:nvSpPr>
        <p:spPr>
          <a:xfrm>
            <a:off x="0" y="9432925"/>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32925"/>
            <a:ext cx="2946400" cy="496888"/>
          </a:xfrm>
          <a:prstGeom prst="rect">
            <a:avLst/>
          </a:prstGeom>
        </p:spPr>
        <p:txBody>
          <a:bodyPr vert="horz" lIns="91440" tIns="45720" rIns="91440" bIns="45720" rtlCol="0" anchor="b"/>
          <a:lstStyle>
            <a:lvl1pPr algn="r">
              <a:defRPr sz="1200"/>
            </a:lvl1pPr>
          </a:lstStyle>
          <a:p>
            <a:fld id="{37C051B8-BC5C-4AFF-9886-A4597F3EBCC2}" type="slidenum">
              <a:rPr lang="ru-RU" smtClean="0"/>
              <a:t>‹#›</a:t>
            </a:fld>
            <a:endParaRPr lang="ru-RU"/>
          </a:p>
        </p:txBody>
      </p:sp>
    </p:spTree>
    <p:extLst>
      <p:ext uri="{BB962C8B-B14F-4D97-AF65-F5344CB8AC3E}">
        <p14:creationId xmlns:p14="http://schemas.microsoft.com/office/powerpoint/2010/main" val="10941020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570"/>
          </a:xfrm>
          <a:prstGeom prst="rect">
            <a:avLst/>
          </a:prstGeom>
        </p:spPr>
        <p:txBody>
          <a:bodyPr vert="horz" lIns="91440" tIns="45720" rIns="91440" bIns="45720" rtlCol="0"/>
          <a:lstStyle>
            <a:lvl1pPr algn="l">
              <a:defRPr sz="1200"/>
            </a:lvl1pPr>
          </a:lstStyle>
          <a:p>
            <a:r>
              <a:rPr lang="ru-RU" smtClean="0"/>
              <a:t>-1-</a:t>
            </a:r>
            <a:endParaRPr lang="ru-RU"/>
          </a:p>
        </p:txBody>
      </p:sp>
      <p:sp>
        <p:nvSpPr>
          <p:cNvPr id="3" name="Дата 2"/>
          <p:cNvSpPr>
            <a:spLocks noGrp="1"/>
          </p:cNvSpPr>
          <p:nvPr>
            <p:ph type="dt" idx="1"/>
          </p:nvPr>
        </p:nvSpPr>
        <p:spPr>
          <a:xfrm>
            <a:off x="3850443" y="0"/>
            <a:ext cx="2945659" cy="496570"/>
          </a:xfrm>
          <a:prstGeom prst="rect">
            <a:avLst/>
          </a:prstGeom>
        </p:spPr>
        <p:txBody>
          <a:bodyPr vert="horz" lIns="91440" tIns="45720" rIns="91440" bIns="45720" rtlCol="0"/>
          <a:lstStyle>
            <a:lvl1pPr algn="r">
              <a:defRPr sz="1200"/>
            </a:lvl1pPr>
          </a:lstStyle>
          <a:p>
            <a:fld id="{10A58A81-9B7A-496C-A78E-65C1843064F4}" type="datetimeFigureOut">
              <a:rPr lang="ru-RU" smtClean="0"/>
              <a:pPr/>
              <a:t>05.01.2016</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7415"/>
            <a:ext cx="5438140" cy="446913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3106"/>
            <a:ext cx="2945659" cy="49657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3106"/>
            <a:ext cx="2945659" cy="496570"/>
          </a:xfrm>
          <a:prstGeom prst="rect">
            <a:avLst/>
          </a:prstGeom>
        </p:spPr>
        <p:txBody>
          <a:bodyPr vert="horz" lIns="91440" tIns="45720" rIns="91440" bIns="45720" rtlCol="0" anchor="b"/>
          <a:lstStyle>
            <a:lvl1pPr algn="r">
              <a:defRPr sz="1200"/>
            </a:lvl1pPr>
          </a:lstStyle>
          <a:p>
            <a:fld id="{0399E286-9718-4522-9E03-14345C137097}" type="slidenum">
              <a:rPr lang="ru-RU" smtClean="0"/>
              <a:pPr/>
              <a:t>‹#›</a:t>
            </a:fld>
            <a:endParaRPr lang="ru-RU"/>
          </a:p>
        </p:txBody>
      </p:sp>
    </p:spTree>
    <p:extLst>
      <p:ext uri="{BB962C8B-B14F-4D97-AF65-F5344CB8AC3E}">
        <p14:creationId xmlns:p14="http://schemas.microsoft.com/office/powerpoint/2010/main" val="3709005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399E286-9718-4522-9E03-14345C137097}" type="slidenum">
              <a:rPr lang="ru-RU" smtClean="0"/>
              <a:pPr/>
              <a:t>2</a:t>
            </a:fld>
            <a:endParaRPr lang="ru-RU"/>
          </a:p>
        </p:txBody>
      </p:sp>
      <p:sp>
        <p:nvSpPr>
          <p:cNvPr id="6" name="Верхний колонтитул 5"/>
          <p:cNvSpPr>
            <a:spLocks noGrp="1"/>
          </p:cNvSpPr>
          <p:nvPr>
            <p:ph type="hdr" sz="quarter" idx="11"/>
          </p:nvPr>
        </p:nvSpPr>
        <p:spPr/>
        <p:txBody>
          <a:bodyPr/>
          <a:lstStyle/>
          <a:p>
            <a:r>
              <a:rPr lang="ru-RU" smtClean="0"/>
              <a:t>-1-</a:t>
            </a:r>
            <a:endParaRPr lang="ru-RU"/>
          </a:p>
        </p:txBody>
      </p:sp>
    </p:spTree>
    <p:extLst>
      <p:ext uri="{BB962C8B-B14F-4D97-AF65-F5344CB8AC3E}">
        <p14:creationId xmlns:p14="http://schemas.microsoft.com/office/powerpoint/2010/main" val="118929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141A1-0D38-49C4-A5B3-56EE060A3087}" type="slidenum">
              <a:rPr lang="ru-RU" smtClean="0"/>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141A1-0D38-49C4-A5B3-56EE060A30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141A1-0D38-49C4-A5B3-56EE060A30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141A1-0D38-49C4-A5B3-56EE060A30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141A1-0D38-49C4-A5B3-56EE060A3087}" type="slidenum">
              <a:rPr lang="ru-RU" smtClean="0"/>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D141A1-0D38-49C4-A5B3-56EE060A30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D141A1-0D38-49C4-A5B3-56EE060A3087}" type="slidenum">
              <a:rPr lang="ru-RU" smtClean="0"/>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D141A1-0D38-49C4-A5B3-56EE060A30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FD141A1-0D38-49C4-A5B3-56EE060A30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D141A1-0D38-49C4-A5B3-56EE060A3087}" type="slidenum">
              <a:rPr lang="ru-RU" smtClean="0"/>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D141A1-0D38-49C4-A5B3-56EE060A308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FD141A1-0D38-49C4-A5B3-56EE060A30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1628800"/>
            <a:ext cx="7776864" cy="3293209"/>
          </a:xfrm>
          <a:prstGeom prst="rect">
            <a:avLst/>
          </a:prstGeom>
          <a:noFill/>
        </p:spPr>
        <p:txBody>
          <a:bodyPr wrap="square" rtlCol="0">
            <a:spAutoFit/>
          </a:bodyPr>
          <a:lstStyle/>
          <a:p>
            <a:pPr algn="ctr"/>
            <a:r>
              <a:rPr lang="en-GB" sz="28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International Conference </a:t>
            </a:r>
            <a:r>
              <a:rPr lang="ru-RU" sz="28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Decommissioning of nuclear facilities</a:t>
            </a: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Strategies, Practices and Challenges</a:t>
            </a: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endPar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GB"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endPar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09-</a:t>
            </a: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t>
            </a:r>
            <a:r>
              <a:rPr lang="en-GB"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a:t>
            </a: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2015</a:t>
            </a:r>
            <a:b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Moscow</a:t>
            </a:r>
            <a:r>
              <a:rPr lang="ru-RU" sz="2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Centre of International Trade</a:t>
            </a:r>
            <a:endParaRPr lang="ru-RU" sz="2000" dirty="0">
              <a:solidFill>
                <a:srgbClr val="002060"/>
              </a:solidFill>
              <a:effectLst>
                <a:outerShdw blurRad="38100" dist="38100" dir="2700000" algn="tl">
                  <a:srgbClr val="000000">
                    <a:alpha val="43137"/>
                  </a:srgbClr>
                </a:outerShdw>
              </a:effectLst>
            </a:endParaRPr>
          </a:p>
        </p:txBody>
      </p:sp>
      <p:sp>
        <p:nvSpPr>
          <p:cNvPr id="11" name="Прямоугольник 10"/>
          <p:cNvSpPr/>
          <p:nvPr/>
        </p:nvSpPr>
        <p:spPr>
          <a:xfrm>
            <a:off x="7318050" y="5706605"/>
            <a:ext cx="914033" cy="307777"/>
          </a:xfrm>
          <a:prstGeom prst="rect">
            <a:avLst/>
          </a:prstGeom>
        </p:spPr>
        <p:txBody>
          <a:bodyPr wrap="none">
            <a:spAutoFit/>
          </a:bodyPr>
          <a:lstStyle/>
          <a:p>
            <a:pPr algn="ctr"/>
            <a:r>
              <a:rPr lang="en-GB" sz="1400" i="1" dirty="0" smtClean="0">
                <a:solidFill>
                  <a:srgbClr val="132D4D"/>
                </a:solidFill>
                <a:latin typeface="Times New Roman" panose="02020603050405020304" pitchFamily="18" charset="0"/>
                <a:cs typeface="Times New Roman" panose="02020603050405020304" pitchFamily="18" charset="0"/>
              </a:rPr>
              <a:t>Operator</a:t>
            </a:r>
            <a:r>
              <a:rPr lang="ru-RU" sz="1400" i="1" dirty="0" smtClean="0">
                <a:solidFill>
                  <a:srgbClr val="132D4D"/>
                </a:solidFill>
                <a:latin typeface="Times New Roman" panose="02020603050405020304" pitchFamily="18" charset="0"/>
                <a:cs typeface="Times New Roman" panose="02020603050405020304" pitchFamily="18" charset="0"/>
              </a:rPr>
              <a:t>:</a:t>
            </a:r>
            <a:endParaRPr lang="ru-RU" sz="1400" i="1" dirty="0">
              <a:solidFill>
                <a:srgbClr val="132D4D"/>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93420" y="5711403"/>
            <a:ext cx="977896" cy="307777"/>
          </a:xfrm>
          <a:prstGeom prst="rect">
            <a:avLst/>
          </a:prstGeom>
        </p:spPr>
        <p:txBody>
          <a:bodyPr wrap="none">
            <a:spAutoFit/>
          </a:bodyPr>
          <a:lstStyle/>
          <a:p>
            <a:pPr algn="ctr"/>
            <a:r>
              <a:rPr lang="en-GB" sz="1400" i="1" dirty="0" smtClean="0">
                <a:solidFill>
                  <a:srgbClr val="132D4D"/>
                </a:solidFill>
                <a:latin typeface="Times New Roman" panose="02020603050405020304" pitchFamily="18" charset="0"/>
                <a:cs typeface="Times New Roman" panose="02020603050405020304" pitchFamily="18" charset="0"/>
              </a:rPr>
              <a:t>Organiser</a:t>
            </a:r>
            <a:r>
              <a:rPr lang="ru-RU" sz="1400" i="1" dirty="0" smtClean="0">
                <a:solidFill>
                  <a:srgbClr val="132D4D"/>
                </a:solidFill>
                <a:latin typeface="Times New Roman" panose="02020603050405020304" pitchFamily="18" charset="0"/>
                <a:cs typeface="Times New Roman" panose="02020603050405020304" pitchFamily="18" charset="0"/>
              </a:rPr>
              <a:t>:</a:t>
            </a:r>
            <a:endParaRPr lang="ru-RU" sz="1400" i="1" dirty="0">
              <a:solidFill>
                <a:srgbClr val="132D4D"/>
              </a:solidFill>
              <a:latin typeface="Times New Roman" panose="02020603050405020304" pitchFamily="18" charset="0"/>
              <a:cs typeface="Times New Roman" panose="02020603050405020304" pitchFamily="18" charset="0"/>
            </a:endParaRPr>
          </a:p>
        </p:txBody>
      </p:sp>
      <p:pic>
        <p:nvPicPr>
          <p:cNvPr id="1030" name="Picture 6"/>
          <p:cNvPicPr>
            <a:picLocks noChangeAspect="1" noChangeArrowheads="1"/>
          </p:cNvPicPr>
          <p:nvPr/>
        </p:nvPicPr>
        <p:blipFill>
          <a:blip r:embed="rId2" cstate="print"/>
          <a:srcRect/>
          <a:stretch>
            <a:fillRect/>
          </a:stretch>
        </p:blipFill>
        <p:spPr bwMode="auto">
          <a:xfrm>
            <a:off x="4128624" y="6014383"/>
            <a:ext cx="1235464" cy="508720"/>
          </a:xfrm>
          <a:prstGeom prst="rect">
            <a:avLst/>
          </a:prstGeom>
          <a:noFill/>
          <a:ln w="9525">
            <a:noFill/>
            <a:miter lim="800000"/>
            <a:headEnd/>
            <a:tailEnd/>
          </a:ln>
        </p:spPr>
      </p:pic>
      <p:sp>
        <p:nvSpPr>
          <p:cNvPr id="17" name="Прямоугольник 16"/>
          <p:cNvSpPr/>
          <p:nvPr/>
        </p:nvSpPr>
        <p:spPr>
          <a:xfrm>
            <a:off x="4132494" y="5706606"/>
            <a:ext cx="1167051" cy="307777"/>
          </a:xfrm>
          <a:prstGeom prst="rect">
            <a:avLst/>
          </a:prstGeom>
        </p:spPr>
        <p:txBody>
          <a:bodyPr wrap="none">
            <a:spAutoFit/>
          </a:bodyPr>
          <a:lstStyle/>
          <a:p>
            <a:pPr algn="ctr"/>
            <a:r>
              <a:rPr lang="en-GB" sz="1400" i="1" dirty="0" smtClean="0">
                <a:solidFill>
                  <a:srgbClr val="132D4D"/>
                </a:solidFill>
                <a:latin typeface="Times New Roman" panose="02020603050405020304" pitchFamily="18" charset="0"/>
                <a:cs typeface="Times New Roman" panose="02020603050405020304" pitchFamily="18" charset="0"/>
              </a:rPr>
              <a:t>With support</a:t>
            </a:r>
            <a:r>
              <a:rPr lang="ru-RU" sz="1400" i="1" dirty="0" smtClean="0">
                <a:solidFill>
                  <a:srgbClr val="132D4D"/>
                </a:solidFill>
                <a:latin typeface="Times New Roman" panose="02020603050405020304" pitchFamily="18" charset="0"/>
                <a:cs typeface="Times New Roman" panose="02020603050405020304" pitchFamily="18" charset="0"/>
              </a:rPr>
              <a:t>:</a:t>
            </a:r>
            <a:endParaRPr lang="ru-RU" sz="1400" i="1" dirty="0">
              <a:solidFill>
                <a:srgbClr val="132D4D"/>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6041035"/>
            <a:ext cx="1184570" cy="39367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15" y="6041034"/>
            <a:ext cx="1003055" cy="393672"/>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5438" y="6038634"/>
            <a:ext cx="898395" cy="503731"/>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526475"/>
            <a:ext cx="930369" cy="1060620"/>
          </a:xfrm>
          <a:prstGeom prst="rect">
            <a:avLst/>
          </a:prstGeom>
        </p:spPr>
      </p:pic>
      <p:sp>
        <p:nvSpPr>
          <p:cNvPr id="13" name="Прямоугольник 12"/>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700" y="589787"/>
            <a:ext cx="8424936" cy="369332"/>
          </a:xfrm>
          <a:prstGeom prst="rect">
            <a:avLst/>
          </a:prstGeom>
          <a:noFill/>
        </p:spPr>
        <p:txBody>
          <a:bodyPr wrap="square" rtlCol="0">
            <a:spAutoFit/>
          </a:bodyPr>
          <a:lstStyle/>
          <a:p>
            <a:pPr algn="ctr"/>
            <a:r>
              <a:rPr lang="en-GB" b="1" dirty="0" smtClean="0">
                <a:solidFill>
                  <a:srgbClr val="132D4D"/>
                </a:solidFill>
              </a:rPr>
              <a:t>Technical tour to the first NPP in the world</a:t>
            </a:r>
            <a:endParaRPr lang="ru-RU" b="1" dirty="0" smtClean="0">
              <a:solidFill>
                <a:srgbClr val="132D4D"/>
              </a:solidFill>
            </a:endParaRPr>
          </a:p>
        </p:txBody>
      </p:sp>
      <p:cxnSp>
        <p:nvCxnSpPr>
          <p:cNvPr id="10" name="Прямая соединительная линия 9"/>
          <p:cNvCxnSpPr/>
          <p:nvPr/>
        </p:nvCxnSpPr>
        <p:spPr>
          <a:xfrm>
            <a:off x="467544" y="1505316"/>
            <a:ext cx="84249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438594" y="1628800"/>
            <a:ext cx="8424936" cy="1815882"/>
          </a:xfrm>
          <a:prstGeom prst="rect">
            <a:avLst/>
          </a:prstGeom>
        </p:spPr>
        <p:txBody>
          <a:bodyPr wrap="square">
            <a:spAutoFit/>
          </a:bodyPr>
          <a:lstStyle/>
          <a:p>
            <a:pPr algn="just"/>
            <a:r>
              <a:rPr lang="en-GB" sz="1600" dirty="0" smtClean="0">
                <a:solidFill>
                  <a:srgbClr val="132D4D"/>
                </a:solidFill>
              </a:rPr>
              <a:t>11 November the technical tour to the first in the world NPP – </a:t>
            </a:r>
            <a:r>
              <a:rPr lang="en-GB" sz="1600" dirty="0" err="1" smtClean="0">
                <a:solidFill>
                  <a:srgbClr val="132D4D"/>
                </a:solidFill>
              </a:rPr>
              <a:t>Obninskaya</a:t>
            </a:r>
            <a:r>
              <a:rPr lang="en-GB" sz="1600" dirty="0" smtClean="0">
                <a:solidFill>
                  <a:srgbClr val="132D4D"/>
                </a:solidFill>
              </a:rPr>
              <a:t> NPP was held. Skilled specialists of station, some of them work there from the first day of operating, told in </a:t>
            </a:r>
            <a:r>
              <a:rPr lang="en-GB" sz="1600" dirty="0" smtClean="0">
                <a:solidFill>
                  <a:srgbClr val="132D4D"/>
                </a:solidFill>
              </a:rPr>
              <a:t>detail </a:t>
            </a:r>
            <a:r>
              <a:rPr lang="en-GB" sz="1600" dirty="0" smtClean="0">
                <a:solidFill>
                  <a:srgbClr val="132D4D"/>
                </a:solidFill>
              </a:rPr>
              <a:t>the history of NPP, its role in development of nuclear industry that is one of baseline of economic and energy safety of country now and main leading industry. </a:t>
            </a:r>
            <a:r>
              <a:rPr lang="ru-RU" sz="1600" dirty="0" smtClean="0">
                <a:solidFill>
                  <a:srgbClr val="132D4D"/>
                </a:solidFill>
              </a:rPr>
              <a:t> </a:t>
            </a:r>
            <a:endParaRPr lang="en-GB" sz="1600" dirty="0" smtClean="0">
              <a:solidFill>
                <a:srgbClr val="132D4D"/>
              </a:solidFill>
            </a:endParaRPr>
          </a:p>
          <a:p>
            <a:pPr algn="just"/>
            <a:r>
              <a:rPr lang="en-GB" sz="1600" dirty="0" smtClean="0">
                <a:solidFill>
                  <a:srgbClr val="132D4D"/>
                </a:solidFill>
              </a:rPr>
              <a:t>Participants were divided onto two groups for more comfort review of station. English speaking guide followed the group of foreign specialists.</a:t>
            </a:r>
          </a:p>
          <a:p>
            <a:pPr algn="just"/>
            <a:r>
              <a:rPr lang="en-GB" sz="1600" dirty="0" smtClean="0">
                <a:solidFill>
                  <a:srgbClr val="132D4D"/>
                </a:solidFill>
              </a:rPr>
              <a:t>A lot of pictures were</a:t>
            </a:r>
            <a:r>
              <a:rPr lang="ru-RU" sz="1600" dirty="0" smtClean="0">
                <a:solidFill>
                  <a:srgbClr val="132D4D"/>
                </a:solidFill>
              </a:rPr>
              <a:t> </a:t>
            </a:r>
            <a:r>
              <a:rPr lang="en-GB" sz="1600" dirty="0" smtClean="0">
                <a:solidFill>
                  <a:srgbClr val="132D4D"/>
                </a:solidFill>
              </a:rPr>
              <a:t>taken during the visit.</a:t>
            </a:r>
            <a:endParaRPr lang="ru-RU" sz="1600" dirty="0">
              <a:solidFill>
                <a:srgbClr val="132D4D"/>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005064"/>
            <a:ext cx="2880320" cy="1920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9755" y="4653136"/>
            <a:ext cx="2880625" cy="1919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29" y="4005064"/>
            <a:ext cx="2818199" cy="1878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Рисунок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82" y="424164"/>
            <a:ext cx="857526" cy="977579"/>
          </a:xfrm>
          <a:prstGeom prst="rect">
            <a:avLst/>
          </a:prstGeom>
        </p:spPr>
      </p:pic>
      <p:sp>
        <p:nvSpPr>
          <p:cNvPr id="13" name="Номер слайда 9"/>
          <p:cNvSpPr txBox="1">
            <a:spLocks/>
          </p:cNvSpPr>
          <p:nvPr/>
        </p:nvSpPr>
        <p:spPr>
          <a:xfrm>
            <a:off x="8172400" y="18288"/>
            <a:ext cx="576064"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10</a:t>
            </a:fld>
            <a:r>
              <a:rPr lang="ru-RU" dirty="0" smtClean="0"/>
              <a:t>-</a:t>
            </a:r>
            <a:endParaRPr lang="ru-RU" dirty="0"/>
          </a:p>
        </p:txBody>
      </p:sp>
      <p:sp>
        <p:nvSpPr>
          <p:cNvPr id="11" name="Прямоугольник 10"/>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840756"/>
            <a:ext cx="7128792" cy="400110"/>
          </a:xfrm>
          <a:prstGeom prst="rect">
            <a:avLst/>
          </a:prstGeom>
          <a:noFill/>
        </p:spPr>
        <p:txBody>
          <a:bodyPr wrap="square" rtlCol="0">
            <a:spAutoFit/>
          </a:bodyPr>
          <a:lstStyle/>
          <a:p>
            <a:pPr algn="ctr"/>
            <a:r>
              <a:rPr lang="en-GB" sz="2000" b="1" dirty="0" smtClean="0">
                <a:solidFill>
                  <a:srgbClr val="132D4D"/>
                </a:solidFill>
              </a:rPr>
              <a:t>Thank you</a:t>
            </a:r>
            <a:r>
              <a:rPr lang="ru-RU" sz="2000" b="1" dirty="0" smtClean="0">
                <a:solidFill>
                  <a:srgbClr val="132D4D"/>
                </a:solidFill>
              </a:rPr>
              <a:t>!</a:t>
            </a:r>
            <a:endParaRPr lang="ru-RU" sz="2000" b="1" dirty="0">
              <a:solidFill>
                <a:srgbClr val="132D4D"/>
              </a:solidFill>
            </a:endParaRPr>
          </a:p>
        </p:txBody>
      </p:sp>
      <p:cxnSp>
        <p:nvCxnSpPr>
          <p:cNvPr id="8" name="Прямая соединительная линия 7"/>
          <p:cNvCxnSpPr/>
          <p:nvPr/>
        </p:nvCxnSpPr>
        <p:spPr>
          <a:xfrm>
            <a:off x="395536" y="5805264"/>
            <a:ext cx="84249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67544" y="1556792"/>
            <a:ext cx="84249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369053"/>
            <a:ext cx="1541100" cy="864096"/>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82" y="424164"/>
            <a:ext cx="857526" cy="977579"/>
          </a:xfrm>
          <a:prstGeom prst="rect">
            <a:avLst/>
          </a:prstGeom>
        </p:spPr>
      </p:pic>
      <p:sp>
        <p:nvSpPr>
          <p:cNvPr id="12" name="Номер слайда 9"/>
          <p:cNvSpPr txBox="1">
            <a:spLocks/>
          </p:cNvSpPr>
          <p:nvPr/>
        </p:nvSpPr>
        <p:spPr>
          <a:xfrm>
            <a:off x="8100392" y="18288"/>
            <a:ext cx="648072"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11</a:t>
            </a:fld>
            <a:r>
              <a:rPr lang="ru-RU" dirty="0" smtClean="0"/>
              <a:t>-</a:t>
            </a:r>
            <a:endParaRPr lang="ru-RU" dirty="0"/>
          </a:p>
        </p:txBody>
      </p:sp>
      <p:sp>
        <p:nvSpPr>
          <p:cNvPr id="10" name="Прямоугольник 9"/>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940078"/>
            <a:ext cx="3936604" cy="369332"/>
          </a:xfrm>
          <a:prstGeom prst="rect">
            <a:avLst/>
          </a:prstGeom>
          <a:noFill/>
        </p:spPr>
        <p:txBody>
          <a:bodyPr wrap="square" rtlCol="0">
            <a:spAutoFit/>
          </a:bodyPr>
          <a:lstStyle/>
          <a:p>
            <a:pPr algn="ctr"/>
            <a:r>
              <a:rPr lang="en-GB" b="1" dirty="0" smtClean="0">
                <a:solidFill>
                  <a:srgbClr val="132D4D"/>
                </a:solidFill>
                <a:cs typeface="Times New Roman" pitchFamily="18" charset="0"/>
              </a:rPr>
              <a:t>About Conference</a:t>
            </a:r>
            <a:endParaRPr lang="ru-RU" b="1" dirty="0">
              <a:solidFill>
                <a:srgbClr val="132D4D"/>
              </a:solidFill>
              <a:cs typeface="Times New Roman" pitchFamily="18" charset="0"/>
            </a:endParaRPr>
          </a:p>
        </p:txBody>
      </p:sp>
      <p:sp>
        <p:nvSpPr>
          <p:cNvPr id="6" name="TextBox 5"/>
          <p:cNvSpPr txBox="1"/>
          <p:nvPr/>
        </p:nvSpPr>
        <p:spPr>
          <a:xfrm>
            <a:off x="4644008" y="1667703"/>
            <a:ext cx="4322548" cy="2246769"/>
          </a:xfrm>
          <a:prstGeom prst="rect">
            <a:avLst/>
          </a:prstGeom>
          <a:noFill/>
        </p:spPr>
        <p:txBody>
          <a:bodyPr wrap="square" rtlCol="0">
            <a:spAutoFit/>
          </a:bodyPr>
          <a:lstStyle/>
          <a:p>
            <a:r>
              <a:rPr lang="en-GB" sz="1600" dirty="0" smtClean="0">
                <a:solidFill>
                  <a:srgbClr val="132D4D"/>
                </a:solidFill>
              </a:rPr>
              <a:t>Speakers</a:t>
            </a:r>
            <a:r>
              <a:rPr lang="ru-RU" sz="1600" dirty="0" smtClean="0">
                <a:solidFill>
                  <a:srgbClr val="132D4D"/>
                </a:solidFill>
              </a:rPr>
              <a:t> - </a:t>
            </a:r>
            <a:r>
              <a:rPr lang="ru-RU" sz="1600" b="1" dirty="0" smtClean="0">
                <a:solidFill>
                  <a:srgbClr val="132D4D"/>
                </a:solidFill>
              </a:rPr>
              <a:t>25</a:t>
            </a:r>
            <a:r>
              <a:rPr lang="ru-RU" sz="1600" dirty="0" smtClean="0">
                <a:solidFill>
                  <a:srgbClr val="132D4D"/>
                </a:solidFill>
              </a:rPr>
              <a:t>; </a:t>
            </a:r>
          </a:p>
          <a:p>
            <a:r>
              <a:rPr lang="en-GB" sz="1600" dirty="0" smtClean="0">
                <a:solidFill>
                  <a:srgbClr val="132D4D"/>
                </a:solidFill>
              </a:rPr>
              <a:t>Participants </a:t>
            </a:r>
            <a:r>
              <a:rPr lang="ru-RU" sz="1600" dirty="0" smtClean="0">
                <a:solidFill>
                  <a:srgbClr val="132D4D"/>
                </a:solidFill>
              </a:rPr>
              <a:t>– </a:t>
            </a:r>
            <a:r>
              <a:rPr lang="en-GB" sz="1600" b="1" dirty="0" smtClean="0">
                <a:solidFill>
                  <a:srgbClr val="132D4D"/>
                </a:solidFill>
              </a:rPr>
              <a:t>more than</a:t>
            </a:r>
            <a:r>
              <a:rPr lang="ru-RU" sz="1600" b="1" dirty="0" smtClean="0">
                <a:solidFill>
                  <a:srgbClr val="132D4D"/>
                </a:solidFill>
              </a:rPr>
              <a:t> 100;</a:t>
            </a:r>
          </a:p>
          <a:p>
            <a:r>
              <a:rPr lang="en-GB" sz="1600" dirty="0" smtClean="0">
                <a:solidFill>
                  <a:srgbClr val="132D4D"/>
                </a:solidFill>
              </a:rPr>
              <a:t>Countries-participants</a:t>
            </a:r>
            <a:r>
              <a:rPr lang="ru-RU" sz="1600" dirty="0" smtClean="0">
                <a:solidFill>
                  <a:srgbClr val="132D4D"/>
                </a:solidFill>
              </a:rPr>
              <a:t> -  </a:t>
            </a:r>
            <a:r>
              <a:rPr lang="ru-RU" sz="1600" b="1" dirty="0" smtClean="0">
                <a:solidFill>
                  <a:srgbClr val="132D4D"/>
                </a:solidFill>
              </a:rPr>
              <a:t>14 </a:t>
            </a:r>
            <a:r>
              <a:rPr lang="ru-RU" sz="1400" i="1" dirty="0" smtClean="0">
                <a:solidFill>
                  <a:srgbClr val="132D4D"/>
                </a:solidFill>
              </a:rPr>
              <a:t>(</a:t>
            </a:r>
            <a:r>
              <a:rPr lang="en-GB" sz="1400" i="1" dirty="0" smtClean="0">
                <a:solidFill>
                  <a:srgbClr val="132D4D"/>
                </a:solidFill>
              </a:rPr>
              <a:t>Russia</a:t>
            </a:r>
            <a:r>
              <a:rPr lang="ru-RU" sz="1400" i="1" dirty="0" smtClean="0">
                <a:solidFill>
                  <a:srgbClr val="132D4D"/>
                </a:solidFill>
              </a:rPr>
              <a:t>, </a:t>
            </a:r>
            <a:r>
              <a:rPr lang="en-GB" sz="1400" i="1" dirty="0" smtClean="0">
                <a:solidFill>
                  <a:srgbClr val="132D4D"/>
                </a:solidFill>
              </a:rPr>
              <a:t>Japan</a:t>
            </a:r>
            <a:r>
              <a:rPr lang="ru-RU" sz="1400" i="1" dirty="0" smtClean="0">
                <a:solidFill>
                  <a:srgbClr val="132D4D"/>
                </a:solidFill>
              </a:rPr>
              <a:t>, </a:t>
            </a:r>
            <a:r>
              <a:rPr lang="en-GB" sz="1400" i="1" dirty="0" smtClean="0">
                <a:solidFill>
                  <a:srgbClr val="132D4D"/>
                </a:solidFill>
              </a:rPr>
              <a:t>US</a:t>
            </a:r>
            <a:r>
              <a:rPr lang="ru-RU" sz="1400" i="1" dirty="0" smtClean="0">
                <a:solidFill>
                  <a:srgbClr val="132D4D"/>
                </a:solidFill>
              </a:rPr>
              <a:t>, </a:t>
            </a:r>
            <a:r>
              <a:rPr lang="en-GB" sz="1400" i="1" dirty="0" smtClean="0">
                <a:solidFill>
                  <a:srgbClr val="132D4D"/>
                </a:solidFill>
              </a:rPr>
              <a:t>Germany</a:t>
            </a:r>
            <a:r>
              <a:rPr lang="ru-RU" sz="1400" i="1" dirty="0" smtClean="0">
                <a:solidFill>
                  <a:srgbClr val="132D4D"/>
                </a:solidFill>
              </a:rPr>
              <a:t>, </a:t>
            </a:r>
            <a:r>
              <a:rPr lang="en-GB" sz="1400" i="1" dirty="0" smtClean="0">
                <a:solidFill>
                  <a:srgbClr val="132D4D"/>
                </a:solidFill>
              </a:rPr>
              <a:t>France</a:t>
            </a:r>
            <a:r>
              <a:rPr lang="ru-RU" sz="1400" i="1" dirty="0" smtClean="0">
                <a:solidFill>
                  <a:srgbClr val="132D4D"/>
                </a:solidFill>
              </a:rPr>
              <a:t>, </a:t>
            </a:r>
            <a:r>
              <a:rPr lang="en-GB" sz="1400" i="1" dirty="0" smtClean="0">
                <a:solidFill>
                  <a:srgbClr val="132D4D"/>
                </a:solidFill>
              </a:rPr>
              <a:t>Belgium</a:t>
            </a:r>
            <a:r>
              <a:rPr lang="ru-RU" sz="1400" i="1" dirty="0" smtClean="0">
                <a:solidFill>
                  <a:srgbClr val="132D4D"/>
                </a:solidFill>
              </a:rPr>
              <a:t>, </a:t>
            </a:r>
            <a:r>
              <a:rPr lang="en-GB" sz="1400" i="1" dirty="0" smtClean="0">
                <a:solidFill>
                  <a:srgbClr val="132D4D"/>
                </a:solidFill>
              </a:rPr>
              <a:t>Sweden</a:t>
            </a:r>
            <a:r>
              <a:rPr lang="ru-RU" sz="1400" i="1" dirty="0" smtClean="0">
                <a:solidFill>
                  <a:srgbClr val="132D4D"/>
                </a:solidFill>
              </a:rPr>
              <a:t>, </a:t>
            </a:r>
            <a:r>
              <a:rPr lang="en-GB" sz="1400" i="1" dirty="0" smtClean="0">
                <a:solidFill>
                  <a:srgbClr val="132D4D"/>
                </a:solidFill>
              </a:rPr>
              <a:t>Italy</a:t>
            </a:r>
            <a:r>
              <a:rPr lang="ru-RU" sz="1400" i="1" dirty="0" smtClean="0">
                <a:solidFill>
                  <a:srgbClr val="132D4D"/>
                </a:solidFill>
              </a:rPr>
              <a:t>, </a:t>
            </a:r>
            <a:r>
              <a:rPr lang="en-GB" sz="1400" i="1" dirty="0" smtClean="0">
                <a:solidFill>
                  <a:srgbClr val="132D4D"/>
                </a:solidFill>
              </a:rPr>
              <a:t>UK</a:t>
            </a:r>
            <a:r>
              <a:rPr lang="ru-RU" sz="1400" i="1" dirty="0" smtClean="0">
                <a:solidFill>
                  <a:srgbClr val="132D4D"/>
                </a:solidFill>
              </a:rPr>
              <a:t>, </a:t>
            </a:r>
            <a:r>
              <a:rPr lang="en-GB" sz="1400" i="1" dirty="0" smtClean="0">
                <a:solidFill>
                  <a:srgbClr val="132D4D"/>
                </a:solidFill>
              </a:rPr>
              <a:t>Slovak republic</a:t>
            </a:r>
            <a:r>
              <a:rPr lang="ru-RU" sz="1400" i="1" dirty="0" smtClean="0">
                <a:solidFill>
                  <a:srgbClr val="132D4D"/>
                </a:solidFill>
              </a:rPr>
              <a:t>, </a:t>
            </a:r>
            <a:r>
              <a:rPr lang="en-GB" sz="1400" i="1" dirty="0" smtClean="0">
                <a:solidFill>
                  <a:srgbClr val="132D4D"/>
                </a:solidFill>
              </a:rPr>
              <a:t>Switzerland</a:t>
            </a:r>
            <a:r>
              <a:rPr lang="ru-RU" sz="1400" i="1" dirty="0" smtClean="0">
                <a:solidFill>
                  <a:srgbClr val="132D4D"/>
                </a:solidFill>
              </a:rPr>
              <a:t>, </a:t>
            </a:r>
            <a:r>
              <a:rPr lang="en-GB" sz="1400" i="1" dirty="0" smtClean="0">
                <a:solidFill>
                  <a:srgbClr val="132D4D"/>
                </a:solidFill>
              </a:rPr>
              <a:t>Norway</a:t>
            </a:r>
            <a:r>
              <a:rPr lang="ru-RU" sz="1400" i="1" dirty="0" smtClean="0">
                <a:solidFill>
                  <a:srgbClr val="132D4D"/>
                </a:solidFill>
              </a:rPr>
              <a:t>, </a:t>
            </a:r>
            <a:r>
              <a:rPr lang="en-GB" sz="1400" i="1" dirty="0" smtClean="0">
                <a:solidFill>
                  <a:srgbClr val="132D4D"/>
                </a:solidFill>
              </a:rPr>
              <a:t>Hungary</a:t>
            </a:r>
            <a:r>
              <a:rPr lang="ru-RU" sz="1400" i="1" dirty="0" smtClean="0">
                <a:solidFill>
                  <a:srgbClr val="132D4D"/>
                </a:solidFill>
              </a:rPr>
              <a:t>, </a:t>
            </a:r>
            <a:r>
              <a:rPr lang="en-GB" sz="1400" i="1" dirty="0" smtClean="0">
                <a:solidFill>
                  <a:srgbClr val="132D4D"/>
                </a:solidFill>
              </a:rPr>
              <a:t>Czech republic</a:t>
            </a:r>
            <a:r>
              <a:rPr lang="ru-RU" sz="1400" i="1" dirty="0" smtClean="0">
                <a:solidFill>
                  <a:srgbClr val="132D4D"/>
                </a:solidFill>
              </a:rPr>
              <a:t>);</a:t>
            </a:r>
            <a:r>
              <a:rPr lang="ru-RU" sz="1600" i="1" dirty="0"/>
              <a:t> </a:t>
            </a:r>
            <a:r>
              <a:rPr lang="ru-RU" sz="1600" i="1" dirty="0" smtClean="0">
                <a:solidFill>
                  <a:srgbClr val="132D4D"/>
                </a:solidFill>
              </a:rPr>
              <a:t/>
            </a:r>
            <a:br>
              <a:rPr lang="ru-RU" sz="1600" i="1" dirty="0" smtClean="0">
                <a:solidFill>
                  <a:srgbClr val="132D4D"/>
                </a:solidFill>
              </a:rPr>
            </a:br>
            <a:r>
              <a:rPr lang="en-GB" sz="1600" dirty="0" smtClean="0">
                <a:solidFill>
                  <a:srgbClr val="132D4D"/>
                </a:solidFill>
              </a:rPr>
              <a:t>Media representatives</a:t>
            </a:r>
            <a:r>
              <a:rPr lang="ru-RU" sz="1600" dirty="0" smtClean="0">
                <a:solidFill>
                  <a:srgbClr val="132D4D"/>
                </a:solidFill>
              </a:rPr>
              <a:t> – </a:t>
            </a:r>
            <a:r>
              <a:rPr lang="ru-RU" sz="1600" b="1" dirty="0" smtClean="0">
                <a:solidFill>
                  <a:srgbClr val="132D4D"/>
                </a:solidFill>
              </a:rPr>
              <a:t>6</a:t>
            </a:r>
            <a:r>
              <a:rPr lang="en-US" sz="1600" b="1" dirty="0" smtClean="0">
                <a:solidFill>
                  <a:srgbClr val="132D4D"/>
                </a:solidFill>
              </a:rPr>
              <a:t>8</a:t>
            </a:r>
            <a:r>
              <a:rPr lang="ru-RU" sz="1600" dirty="0" smtClean="0">
                <a:solidFill>
                  <a:srgbClr val="132D4D"/>
                </a:solidFill>
              </a:rPr>
              <a:t>;</a:t>
            </a:r>
            <a:br>
              <a:rPr lang="ru-RU" sz="1600" dirty="0" smtClean="0">
                <a:solidFill>
                  <a:srgbClr val="132D4D"/>
                </a:solidFill>
              </a:rPr>
            </a:br>
            <a:r>
              <a:rPr lang="en-GB" sz="1600" dirty="0" smtClean="0">
                <a:solidFill>
                  <a:srgbClr val="132D4D"/>
                </a:solidFill>
              </a:rPr>
              <a:t>Posters</a:t>
            </a:r>
            <a:r>
              <a:rPr lang="ru-RU" sz="1600" dirty="0" smtClean="0">
                <a:solidFill>
                  <a:srgbClr val="132D4D"/>
                </a:solidFill>
              </a:rPr>
              <a:t> – </a:t>
            </a:r>
            <a:r>
              <a:rPr lang="en-GB" sz="1600" b="1" dirty="0" smtClean="0">
                <a:solidFill>
                  <a:srgbClr val="132D4D"/>
                </a:solidFill>
              </a:rPr>
              <a:t>till</a:t>
            </a:r>
            <a:r>
              <a:rPr lang="ru-RU" sz="1600" b="1" dirty="0" smtClean="0">
                <a:solidFill>
                  <a:srgbClr val="132D4D"/>
                </a:solidFill>
              </a:rPr>
              <a:t> 10; </a:t>
            </a:r>
          </a:p>
          <a:p>
            <a:r>
              <a:rPr lang="en-GB" sz="1600" dirty="0" smtClean="0">
                <a:solidFill>
                  <a:srgbClr val="132D4D"/>
                </a:solidFill>
              </a:rPr>
              <a:t>Technical tour </a:t>
            </a:r>
            <a:r>
              <a:rPr lang="ru-RU" sz="1600" dirty="0" smtClean="0">
                <a:solidFill>
                  <a:srgbClr val="132D4D"/>
                </a:solidFill>
              </a:rPr>
              <a:t>– </a:t>
            </a:r>
            <a:r>
              <a:rPr lang="ru-RU" sz="1600" b="1" dirty="0" smtClean="0">
                <a:solidFill>
                  <a:srgbClr val="132D4D"/>
                </a:solidFill>
              </a:rPr>
              <a:t>1</a:t>
            </a:r>
          </a:p>
        </p:txBody>
      </p:sp>
      <p:sp>
        <p:nvSpPr>
          <p:cNvPr id="7" name="TextBox 6"/>
          <p:cNvSpPr txBox="1"/>
          <p:nvPr/>
        </p:nvSpPr>
        <p:spPr>
          <a:xfrm>
            <a:off x="251520" y="3868469"/>
            <a:ext cx="4968552" cy="1815882"/>
          </a:xfrm>
          <a:prstGeom prst="rect">
            <a:avLst/>
          </a:prstGeom>
          <a:noFill/>
        </p:spPr>
        <p:txBody>
          <a:bodyPr wrap="square" rtlCol="0">
            <a:spAutoFit/>
          </a:bodyPr>
          <a:lstStyle/>
          <a:p>
            <a:r>
              <a:rPr lang="en-GB" sz="1600" dirty="0" smtClean="0">
                <a:solidFill>
                  <a:srgbClr val="132D4D"/>
                </a:solidFill>
              </a:rPr>
              <a:t>From </a:t>
            </a:r>
            <a:r>
              <a:rPr lang="ru-RU" sz="1600" dirty="0" smtClean="0">
                <a:solidFill>
                  <a:srgbClr val="132D4D"/>
                </a:solidFill>
              </a:rPr>
              <a:t>9 </a:t>
            </a:r>
            <a:r>
              <a:rPr lang="en-GB" sz="1600" dirty="0" smtClean="0">
                <a:solidFill>
                  <a:srgbClr val="132D4D"/>
                </a:solidFill>
              </a:rPr>
              <a:t>till</a:t>
            </a:r>
            <a:r>
              <a:rPr lang="ru-RU" sz="1600" dirty="0" smtClean="0">
                <a:solidFill>
                  <a:srgbClr val="132D4D"/>
                </a:solidFill>
              </a:rPr>
              <a:t> 1</a:t>
            </a:r>
            <a:r>
              <a:rPr lang="en-US" sz="1600" dirty="0" smtClean="0">
                <a:solidFill>
                  <a:srgbClr val="132D4D"/>
                </a:solidFill>
              </a:rPr>
              <a:t>0</a:t>
            </a:r>
            <a:r>
              <a:rPr lang="ru-RU" sz="1600" dirty="0" smtClean="0">
                <a:solidFill>
                  <a:srgbClr val="132D4D"/>
                </a:solidFill>
              </a:rPr>
              <a:t> </a:t>
            </a:r>
            <a:r>
              <a:rPr lang="en-GB" sz="1600" dirty="0" smtClean="0">
                <a:solidFill>
                  <a:srgbClr val="132D4D"/>
                </a:solidFill>
              </a:rPr>
              <a:t>November</a:t>
            </a:r>
            <a:r>
              <a:rPr lang="ru-RU" sz="1600" dirty="0" smtClean="0">
                <a:solidFill>
                  <a:srgbClr val="132D4D"/>
                </a:solidFill>
              </a:rPr>
              <a:t> 2015, </a:t>
            </a:r>
            <a:r>
              <a:rPr lang="en-GB" sz="1600" dirty="0" smtClean="0">
                <a:solidFill>
                  <a:srgbClr val="132D4D"/>
                </a:solidFill>
              </a:rPr>
              <a:t>in the Centre of International Trade </a:t>
            </a:r>
            <a:r>
              <a:rPr lang="ru-RU" sz="1600" dirty="0" smtClean="0">
                <a:solidFill>
                  <a:srgbClr val="132D4D"/>
                </a:solidFill>
              </a:rPr>
              <a:t>(</a:t>
            </a:r>
            <a:r>
              <a:rPr lang="en-GB" sz="1600" dirty="0" smtClean="0">
                <a:solidFill>
                  <a:srgbClr val="132D4D"/>
                </a:solidFill>
              </a:rPr>
              <a:t>Moscow</a:t>
            </a:r>
            <a:r>
              <a:rPr lang="ru-RU" sz="1600" dirty="0" smtClean="0">
                <a:solidFill>
                  <a:srgbClr val="132D4D"/>
                </a:solidFill>
              </a:rPr>
              <a:t>), </a:t>
            </a:r>
            <a:r>
              <a:rPr lang="en-GB" sz="1600" dirty="0" smtClean="0">
                <a:solidFill>
                  <a:srgbClr val="132D4D"/>
                </a:solidFill>
              </a:rPr>
              <a:t>in the same time with </a:t>
            </a:r>
            <a:r>
              <a:rPr lang="ru-RU" sz="1600" dirty="0" smtClean="0">
                <a:solidFill>
                  <a:srgbClr val="132D4D"/>
                </a:solidFill>
              </a:rPr>
              <a:t> </a:t>
            </a:r>
            <a:r>
              <a:rPr lang="ru-RU" sz="1600" dirty="0">
                <a:solidFill>
                  <a:srgbClr val="132D4D"/>
                </a:solidFill>
              </a:rPr>
              <a:t>VIII </a:t>
            </a:r>
            <a:r>
              <a:rPr lang="en-GB" sz="1600" dirty="0" smtClean="0">
                <a:solidFill>
                  <a:srgbClr val="132D4D"/>
                </a:solidFill>
              </a:rPr>
              <a:t>International Exhibition </a:t>
            </a:r>
            <a:r>
              <a:rPr lang="ru-RU" sz="1600" dirty="0" smtClean="0">
                <a:solidFill>
                  <a:srgbClr val="132D4D"/>
                </a:solidFill>
              </a:rPr>
              <a:t>«</a:t>
            </a:r>
            <a:r>
              <a:rPr lang="en-GB" sz="1600" dirty="0" smtClean="0">
                <a:solidFill>
                  <a:srgbClr val="132D4D"/>
                </a:solidFill>
              </a:rPr>
              <a:t>ATMECO</a:t>
            </a:r>
            <a:r>
              <a:rPr lang="ru-RU" sz="1600" dirty="0" smtClean="0">
                <a:solidFill>
                  <a:srgbClr val="132D4D"/>
                </a:solidFill>
              </a:rPr>
              <a:t>-2015</a:t>
            </a:r>
            <a:r>
              <a:rPr lang="ru-RU" sz="1600" dirty="0">
                <a:solidFill>
                  <a:srgbClr val="132D4D"/>
                </a:solidFill>
              </a:rPr>
              <a:t>», </a:t>
            </a:r>
            <a:r>
              <a:rPr lang="en-GB" sz="1600" dirty="0" smtClean="0">
                <a:solidFill>
                  <a:srgbClr val="132D4D"/>
                </a:solidFill>
              </a:rPr>
              <a:t>an International Conference </a:t>
            </a:r>
            <a:r>
              <a:rPr lang="ru-RU" sz="1600" dirty="0" smtClean="0">
                <a:solidFill>
                  <a:srgbClr val="132D4D"/>
                </a:solidFill>
              </a:rPr>
              <a:t>«</a:t>
            </a:r>
            <a:r>
              <a:rPr lang="en-GB" sz="1600" dirty="0" smtClean="0">
                <a:solidFill>
                  <a:srgbClr val="132D4D"/>
                </a:solidFill>
              </a:rPr>
              <a:t>Decommissioning of Nuclear Facilities: strategies, practices and challenges</a:t>
            </a:r>
            <a:r>
              <a:rPr lang="ru-RU" sz="1600" dirty="0" smtClean="0">
                <a:solidFill>
                  <a:srgbClr val="132D4D"/>
                </a:solidFill>
              </a:rPr>
              <a:t>», </a:t>
            </a:r>
            <a:r>
              <a:rPr lang="en-GB" sz="1600" dirty="0" smtClean="0">
                <a:solidFill>
                  <a:srgbClr val="132D4D"/>
                </a:solidFill>
              </a:rPr>
              <a:t>organised by the OECD NEA with </a:t>
            </a:r>
            <a:r>
              <a:rPr lang="en-GB" sz="1600" dirty="0" err="1" smtClean="0">
                <a:solidFill>
                  <a:srgbClr val="132D4D"/>
                </a:solidFill>
              </a:rPr>
              <a:t>Rosatom’s</a:t>
            </a:r>
            <a:r>
              <a:rPr lang="en-GB" sz="1600" dirty="0" smtClean="0">
                <a:solidFill>
                  <a:srgbClr val="132D4D"/>
                </a:solidFill>
              </a:rPr>
              <a:t> support firstly successfully  took place. </a:t>
            </a:r>
            <a:endParaRPr lang="ru-RU" sz="1600" dirty="0">
              <a:solidFill>
                <a:srgbClr val="132D4D"/>
              </a:solidFill>
            </a:endParaRPr>
          </a:p>
        </p:txBody>
      </p:sp>
      <p:sp>
        <p:nvSpPr>
          <p:cNvPr id="9" name="TextBox 8"/>
          <p:cNvSpPr txBox="1"/>
          <p:nvPr/>
        </p:nvSpPr>
        <p:spPr>
          <a:xfrm>
            <a:off x="5091947" y="940781"/>
            <a:ext cx="3312368" cy="369332"/>
          </a:xfrm>
          <a:prstGeom prst="rect">
            <a:avLst/>
          </a:prstGeom>
          <a:noFill/>
        </p:spPr>
        <p:txBody>
          <a:bodyPr wrap="square" rtlCol="0">
            <a:spAutoFit/>
          </a:bodyPr>
          <a:lstStyle/>
          <a:p>
            <a:pPr algn="ctr"/>
            <a:r>
              <a:rPr lang="en-GB" b="1" dirty="0" smtClean="0">
                <a:solidFill>
                  <a:srgbClr val="132D4D"/>
                </a:solidFill>
                <a:cs typeface="Times New Roman" pitchFamily="18" charset="0"/>
              </a:rPr>
              <a:t>Statistics</a:t>
            </a:r>
            <a:endParaRPr lang="ru-RU" b="1" dirty="0">
              <a:solidFill>
                <a:srgbClr val="132D4D"/>
              </a:solidFill>
              <a:cs typeface="Times New Roman" pitchFamily="18" charset="0"/>
            </a:endParaRPr>
          </a:p>
        </p:txBody>
      </p:sp>
      <p:cxnSp>
        <p:nvCxnSpPr>
          <p:cNvPr id="11" name="Прямая соединительная линия 10"/>
          <p:cNvCxnSpPr/>
          <p:nvPr/>
        </p:nvCxnSpPr>
        <p:spPr>
          <a:xfrm>
            <a:off x="323528" y="1556792"/>
            <a:ext cx="84249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667703"/>
            <a:ext cx="3312368" cy="2211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9302" y="3895765"/>
            <a:ext cx="3427254" cy="2281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37" y="410471"/>
            <a:ext cx="789456" cy="899979"/>
          </a:xfrm>
          <a:prstGeom prst="rect">
            <a:avLst/>
          </a:prstGeom>
        </p:spPr>
      </p:pic>
      <p:sp>
        <p:nvSpPr>
          <p:cNvPr id="13" name="Номер слайда 9"/>
          <p:cNvSpPr txBox="1">
            <a:spLocks/>
          </p:cNvSpPr>
          <p:nvPr/>
        </p:nvSpPr>
        <p:spPr>
          <a:xfrm>
            <a:off x="8293406" y="18288"/>
            <a:ext cx="455058"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2</a:t>
            </a:fld>
            <a:r>
              <a:rPr lang="ru-RU" dirty="0" smtClean="0"/>
              <a:t>-</a:t>
            </a:r>
            <a:endParaRPr lang="ru-RU" dirty="0"/>
          </a:p>
        </p:txBody>
      </p:sp>
      <p:sp>
        <p:nvSpPr>
          <p:cNvPr id="12" name="Прямоугольник 11"/>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9712" y="571449"/>
            <a:ext cx="5184576" cy="369332"/>
          </a:xfrm>
          <a:prstGeom prst="rect">
            <a:avLst/>
          </a:prstGeom>
          <a:noFill/>
        </p:spPr>
        <p:txBody>
          <a:bodyPr wrap="square" rtlCol="0">
            <a:spAutoFit/>
          </a:bodyPr>
          <a:lstStyle/>
          <a:p>
            <a:pPr algn="ctr"/>
            <a:r>
              <a:rPr lang="en-GB" b="1" dirty="0" smtClean="0">
                <a:solidFill>
                  <a:srgbClr val="132D4D"/>
                </a:solidFill>
              </a:rPr>
              <a:t>Opening ceremony</a:t>
            </a:r>
            <a:endParaRPr lang="ru-RU" b="1" dirty="0" smtClean="0">
              <a:solidFill>
                <a:srgbClr val="132D4D"/>
              </a:solidFill>
            </a:endParaRPr>
          </a:p>
        </p:txBody>
      </p:sp>
      <p:sp>
        <p:nvSpPr>
          <p:cNvPr id="6" name="TextBox 5"/>
          <p:cNvSpPr txBox="1"/>
          <p:nvPr/>
        </p:nvSpPr>
        <p:spPr>
          <a:xfrm>
            <a:off x="319764" y="1296527"/>
            <a:ext cx="5692396" cy="1569660"/>
          </a:xfrm>
          <a:prstGeom prst="rect">
            <a:avLst/>
          </a:prstGeom>
          <a:noFill/>
        </p:spPr>
        <p:txBody>
          <a:bodyPr wrap="square" rtlCol="0">
            <a:spAutoFit/>
          </a:bodyPr>
          <a:lstStyle/>
          <a:p>
            <a:r>
              <a:rPr lang="en-GB" sz="1200" dirty="0" smtClean="0">
                <a:solidFill>
                  <a:srgbClr val="132D4D"/>
                </a:solidFill>
              </a:rPr>
              <a:t>In joint opening ceremony of “ATOMECO-2015” and International Conference on Decommissioning the head of division of Radiological Protection and Radioactive Waste Management (OECD NEA) Michael Siemann has take a part.</a:t>
            </a:r>
          </a:p>
          <a:p>
            <a:r>
              <a:rPr lang="en-GB" sz="1200" dirty="0" smtClean="0">
                <a:solidFill>
                  <a:srgbClr val="132D4D"/>
                </a:solidFill>
              </a:rPr>
              <a:t>The Chair of Committee of State Duma on energy P. </a:t>
            </a:r>
            <a:r>
              <a:rPr lang="en-GB" sz="1200" dirty="0" err="1" smtClean="0">
                <a:solidFill>
                  <a:srgbClr val="132D4D"/>
                </a:solidFill>
              </a:rPr>
              <a:t>Zavalnyi</a:t>
            </a:r>
            <a:r>
              <a:rPr lang="en-GB" sz="1200" dirty="0" smtClean="0">
                <a:solidFill>
                  <a:srgbClr val="132D4D"/>
                </a:solidFill>
              </a:rPr>
              <a:t>, Director on State Policy on Radioactive Waste and Spent Fuel management and Decommissioning (</a:t>
            </a:r>
            <a:r>
              <a:rPr lang="en-GB" sz="1200" dirty="0" err="1" smtClean="0">
                <a:solidFill>
                  <a:srgbClr val="132D4D"/>
                </a:solidFill>
              </a:rPr>
              <a:t>Rosatom</a:t>
            </a:r>
            <a:r>
              <a:rPr lang="en-GB" sz="1200" dirty="0" smtClean="0">
                <a:solidFill>
                  <a:srgbClr val="132D4D"/>
                </a:solidFill>
              </a:rPr>
              <a:t>) O. </a:t>
            </a:r>
            <a:r>
              <a:rPr lang="en-GB" sz="1200" dirty="0" err="1" smtClean="0">
                <a:solidFill>
                  <a:srgbClr val="132D4D"/>
                </a:solidFill>
              </a:rPr>
              <a:t>Kryukov</a:t>
            </a:r>
            <a:r>
              <a:rPr lang="en-GB" sz="1200" dirty="0" smtClean="0">
                <a:solidFill>
                  <a:srgbClr val="132D4D"/>
                </a:solidFill>
              </a:rPr>
              <a:t> and adviser of</a:t>
            </a:r>
            <a:r>
              <a:rPr lang="ru-RU" sz="1200" b="1" dirty="0" smtClean="0">
                <a:solidFill>
                  <a:schemeClr val="tx2">
                    <a:lumMod val="75000"/>
                  </a:schemeClr>
                </a:solidFill>
              </a:rPr>
              <a:t> </a:t>
            </a:r>
            <a:r>
              <a:rPr lang="en-GB" sz="1200" dirty="0" smtClean="0">
                <a:solidFill>
                  <a:schemeClr val="tx2">
                    <a:lumMod val="75000"/>
                  </a:schemeClr>
                </a:solidFill>
              </a:rPr>
              <a:t>Director General of State Corporation </a:t>
            </a:r>
            <a:r>
              <a:rPr lang="en-GB" sz="1200" dirty="0" err="1" smtClean="0">
                <a:solidFill>
                  <a:schemeClr val="tx2">
                    <a:lumMod val="75000"/>
                  </a:schemeClr>
                </a:solidFill>
              </a:rPr>
              <a:t>Rosatom</a:t>
            </a:r>
            <a:r>
              <a:rPr lang="en-GB" sz="1200" b="1" dirty="0" smtClean="0">
                <a:solidFill>
                  <a:schemeClr val="tx2">
                    <a:lumMod val="75000"/>
                  </a:schemeClr>
                </a:solidFill>
              </a:rPr>
              <a:t>, </a:t>
            </a:r>
            <a:r>
              <a:rPr lang="en-GB" sz="1200" dirty="0" smtClean="0">
                <a:solidFill>
                  <a:schemeClr val="tx2">
                    <a:lumMod val="75000"/>
                  </a:schemeClr>
                </a:solidFill>
              </a:rPr>
              <a:t>coordinator on realisation of ecological policy of </a:t>
            </a:r>
            <a:r>
              <a:rPr lang="en-GB" sz="1200" dirty="0" err="1" smtClean="0">
                <a:solidFill>
                  <a:schemeClr val="tx2">
                    <a:lumMod val="75000"/>
                  </a:schemeClr>
                </a:solidFill>
              </a:rPr>
              <a:t>Rosatom</a:t>
            </a:r>
            <a:r>
              <a:rPr lang="en-GB" sz="1200" dirty="0" smtClean="0">
                <a:solidFill>
                  <a:schemeClr val="tx2">
                    <a:lumMod val="75000"/>
                  </a:schemeClr>
                </a:solidFill>
              </a:rPr>
              <a:t> B. </a:t>
            </a:r>
            <a:r>
              <a:rPr lang="en-GB" sz="1200" dirty="0" err="1" smtClean="0">
                <a:solidFill>
                  <a:schemeClr val="tx2">
                    <a:lumMod val="75000"/>
                  </a:schemeClr>
                </a:solidFill>
              </a:rPr>
              <a:t>Grachev</a:t>
            </a:r>
            <a:r>
              <a:rPr lang="en-GB" sz="1200" dirty="0" smtClean="0">
                <a:solidFill>
                  <a:schemeClr val="tx2">
                    <a:lumMod val="75000"/>
                  </a:schemeClr>
                </a:solidFill>
              </a:rPr>
              <a:t> participated also and made speeches</a:t>
            </a:r>
            <a:r>
              <a:rPr lang="ru-RU" sz="1200" dirty="0" smtClean="0">
                <a:solidFill>
                  <a:schemeClr val="tx2">
                    <a:lumMod val="75000"/>
                  </a:schemeClr>
                </a:solidFill>
              </a:rPr>
              <a:t>.</a:t>
            </a:r>
          </a:p>
        </p:txBody>
      </p:sp>
      <p:cxnSp>
        <p:nvCxnSpPr>
          <p:cNvPr id="16" name="Прямая соединительная линия 15"/>
          <p:cNvCxnSpPr/>
          <p:nvPr/>
        </p:nvCxnSpPr>
        <p:spPr>
          <a:xfrm>
            <a:off x="323528" y="1268760"/>
            <a:ext cx="856895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37" y="410471"/>
            <a:ext cx="645440" cy="735801"/>
          </a:xfrm>
          <a:prstGeom prst="rect">
            <a:avLst/>
          </a:prstGeom>
        </p:spPr>
      </p:pic>
      <p:sp>
        <p:nvSpPr>
          <p:cNvPr id="9" name="Прямоугольник с двумя скругленными противолежащими углами 8"/>
          <p:cNvSpPr/>
          <p:nvPr/>
        </p:nvSpPr>
        <p:spPr>
          <a:xfrm>
            <a:off x="3541568" y="3950404"/>
            <a:ext cx="5050405" cy="1964185"/>
          </a:xfrm>
          <a:prstGeom prst="round2DiagRect">
            <a:avLst/>
          </a:prstGeom>
          <a:noFill/>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Прямоугольник 1"/>
          <p:cNvSpPr/>
          <p:nvPr/>
        </p:nvSpPr>
        <p:spPr>
          <a:xfrm>
            <a:off x="3849172" y="3975597"/>
            <a:ext cx="4639436" cy="1384995"/>
          </a:xfrm>
          <a:prstGeom prst="rect">
            <a:avLst/>
          </a:prstGeom>
        </p:spPr>
        <p:txBody>
          <a:bodyPr wrap="square">
            <a:spAutoFit/>
          </a:bodyPr>
          <a:lstStyle/>
          <a:p>
            <a:r>
              <a:rPr lang="ru-RU" sz="1200" i="1" dirty="0" smtClean="0">
                <a:solidFill>
                  <a:srgbClr val="132D4D"/>
                </a:solidFill>
              </a:rPr>
              <a:t>«</a:t>
            </a:r>
            <a:r>
              <a:rPr lang="en-GB" sz="1200" i="1" dirty="0" smtClean="0">
                <a:solidFill>
                  <a:srgbClr val="132D4D"/>
                </a:solidFill>
              </a:rPr>
              <a:t>Our Agency  is delighted with the professional level demonstrated by Russian specialists. </a:t>
            </a:r>
          </a:p>
          <a:p>
            <a:r>
              <a:rPr lang="en-GB" sz="1200" i="1" dirty="0" smtClean="0">
                <a:solidFill>
                  <a:srgbClr val="132D4D"/>
                </a:solidFill>
              </a:rPr>
              <a:t>I hope that NEA countries-participants will expand the cooperation with Russian Federation developing the joint approaches to decommissioning of nuclear facilities, radioactive waste management that is necessary for the development of nuclear energy industry</a:t>
            </a:r>
            <a:r>
              <a:rPr lang="ru-RU" sz="1200" i="1" dirty="0" smtClean="0">
                <a:solidFill>
                  <a:srgbClr val="132D4D"/>
                </a:solidFill>
              </a:rPr>
              <a:t>» </a:t>
            </a:r>
            <a:r>
              <a:rPr lang="en-US" sz="1200" i="1" dirty="0" smtClean="0">
                <a:solidFill>
                  <a:srgbClr val="132D4D"/>
                </a:solidFill>
              </a:rPr>
              <a:t>- M. Siemann said at the plenary session.</a:t>
            </a:r>
            <a:endParaRPr lang="ru-RU" sz="1200" b="1" i="1" dirty="0">
              <a:solidFill>
                <a:srgbClr val="132D4D"/>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41" y="5240208"/>
            <a:ext cx="2332532" cy="155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090" y="1412776"/>
            <a:ext cx="2743200" cy="1825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NASC3F6C5\video\Атомэко 2015\фотоотчет разобранный _все_небольшой размер\Пленарное заседание\YAK_3017_previ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764" y="3530485"/>
            <a:ext cx="2125602" cy="1414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Номер слайда 9"/>
          <p:cNvSpPr txBox="1">
            <a:spLocks/>
          </p:cNvSpPr>
          <p:nvPr/>
        </p:nvSpPr>
        <p:spPr>
          <a:xfrm>
            <a:off x="8293406" y="18288"/>
            <a:ext cx="455058"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3</a:t>
            </a:fld>
            <a:r>
              <a:rPr lang="ru-RU" dirty="0" smtClean="0"/>
              <a:t>-</a:t>
            </a:r>
            <a:endParaRPr lang="ru-RU" dirty="0"/>
          </a:p>
        </p:txBody>
      </p:sp>
      <p:sp>
        <p:nvSpPr>
          <p:cNvPr id="12" name="Прямоугольник 11"/>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extLst>
      <p:ext uri="{BB962C8B-B14F-4D97-AF65-F5344CB8AC3E}">
        <p14:creationId xmlns:p14="http://schemas.microsoft.com/office/powerpoint/2010/main" val="3450943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82" y="372572"/>
            <a:ext cx="857526" cy="977579"/>
          </a:xfrm>
          <a:prstGeom prst="rect">
            <a:avLst/>
          </a:prstGeom>
        </p:spPr>
      </p:pic>
      <p:sp>
        <p:nvSpPr>
          <p:cNvPr id="6" name="Прямоугольник 5"/>
          <p:cNvSpPr/>
          <p:nvPr/>
        </p:nvSpPr>
        <p:spPr>
          <a:xfrm>
            <a:off x="2547343" y="861362"/>
            <a:ext cx="3464817" cy="369332"/>
          </a:xfrm>
          <a:prstGeom prst="rect">
            <a:avLst/>
          </a:prstGeom>
        </p:spPr>
        <p:txBody>
          <a:bodyPr wrap="square">
            <a:spAutoFit/>
          </a:bodyPr>
          <a:lstStyle/>
          <a:p>
            <a:pPr algn="ctr"/>
            <a:r>
              <a:rPr lang="en-GB" b="1" dirty="0" smtClean="0">
                <a:solidFill>
                  <a:srgbClr val="132D4D"/>
                </a:solidFill>
              </a:rPr>
              <a:t>Participants</a:t>
            </a:r>
            <a:endParaRPr lang="ru-RU" b="1" dirty="0" smtClean="0">
              <a:solidFill>
                <a:srgbClr val="132D4D"/>
              </a:solidFill>
            </a:endParaRPr>
          </a:p>
        </p:txBody>
      </p:sp>
      <p:sp>
        <p:nvSpPr>
          <p:cNvPr id="7" name="Прямоугольник 6"/>
          <p:cNvSpPr/>
          <p:nvPr/>
        </p:nvSpPr>
        <p:spPr>
          <a:xfrm>
            <a:off x="1867620" y="1790221"/>
            <a:ext cx="3956223" cy="4278094"/>
          </a:xfrm>
          <a:prstGeom prst="rect">
            <a:avLst/>
          </a:prstGeom>
        </p:spPr>
        <p:txBody>
          <a:bodyPr wrap="square">
            <a:spAutoFit/>
          </a:bodyPr>
          <a:lstStyle/>
          <a:p>
            <a:r>
              <a:rPr lang="en-GB" sz="1600" dirty="0" smtClean="0">
                <a:solidFill>
                  <a:srgbClr val="132D4D"/>
                </a:solidFill>
              </a:rPr>
              <a:t>Participants of the Conference were from</a:t>
            </a:r>
            <a:r>
              <a:rPr lang="ru-RU" sz="1600" dirty="0" smtClean="0">
                <a:solidFill>
                  <a:srgbClr val="132D4D"/>
                </a:solidFill>
              </a:rPr>
              <a:t>:</a:t>
            </a:r>
          </a:p>
          <a:p>
            <a:pPr marL="285750" indent="-285750">
              <a:buFont typeface="Arial" panose="020B0604020202020204" pitchFamily="34" charset="0"/>
              <a:buChar char="•"/>
            </a:pPr>
            <a:r>
              <a:rPr lang="en-GB" sz="1600" dirty="0" smtClean="0">
                <a:solidFill>
                  <a:srgbClr val="132D4D"/>
                </a:solidFill>
              </a:rPr>
              <a:t>companies working in decommissioning field under the </a:t>
            </a:r>
            <a:r>
              <a:rPr lang="en-GB" sz="1600" dirty="0" err="1" smtClean="0">
                <a:solidFill>
                  <a:srgbClr val="132D4D"/>
                </a:solidFill>
              </a:rPr>
              <a:t>Rosatom’s</a:t>
            </a:r>
            <a:r>
              <a:rPr lang="en-GB" sz="1600" dirty="0" smtClean="0">
                <a:solidFill>
                  <a:srgbClr val="132D4D"/>
                </a:solidFill>
              </a:rPr>
              <a:t> umbrella</a:t>
            </a:r>
            <a:r>
              <a:rPr lang="ru-RU" sz="1600" dirty="0" smtClean="0">
                <a:solidFill>
                  <a:srgbClr val="132D4D"/>
                </a:solidFill>
              </a:rPr>
              <a:t>,</a:t>
            </a:r>
            <a:r>
              <a:rPr lang="en-GB" sz="1600" dirty="0" smtClean="0">
                <a:solidFill>
                  <a:srgbClr val="132D4D"/>
                </a:solidFill>
              </a:rPr>
              <a:t> private business, regulator, local community, radioactive waste management “National Operator” from Russia;</a:t>
            </a:r>
            <a:r>
              <a:rPr lang="ru-RU" sz="1600" dirty="0" smtClean="0">
                <a:solidFill>
                  <a:srgbClr val="132D4D"/>
                </a:solidFill>
              </a:rPr>
              <a:t> </a:t>
            </a:r>
          </a:p>
          <a:p>
            <a:pPr marL="285750" indent="-285750">
              <a:buFont typeface="Arial" panose="020B0604020202020204" pitchFamily="34" charset="0"/>
              <a:buChar char="•"/>
            </a:pPr>
            <a:r>
              <a:rPr lang="en-GB" sz="1600" dirty="0" smtClean="0">
                <a:solidFill>
                  <a:srgbClr val="132D4D"/>
                </a:solidFill>
              </a:rPr>
              <a:t>the OECD NEA</a:t>
            </a:r>
            <a:r>
              <a:rPr lang="ru-RU" sz="1600" dirty="0" smtClean="0">
                <a:solidFill>
                  <a:srgbClr val="132D4D"/>
                </a:solidFill>
              </a:rPr>
              <a:t>, </a:t>
            </a:r>
          </a:p>
          <a:p>
            <a:pPr marL="285750" indent="-285750">
              <a:buFont typeface="Arial" panose="020B0604020202020204" pitchFamily="34" charset="0"/>
              <a:buChar char="•"/>
            </a:pPr>
            <a:r>
              <a:rPr lang="en-GB" sz="1600" dirty="0" smtClean="0">
                <a:solidFill>
                  <a:srgbClr val="132D4D"/>
                </a:solidFill>
              </a:rPr>
              <a:t>foreign companies, organisations and local administrations as</a:t>
            </a:r>
            <a:r>
              <a:rPr lang="ru-RU" sz="1600" dirty="0" smtClean="0">
                <a:solidFill>
                  <a:srgbClr val="132D4D"/>
                </a:solidFill>
              </a:rPr>
              <a:t>: </a:t>
            </a:r>
            <a:r>
              <a:rPr lang="ru-RU" sz="1600" i="1" dirty="0">
                <a:solidFill>
                  <a:srgbClr val="132D4D"/>
                </a:solidFill>
              </a:rPr>
              <a:t>JAPCO </a:t>
            </a:r>
            <a:r>
              <a:rPr lang="ru-RU" sz="1600" i="1" dirty="0" smtClean="0">
                <a:solidFill>
                  <a:srgbClr val="132D4D"/>
                </a:solidFill>
              </a:rPr>
              <a:t>(</a:t>
            </a:r>
            <a:r>
              <a:rPr lang="en-GB" sz="1600" i="1" dirty="0" smtClean="0">
                <a:solidFill>
                  <a:srgbClr val="132D4D"/>
                </a:solidFill>
              </a:rPr>
              <a:t>Japan</a:t>
            </a:r>
            <a:r>
              <a:rPr lang="ru-RU" sz="1600" i="1" dirty="0" smtClean="0">
                <a:solidFill>
                  <a:srgbClr val="132D4D"/>
                </a:solidFill>
              </a:rPr>
              <a:t>), </a:t>
            </a:r>
            <a:r>
              <a:rPr lang="ru-RU" sz="1600" i="1" dirty="0">
                <a:solidFill>
                  <a:srgbClr val="132D4D"/>
                </a:solidFill>
              </a:rPr>
              <a:t>ENSI </a:t>
            </a:r>
            <a:r>
              <a:rPr lang="ru-RU" sz="1600" i="1" dirty="0" smtClean="0">
                <a:solidFill>
                  <a:srgbClr val="132D4D"/>
                </a:solidFill>
              </a:rPr>
              <a:t>(</a:t>
            </a:r>
            <a:r>
              <a:rPr lang="en-GB" sz="1600" i="1" dirty="0" smtClean="0">
                <a:solidFill>
                  <a:srgbClr val="132D4D"/>
                </a:solidFill>
              </a:rPr>
              <a:t>Switzerland</a:t>
            </a:r>
            <a:r>
              <a:rPr lang="ru-RU" sz="1600" i="1" dirty="0" smtClean="0">
                <a:solidFill>
                  <a:srgbClr val="132D4D"/>
                </a:solidFill>
              </a:rPr>
              <a:t>), </a:t>
            </a:r>
            <a:r>
              <a:rPr lang="ru-RU" sz="1600" i="1" dirty="0">
                <a:solidFill>
                  <a:srgbClr val="132D4D"/>
                </a:solidFill>
              </a:rPr>
              <a:t>JAVYS </a:t>
            </a:r>
            <a:r>
              <a:rPr lang="ru-RU" sz="1600" i="1" dirty="0" smtClean="0">
                <a:solidFill>
                  <a:srgbClr val="132D4D"/>
                </a:solidFill>
              </a:rPr>
              <a:t>(</a:t>
            </a:r>
            <a:r>
              <a:rPr lang="en-GB" sz="1600" i="1" dirty="0" smtClean="0">
                <a:solidFill>
                  <a:srgbClr val="132D4D"/>
                </a:solidFill>
              </a:rPr>
              <a:t>Slovak</a:t>
            </a:r>
            <a:r>
              <a:rPr lang="ru-RU" sz="1600" i="1" dirty="0" smtClean="0">
                <a:solidFill>
                  <a:srgbClr val="132D4D"/>
                </a:solidFill>
              </a:rPr>
              <a:t>), </a:t>
            </a:r>
            <a:r>
              <a:rPr lang="ru-RU" sz="1600" i="1" dirty="0">
                <a:solidFill>
                  <a:srgbClr val="132D4D"/>
                </a:solidFill>
              </a:rPr>
              <a:t>EDF </a:t>
            </a:r>
            <a:r>
              <a:rPr lang="ru-RU" sz="1600" i="1" dirty="0" smtClean="0">
                <a:solidFill>
                  <a:srgbClr val="132D4D"/>
                </a:solidFill>
              </a:rPr>
              <a:t>(</a:t>
            </a:r>
            <a:r>
              <a:rPr lang="en-GB" sz="1600" i="1" dirty="0" smtClean="0">
                <a:solidFill>
                  <a:srgbClr val="132D4D"/>
                </a:solidFill>
              </a:rPr>
              <a:t>France</a:t>
            </a:r>
            <a:r>
              <a:rPr lang="ru-RU" sz="1600" i="1" dirty="0" smtClean="0">
                <a:solidFill>
                  <a:srgbClr val="132D4D"/>
                </a:solidFill>
              </a:rPr>
              <a:t>), </a:t>
            </a:r>
            <a:r>
              <a:rPr lang="ru-RU" sz="1600" i="1" dirty="0">
                <a:solidFill>
                  <a:srgbClr val="132D4D"/>
                </a:solidFill>
              </a:rPr>
              <a:t>NUKEM Technologies </a:t>
            </a:r>
            <a:r>
              <a:rPr lang="ru-RU" sz="1600" i="1" dirty="0" smtClean="0">
                <a:solidFill>
                  <a:srgbClr val="132D4D"/>
                </a:solidFill>
              </a:rPr>
              <a:t>(</a:t>
            </a:r>
            <a:r>
              <a:rPr lang="en-GB" sz="1600" i="1" dirty="0" smtClean="0">
                <a:solidFill>
                  <a:srgbClr val="132D4D"/>
                </a:solidFill>
              </a:rPr>
              <a:t>Germany</a:t>
            </a:r>
            <a:r>
              <a:rPr lang="ru-RU" sz="1600" i="1" dirty="0" smtClean="0">
                <a:solidFill>
                  <a:srgbClr val="132D4D"/>
                </a:solidFill>
              </a:rPr>
              <a:t>), </a:t>
            </a:r>
            <a:r>
              <a:rPr lang="ru-RU" sz="1600" i="1" dirty="0">
                <a:solidFill>
                  <a:srgbClr val="132D4D"/>
                </a:solidFill>
              </a:rPr>
              <a:t>NDA </a:t>
            </a:r>
            <a:r>
              <a:rPr lang="ru-RU" sz="1600" i="1" dirty="0" smtClean="0">
                <a:solidFill>
                  <a:srgbClr val="132D4D"/>
                </a:solidFill>
              </a:rPr>
              <a:t>(</a:t>
            </a:r>
            <a:r>
              <a:rPr lang="en-GB" sz="1600" i="1" dirty="0" smtClean="0">
                <a:solidFill>
                  <a:srgbClr val="132D4D"/>
                </a:solidFill>
              </a:rPr>
              <a:t>UK</a:t>
            </a:r>
            <a:r>
              <a:rPr lang="ru-RU" sz="1600" i="1" dirty="0" smtClean="0">
                <a:solidFill>
                  <a:srgbClr val="132D4D"/>
                </a:solidFill>
              </a:rPr>
              <a:t>), </a:t>
            </a:r>
            <a:r>
              <a:rPr lang="ru-RU" sz="1600" i="1" dirty="0">
                <a:solidFill>
                  <a:srgbClr val="132D4D"/>
                </a:solidFill>
              </a:rPr>
              <a:t>SOGIN </a:t>
            </a:r>
            <a:r>
              <a:rPr lang="ru-RU" sz="1600" i="1" dirty="0" smtClean="0">
                <a:solidFill>
                  <a:srgbClr val="132D4D"/>
                </a:solidFill>
              </a:rPr>
              <a:t>(</a:t>
            </a:r>
            <a:r>
              <a:rPr lang="en-GB" sz="1600" i="1" dirty="0" smtClean="0">
                <a:solidFill>
                  <a:srgbClr val="132D4D"/>
                </a:solidFill>
              </a:rPr>
              <a:t>Italy</a:t>
            </a:r>
            <a:r>
              <a:rPr lang="ru-RU" sz="1600" i="1" dirty="0" smtClean="0">
                <a:solidFill>
                  <a:srgbClr val="132D4D"/>
                </a:solidFill>
              </a:rPr>
              <a:t>), </a:t>
            </a:r>
            <a:r>
              <a:rPr lang="ru-RU" sz="1600" i="1" dirty="0">
                <a:solidFill>
                  <a:srgbClr val="132D4D"/>
                </a:solidFill>
              </a:rPr>
              <a:t>Belgoprocess </a:t>
            </a:r>
            <a:r>
              <a:rPr lang="ru-RU" sz="1600" i="1" dirty="0" smtClean="0">
                <a:solidFill>
                  <a:srgbClr val="132D4D"/>
                </a:solidFill>
              </a:rPr>
              <a:t>(</a:t>
            </a:r>
            <a:r>
              <a:rPr lang="en-GB" sz="1600" i="1" dirty="0" smtClean="0">
                <a:solidFill>
                  <a:srgbClr val="132D4D"/>
                </a:solidFill>
              </a:rPr>
              <a:t>Belgium</a:t>
            </a:r>
            <a:r>
              <a:rPr lang="ru-RU" sz="1600" i="1" dirty="0" smtClean="0">
                <a:solidFill>
                  <a:srgbClr val="132D4D"/>
                </a:solidFill>
              </a:rPr>
              <a:t>), </a:t>
            </a:r>
            <a:r>
              <a:rPr lang="ru-RU" sz="1600" i="1" dirty="0">
                <a:solidFill>
                  <a:srgbClr val="132D4D"/>
                </a:solidFill>
              </a:rPr>
              <a:t>M+W UK </a:t>
            </a:r>
            <a:r>
              <a:rPr lang="ru-RU" sz="1600" i="1" dirty="0" smtClean="0">
                <a:solidFill>
                  <a:srgbClr val="132D4D"/>
                </a:solidFill>
              </a:rPr>
              <a:t>(</a:t>
            </a:r>
            <a:r>
              <a:rPr lang="en-GB" sz="1600" i="1" dirty="0" smtClean="0">
                <a:solidFill>
                  <a:srgbClr val="132D4D"/>
                </a:solidFill>
              </a:rPr>
              <a:t>UK</a:t>
            </a:r>
            <a:r>
              <a:rPr lang="ru-RU" sz="1600" i="1" dirty="0" smtClean="0">
                <a:solidFill>
                  <a:srgbClr val="132D4D"/>
                </a:solidFill>
              </a:rPr>
              <a:t>), </a:t>
            </a:r>
            <a:r>
              <a:rPr lang="ru-RU" sz="1600" i="1" dirty="0">
                <a:solidFill>
                  <a:srgbClr val="132D4D"/>
                </a:solidFill>
              </a:rPr>
              <a:t>Östhammar municipality, </a:t>
            </a:r>
            <a:r>
              <a:rPr lang="ru-RU" sz="1600" i="1" dirty="0" smtClean="0">
                <a:solidFill>
                  <a:srgbClr val="132D4D"/>
                </a:solidFill>
              </a:rPr>
              <a:t>(</a:t>
            </a:r>
            <a:r>
              <a:rPr lang="en-GB" sz="1600" i="1" dirty="0" smtClean="0">
                <a:solidFill>
                  <a:srgbClr val="132D4D"/>
                </a:solidFill>
              </a:rPr>
              <a:t>Sweden</a:t>
            </a:r>
            <a:r>
              <a:rPr lang="ru-RU" sz="1600" i="1" dirty="0" smtClean="0">
                <a:solidFill>
                  <a:srgbClr val="132D4D"/>
                </a:solidFill>
              </a:rPr>
              <a:t>), </a:t>
            </a:r>
            <a:r>
              <a:rPr lang="ru-RU" sz="1600" i="1" dirty="0">
                <a:solidFill>
                  <a:srgbClr val="132D4D"/>
                </a:solidFill>
              </a:rPr>
              <a:t>SSM </a:t>
            </a:r>
            <a:r>
              <a:rPr lang="ru-RU" sz="1600" i="1" dirty="0" smtClean="0">
                <a:solidFill>
                  <a:srgbClr val="132D4D"/>
                </a:solidFill>
              </a:rPr>
              <a:t>(</a:t>
            </a:r>
            <a:r>
              <a:rPr lang="en-GB" sz="1600" i="1" dirty="0" smtClean="0">
                <a:solidFill>
                  <a:srgbClr val="132D4D"/>
                </a:solidFill>
              </a:rPr>
              <a:t>Sweden</a:t>
            </a:r>
            <a:r>
              <a:rPr lang="ru-RU" sz="1600" i="1" dirty="0" smtClean="0">
                <a:solidFill>
                  <a:srgbClr val="132D4D"/>
                </a:solidFill>
              </a:rPr>
              <a:t>) </a:t>
            </a:r>
            <a:r>
              <a:rPr lang="en-GB" sz="1600" i="1" dirty="0" smtClean="0">
                <a:solidFill>
                  <a:srgbClr val="132D4D"/>
                </a:solidFill>
              </a:rPr>
              <a:t>and others</a:t>
            </a:r>
            <a:r>
              <a:rPr lang="ru-RU" sz="1600" i="1" dirty="0" smtClean="0">
                <a:solidFill>
                  <a:srgbClr val="132D4D"/>
                </a:solidFill>
              </a:rPr>
              <a:t>.</a:t>
            </a:r>
            <a:endParaRPr lang="ru-RU" sz="1600" i="1" dirty="0">
              <a:solidFill>
                <a:srgbClr val="132D4D"/>
              </a:solidFill>
            </a:endParaRPr>
          </a:p>
        </p:txBody>
      </p:sp>
      <p:cxnSp>
        <p:nvCxnSpPr>
          <p:cNvPr id="8" name="Прямая соединительная линия 7"/>
          <p:cNvCxnSpPr/>
          <p:nvPr/>
        </p:nvCxnSpPr>
        <p:spPr>
          <a:xfrm>
            <a:off x="323528" y="1412776"/>
            <a:ext cx="856895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596" y="1501417"/>
            <a:ext cx="1561622" cy="2338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36" y="4052379"/>
            <a:ext cx="1475018" cy="2208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6324" y="3902977"/>
            <a:ext cx="1561622" cy="2338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2596" y="3977530"/>
            <a:ext cx="1517637" cy="2272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6324" y="1501417"/>
            <a:ext cx="1561622" cy="2338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536" y="1759405"/>
            <a:ext cx="1389344" cy="2080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Номер слайда 9"/>
          <p:cNvSpPr>
            <a:spLocks noGrp="1"/>
          </p:cNvSpPr>
          <p:nvPr>
            <p:ph type="sldNum" sz="quarter" idx="12"/>
          </p:nvPr>
        </p:nvSpPr>
        <p:spPr>
          <a:xfrm>
            <a:off x="8293406" y="18288"/>
            <a:ext cx="455058" cy="329184"/>
          </a:xfrm>
        </p:spPr>
        <p:txBody>
          <a:bodyPr/>
          <a:lstStyle/>
          <a:p>
            <a:r>
              <a:rPr lang="ru-RU" dirty="0" smtClean="0"/>
              <a:t>-</a:t>
            </a:r>
            <a:fld id="{AFD141A1-0D38-49C4-A5B3-56EE060A3087}" type="slidenum">
              <a:rPr lang="ru-RU" smtClean="0"/>
              <a:pPr/>
              <a:t>4</a:t>
            </a:fld>
            <a:r>
              <a:rPr lang="ru-RU" dirty="0" smtClean="0"/>
              <a:t>-</a:t>
            </a:r>
            <a:endParaRPr lang="ru-RU" dirty="0"/>
          </a:p>
        </p:txBody>
      </p:sp>
      <p:sp>
        <p:nvSpPr>
          <p:cNvPr id="16" name="Прямоугольник 15"/>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extLst>
      <p:ext uri="{BB962C8B-B14F-4D97-AF65-F5344CB8AC3E}">
        <p14:creationId xmlns:p14="http://schemas.microsoft.com/office/powerpoint/2010/main" val="384046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043444"/>
            <a:ext cx="4152670" cy="4093428"/>
          </a:xfrm>
          <a:prstGeom prst="rect">
            <a:avLst/>
          </a:prstGeom>
          <a:noFill/>
        </p:spPr>
        <p:txBody>
          <a:bodyPr wrap="square" rtlCol="0">
            <a:spAutoFit/>
          </a:bodyPr>
          <a:lstStyle/>
          <a:p>
            <a:pPr algn="ctr"/>
            <a:endParaRPr lang="ru-RU" b="1" dirty="0" smtClean="0">
              <a:solidFill>
                <a:srgbClr val="132D4D"/>
              </a:solidFill>
            </a:endParaRPr>
          </a:p>
          <a:p>
            <a:pPr algn="ctr"/>
            <a:endParaRPr lang="ru-RU" b="1" dirty="0" smtClean="0">
              <a:solidFill>
                <a:srgbClr val="132D4D"/>
              </a:solidFill>
            </a:endParaRPr>
          </a:p>
          <a:p>
            <a:r>
              <a:rPr lang="en-GB" sz="1600" dirty="0" smtClean="0">
                <a:solidFill>
                  <a:srgbClr val="132D4D"/>
                </a:solidFill>
              </a:rPr>
              <a:t>Conference was held in three open sessions</a:t>
            </a:r>
            <a:r>
              <a:rPr lang="ru-RU" sz="1600" dirty="0" smtClean="0">
                <a:solidFill>
                  <a:srgbClr val="132D4D"/>
                </a:solidFill>
              </a:rPr>
              <a:t>:</a:t>
            </a:r>
          </a:p>
          <a:p>
            <a:r>
              <a:rPr lang="ru-RU" sz="1600" dirty="0" smtClean="0">
                <a:solidFill>
                  <a:srgbClr val="132D4D"/>
                </a:solidFill>
              </a:rPr>
              <a:t> </a:t>
            </a:r>
            <a:endParaRPr lang="ru-RU" sz="1600" dirty="0">
              <a:solidFill>
                <a:srgbClr val="132D4D"/>
              </a:solidFill>
            </a:endParaRPr>
          </a:p>
          <a:p>
            <a:pPr marL="285750" indent="-285750">
              <a:buFont typeface="Arial" panose="020B0604020202020204" pitchFamily="34" charset="0"/>
              <a:buChar char="•"/>
            </a:pPr>
            <a:r>
              <a:rPr lang="ru-RU" sz="1600" i="1" dirty="0" smtClean="0">
                <a:solidFill>
                  <a:srgbClr val="132D4D"/>
                </a:solidFill>
              </a:rPr>
              <a:t>«</a:t>
            </a:r>
            <a:r>
              <a:rPr lang="en-GB" sz="1600" i="1" dirty="0">
                <a:solidFill>
                  <a:srgbClr val="132D4D"/>
                </a:solidFill>
              </a:rPr>
              <a:t>Governmental, Industrial and Business Strategies for the Decommissioning of Nuclear Power Plants</a:t>
            </a:r>
            <a:r>
              <a:rPr lang="ru-RU" sz="1600" i="1" dirty="0" smtClean="0">
                <a:solidFill>
                  <a:srgbClr val="132D4D"/>
                </a:solidFill>
              </a:rPr>
              <a:t>», </a:t>
            </a:r>
          </a:p>
          <a:p>
            <a:pPr marL="285750" indent="-285750">
              <a:buFont typeface="Arial" panose="020B0604020202020204" pitchFamily="34" charset="0"/>
              <a:buChar char="•"/>
            </a:pPr>
            <a:endParaRPr lang="ru-RU" sz="1600" i="1" dirty="0" smtClean="0">
              <a:solidFill>
                <a:srgbClr val="132D4D"/>
              </a:solidFill>
            </a:endParaRPr>
          </a:p>
          <a:p>
            <a:pPr marL="285750" indent="-285750">
              <a:buFont typeface="Arial" panose="020B0604020202020204" pitchFamily="34" charset="0"/>
              <a:buChar char="•"/>
            </a:pPr>
            <a:r>
              <a:rPr lang="ru-RU" sz="1600" i="1" dirty="0" smtClean="0">
                <a:solidFill>
                  <a:srgbClr val="132D4D"/>
                </a:solidFill>
              </a:rPr>
              <a:t>«</a:t>
            </a:r>
            <a:r>
              <a:rPr lang="en-GB" sz="1600" i="1" dirty="0">
                <a:solidFill>
                  <a:srgbClr val="132D4D"/>
                </a:solidFill>
              </a:rPr>
              <a:t>Practical Experience and Future Challenges for the Decommissioning of Nuclear Facilities</a:t>
            </a:r>
            <a:r>
              <a:rPr lang="ru-RU" sz="1600" i="1" dirty="0" smtClean="0">
                <a:solidFill>
                  <a:srgbClr val="132D4D"/>
                </a:solidFill>
              </a:rPr>
              <a:t>», </a:t>
            </a:r>
          </a:p>
          <a:p>
            <a:pPr marL="285750" indent="-285750">
              <a:buFont typeface="Arial" panose="020B0604020202020204" pitchFamily="34" charset="0"/>
              <a:buChar char="•"/>
            </a:pPr>
            <a:endParaRPr lang="ru-RU" sz="1600" i="1" dirty="0" smtClean="0">
              <a:solidFill>
                <a:srgbClr val="132D4D"/>
              </a:solidFill>
            </a:endParaRPr>
          </a:p>
          <a:p>
            <a:pPr marL="285750" indent="-285750">
              <a:buFont typeface="Arial" panose="020B0604020202020204" pitchFamily="34" charset="0"/>
              <a:buChar char="•"/>
            </a:pPr>
            <a:r>
              <a:rPr lang="ru-RU" sz="1600" i="1" dirty="0" smtClean="0">
                <a:solidFill>
                  <a:srgbClr val="132D4D"/>
                </a:solidFill>
              </a:rPr>
              <a:t>«</a:t>
            </a:r>
            <a:r>
              <a:rPr lang="en-GB" sz="1600" i="1" dirty="0">
                <a:solidFill>
                  <a:srgbClr val="132D4D"/>
                </a:solidFill>
              </a:rPr>
              <a:t>Different Roles and Expectations of Stakeholders in the Decommissioning Process</a:t>
            </a:r>
            <a:r>
              <a:rPr lang="ru-RU" sz="1600" i="1" dirty="0" smtClean="0">
                <a:solidFill>
                  <a:srgbClr val="132D4D"/>
                </a:solidFill>
              </a:rPr>
              <a:t>». </a:t>
            </a:r>
            <a:endParaRPr lang="ru-RU" sz="1600" i="1" dirty="0">
              <a:solidFill>
                <a:srgbClr val="132D4D"/>
              </a:solidFill>
            </a:endParaRPr>
          </a:p>
        </p:txBody>
      </p:sp>
      <p:cxnSp>
        <p:nvCxnSpPr>
          <p:cNvPr id="13" name="Прямая соединительная линия 12"/>
          <p:cNvCxnSpPr/>
          <p:nvPr/>
        </p:nvCxnSpPr>
        <p:spPr>
          <a:xfrm>
            <a:off x="395536" y="1484784"/>
            <a:ext cx="849694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432" y="2251607"/>
            <a:ext cx="2210776" cy="1476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628800"/>
            <a:ext cx="2304256" cy="1538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220" y="5185958"/>
            <a:ext cx="2217481" cy="1475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p:nvSpPr>
        <p:spPr>
          <a:xfrm>
            <a:off x="4787516" y="3985629"/>
            <a:ext cx="4248980" cy="2169825"/>
          </a:xfrm>
          <a:prstGeom prst="rect">
            <a:avLst/>
          </a:prstGeom>
          <a:noFill/>
        </p:spPr>
        <p:txBody>
          <a:bodyPr wrap="square" rtlCol="0">
            <a:spAutoFit/>
          </a:bodyPr>
          <a:lstStyle/>
          <a:p>
            <a:pPr algn="just"/>
            <a:r>
              <a:rPr lang="en-GB" sz="1500" dirty="0" smtClean="0">
                <a:solidFill>
                  <a:srgbClr val="132D4D"/>
                </a:solidFill>
              </a:rPr>
              <a:t>Sessions participants discussed in details the main approaches to development of decommissioning strategies in Russia as well as best practices of other countries leading in the area of decommissioning and RW management. Also the involvement and roles of regulators, owners, authorities, staff and other stakeholders in the realisation of decommissioning projects.</a:t>
            </a:r>
            <a:endParaRPr lang="ru-RU" sz="1500" dirty="0">
              <a:solidFill>
                <a:srgbClr val="132D4D"/>
              </a:solidFill>
            </a:endParaRPr>
          </a:p>
        </p:txBody>
      </p:sp>
      <p:sp>
        <p:nvSpPr>
          <p:cNvPr id="14" name="Прямоугольник 13"/>
          <p:cNvSpPr/>
          <p:nvPr/>
        </p:nvSpPr>
        <p:spPr>
          <a:xfrm>
            <a:off x="2547343" y="861362"/>
            <a:ext cx="3464817" cy="369332"/>
          </a:xfrm>
          <a:prstGeom prst="rect">
            <a:avLst/>
          </a:prstGeom>
        </p:spPr>
        <p:txBody>
          <a:bodyPr wrap="square">
            <a:spAutoFit/>
          </a:bodyPr>
          <a:lstStyle/>
          <a:p>
            <a:pPr algn="ctr"/>
            <a:r>
              <a:rPr lang="en-GB" b="1" dirty="0" smtClean="0">
                <a:solidFill>
                  <a:srgbClr val="132D4D"/>
                </a:solidFill>
              </a:rPr>
              <a:t>Format of Conference</a:t>
            </a:r>
            <a:endParaRPr lang="ru-RU" b="1" dirty="0">
              <a:solidFill>
                <a:srgbClr val="132D4D"/>
              </a:solidFill>
            </a:endParaRPr>
          </a:p>
        </p:txBody>
      </p:sp>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82" y="424164"/>
            <a:ext cx="857526" cy="977579"/>
          </a:xfrm>
          <a:prstGeom prst="rect">
            <a:avLst/>
          </a:prstGeom>
        </p:spPr>
      </p:pic>
      <p:pic>
        <p:nvPicPr>
          <p:cNvPr id="12" name="Picture 2" descr="\\NASC3F6C5\video\Атомэко 2015\ОЭСР\DSC_2627_previe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866" y="5215556"/>
            <a:ext cx="2124989" cy="1416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Номер слайда 9"/>
          <p:cNvSpPr txBox="1">
            <a:spLocks/>
          </p:cNvSpPr>
          <p:nvPr/>
        </p:nvSpPr>
        <p:spPr>
          <a:xfrm>
            <a:off x="8293406" y="18288"/>
            <a:ext cx="455058"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5</a:t>
            </a:fld>
            <a:r>
              <a:rPr lang="ru-RU" dirty="0" smtClean="0"/>
              <a:t>-</a:t>
            </a:r>
            <a:endParaRPr lang="ru-RU" dirty="0"/>
          </a:p>
        </p:txBody>
      </p:sp>
      <p:sp>
        <p:nvSpPr>
          <p:cNvPr id="15" name="Прямоугольник 14"/>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661994"/>
            <a:ext cx="4152670" cy="2492990"/>
          </a:xfrm>
          <a:prstGeom prst="rect">
            <a:avLst/>
          </a:prstGeom>
          <a:noFill/>
        </p:spPr>
        <p:txBody>
          <a:bodyPr wrap="square" rtlCol="0">
            <a:spAutoFit/>
          </a:bodyPr>
          <a:lstStyle/>
          <a:p>
            <a:r>
              <a:rPr lang="en-GB" sz="1200" b="1" i="1" dirty="0" smtClean="0">
                <a:solidFill>
                  <a:srgbClr val="132D4D"/>
                </a:solidFill>
              </a:rPr>
              <a:t>Session</a:t>
            </a:r>
            <a:r>
              <a:rPr lang="ru-RU" sz="1200" b="1" i="1" dirty="0" smtClean="0">
                <a:solidFill>
                  <a:srgbClr val="132D4D"/>
                </a:solidFill>
              </a:rPr>
              <a:t> №1 «</a:t>
            </a:r>
            <a:r>
              <a:rPr lang="en-GB" sz="1200" b="1" i="1" dirty="0">
                <a:solidFill>
                  <a:srgbClr val="132D4D"/>
                </a:solidFill>
              </a:rPr>
              <a:t>Governmental, Industrial and Business Strategies for the Decommissioning of Nuclear Power Plants</a:t>
            </a:r>
            <a:r>
              <a:rPr lang="ru-RU" sz="1200" b="1" i="1" dirty="0" smtClean="0">
                <a:solidFill>
                  <a:srgbClr val="132D4D"/>
                </a:solidFill>
              </a:rPr>
              <a:t>» </a:t>
            </a:r>
          </a:p>
          <a:p>
            <a:endParaRPr lang="ru-RU" sz="1200" dirty="0" smtClean="0"/>
          </a:p>
          <a:p>
            <a:r>
              <a:rPr lang="en-GB" sz="1200" dirty="0" smtClean="0"/>
              <a:t>Participants discussed strategic approaches in the world practice: main driving factors, decision making criteria from the different point of view of the national and international strategy developers, regulators, operators and service organisations.</a:t>
            </a:r>
            <a:r>
              <a:rPr lang="ru-RU" sz="1200" dirty="0" smtClean="0"/>
              <a:t> </a:t>
            </a:r>
          </a:p>
          <a:p>
            <a:r>
              <a:rPr lang="en-GB" sz="1200" dirty="0" smtClean="0"/>
              <a:t>Presentations were made by the representatives of State Corporation </a:t>
            </a:r>
            <a:r>
              <a:rPr lang="en-GB" sz="1200" dirty="0" err="1" smtClean="0"/>
              <a:t>Rosatom</a:t>
            </a:r>
            <a:r>
              <a:rPr lang="en-GB" sz="1200" dirty="0" smtClean="0"/>
              <a:t>, </a:t>
            </a:r>
            <a:r>
              <a:rPr lang="en-US" sz="1200" i="1" dirty="0" smtClean="0"/>
              <a:t>JAPCO (</a:t>
            </a:r>
            <a:r>
              <a:rPr lang="en-GB" sz="1200" i="1" dirty="0" smtClean="0"/>
              <a:t>Japan</a:t>
            </a:r>
            <a:r>
              <a:rPr lang="ru-RU" sz="1200" i="1" dirty="0" smtClean="0"/>
              <a:t>),  </a:t>
            </a:r>
            <a:r>
              <a:rPr lang="en-US" sz="1200" i="1" dirty="0" smtClean="0"/>
              <a:t>ENSI</a:t>
            </a:r>
            <a:r>
              <a:rPr lang="ru-RU" sz="1200" i="1" dirty="0" smtClean="0"/>
              <a:t> (</a:t>
            </a:r>
            <a:r>
              <a:rPr lang="en-GB" sz="1200" i="1" dirty="0" smtClean="0"/>
              <a:t>Switzerland</a:t>
            </a:r>
            <a:r>
              <a:rPr lang="ru-RU" sz="1200" i="1" dirty="0" smtClean="0"/>
              <a:t>), </a:t>
            </a:r>
            <a:r>
              <a:rPr lang="en-US" sz="1200" i="1" dirty="0" smtClean="0"/>
              <a:t>JAVYS (</a:t>
            </a:r>
            <a:r>
              <a:rPr lang="en-GB" sz="1200" i="1" dirty="0" err="1" smtClean="0"/>
              <a:t>Slovac</a:t>
            </a:r>
            <a:r>
              <a:rPr lang="ru-RU" sz="1200" i="1" dirty="0" smtClean="0"/>
              <a:t>)</a:t>
            </a:r>
            <a:r>
              <a:rPr lang="en-GB" sz="1200" i="1" dirty="0" smtClean="0"/>
              <a:t>, EDF (France), SOGIN (Italy), NUKEM Technologies (Germany) and NDA (UK)</a:t>
            </a:r>
            <a:r>
              <a:rPr lang="ru-RU" sz="1200" i="1" dirty="0" smtClean="0"/>
              <a:t>.</a:t>
            </a:r>
          </a:p>
        </p:txBody>
      </p:sp>
      <p:cxnSp>
        <p:nvCxnSpPr>
          <p:cNvPr id="13" name="Прямая соединительная линия 12"/>
          <p:cNvCxnSpPr/>
          <p:nvPr/>
        </p:nvCxnSpPr>
        <p:spPr>
          <a:xfrm>
            <a:off x="395536" y="1484784"/>
            <a:ext cx="849694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547343" y="861362"/>
            <a:ext cx="3464817" cy="369332"/>
          </a:xfrm>
          <a:prstGeom prst="rect">
            <a:avLst/>
          </a:prstGeom>
        </p:spPr>
        <p:txBody>
          <a:bodyPr wrap="square">
            <a:spAutoFit/>
          </a:bodyPr>
          <a:lstStyle/>
          <a:p>
            <a:pPr algn="ctr"/>
            <a:r>
              <a:rPr lang="en-GB" b="1" dirty="0" smtClean="0">
                <a:solidFill>
                  <a:srgbClr val="132D4D"/>
                </a:solidFill>
              </a:rPr>
              <a:t>Format of Conference</a:t>
            </a:r>
            <a:endParaRPr lang="ru-RU" b="1" dirty="0">
              <a:solidFill>
                <a:srgbClr val="132D4D"/>
              </a:solidFill>
            </a:endParaRPr>
          </a:p>
        </p:txBody>
      </p:sp>
      <p:pic>
        <p:nvPicPr>
          <p:cNvPr id="23" name="Рисунок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82" y="424164"/>
            <a:ext cx="857526" cy="977579"/>
          </a:xfrm>
          <a:prstGeom prst="rect">
            <a:avLst/>
          </a:prstGeom>
        </p:spPr>
      </p:pic>
      <p:sp>
        <p:nvSpPr>
          <p:cNvPr id="16" name="Номер слайда 9"/>
          <p:cNvSpPr txBox="1">
            <a:spLocks/>
          </p:cNvSpPr>
          <p:nvPr/>
        </p:nvSpPr>
        <p:spPr>
          <a:xfrm>
            <a:off x="8293406" y="18288"/>
            <a:ext cx="455058"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6</a:t>
            </a:fld>
            <a:r>
              <a:rPr lang="ru-RU" dirty="0" smtClean="0"/>
              <a:t>-</a:t>
            </a:r>
            <a:endParaRPr lang="ru-RU" dirty="0"/>
          </a:p>
        </p:txBody>
      </p:sp>
      <p:sp>
        <p:nvSpPr>
          <p:cNvPr id="15" name="Прямоугольник 14"/>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
        <p:nvSpPr>
          <p:cNvPr id="2" name="Прямоугольник 1"/>
          <p:cNvSpPr/>
          <p:nvPr/>
        </p:nvSpPr>
        <p:spPr>
          <a:xfrm>
            <a:off x="5004048" y="1677383"/>
            <a:ext cx="3888432" cy="2862322"/>
          </a:xfrm>
          <a:prstGeom prst="rect">
            <a:avLst/>
          </a:prstGeom>
        </p:spPr>
        <p:txBody>
          <a:bodyPr wrap="square">
            <a:spAutoFit/>
          </a:bodyPr>
          <a:lstStyle/>
          <a:p>
            <a:pPr lvl="0"/>
            <a:r>
              <a:rPr lang="en-GB" sz="1200" b="1" i="1" dirty="0" smtClean="0">
                <a:solidFill>
                  <a:srgbClr val="132D4D"/>
                </a:solidFill>
              </a:rPr>
              <a:t>Session</a:t>
            </a:r>
            <a:r>
              <a:rPr lang="ru-RU" sz="1200" b="1" i="1" dirty="0" smtClean="0">
                <a:solidFill>
                  <a:srgbClr val="132D4D"/>
                </a:solidFill>
              </a:rPr>
              <a:t> №2 «</a:t>
            </a:r>
            <a:r>
              <a:rPr lang="en-GB" sz="1200" b="1" i="1" dirty="0">
                <a:solidFill>
                  <a:srgbClr val="132D4D"/>
                </a:solidFill>
              </a:rPr>
              <a:t>Practical Experience and Future Challenges for the Decommissioning of Nuclear Facilities</a:t>
            </a:r>
            <a:r>
              <a:rPr lang="ru-RU" sz="1200" b="1" i="1" dirty="0" smtClean="0">
                <a:solidFill>
                  <a:srgbClr val="132D4D"/>
                </a:solidFill>
              </a:rPr>
              <a:t>»</a:t>
            </a:r>
          </a:p>
          <a:p>
            <a:pPr lvl="0"/>
            <a:endParaRPr lang="ru-RU" sz="1200" b="1" i="1" dirty="0">
              <a:solidFill>
                <a:srgbClr val="132D4D"/>
              </a:solidFill>
            </a:endParaRPr>
          </a:p>
          <a:p>
            <a:pPr lvl="0"/>
            <a:r>
              <a:rPr lang="en-GB" sz="1200" dirty="0" smtClean="0"/>
              <a:t>Practical aspects and approaches to decommissioning were presented by representatives of</a:t>
            </a:r>
            <a:r>
              <a:rPr lang="ru-RU" sz="1200" dirty="0" smtClean="0"/>
              <a:t>:</a:t>
            </a:r>
          </a:p>
          <a:p>
            <a:r>
              <a:rPr lang="en-GB" sz="1200" dirty="0" smtClean="0"/>
              <a:t>VNIIAES</a:t>
            </a:r>
            <a:r>
              <a:rPr lang="ru-RU" sz="1200" dirty="0" smtClean="0"/>
              <a:t> (</a:t>
            </a:r>
            <a:r>
              <a:rPr lang="en-GB" sz="1200" dirty="0" smtClean="0"/>
              <a:t>Russia</a:t>
            </a:r>
            <a:r>
              <a:rPr lang="ru-RU" sz="1200" dirty="0" smtClean="0"/>
              <a:t>), </a:t>
            </a:r>
            <a:r>
              <a:rPr lang="en-GB" sz="1200" dirty="0"/>
              <a:t>NDF </a:t>
            </a:r>
            <a:r>
              <a:rPr lang="en-GB" sz="1200" dirty="0" smtClean="0"/>
              <a:t>(Japan</a:t>
            </a:r>
            <a:r>
              <a:rPr lang="ru-RU" sz="1200" dirty="0" smtClean="0"/>
              <a:t>), </a:t>
            </a:r>
            <a:r>
              <a:rPr lang="en-GB" sz="1200" dirty="0" err="1"/>
              <a:t>Belgoprocess</a:t>
            </a:r>
            <a:r>
              <a:rPr lang="en-GB" sz="1200" dirty="0"/>
              <a:t> </a:t>
            </a:r>
            <a:r>
              <a:rPr lang="en-GB" sz="1200" dirty="0" smtClean="0"/>
              <a:t>(Belgium</a:t>
            </a:r>
            <a:r>
              <a:rPr lang="ru-RU" sz="1200" dirty="0" smtClean="0"/>
              <a:t>),</a:t>
            </a:r>
            <a:r>
              <a:rPr lang="en-GB" sz="1200" dirty="0" smtClean="0"/>
              <a:t> </a:t>
            </a:r>
            <a:r>
              <a:rPr lang="en-GB" sz="1200" dirty="0"/>
              <a:t>JSC “PDC UGR”, </a:t>
            </a:r>
            <a:r>
              <a:rPr lang="en-GB" sz="1200" dirty="0" smtClean="0"/>
              <a:t>Russia, </a:t>
            </a:r>
            <a:r>
              <a:rPr lang="en-GB" sz="1200" dirty="0"/>
              <a:t>NUKEM Technologies Engineering Services GmbH (Germany), </a:t>
            </a:r>
            <a:r>
              <a:rPr lang="en-GB" sz="1200" dirty="0" smtClean="0"/>
              <a:t>EWN (Germany), OECD NEA and AVERO (Russia) </a:t>
            </a:r>
            <a:endParaRPr lang="ru-RU" sz="1200" dirty="0"/>
          </a:p>
          <a:p>
            <a:endParaRPr lang="ru-RU" sz="1200" dirty="0"/>
          </a:p>
          <a:p>
            <a:pPr lvl="0"/>
            <a:endParaRPr lang="ru-RU" sz="1200" dirty="0"/>
          </a:p>
          <a:p>
            <a:pPr lvl="0"/>
            <a:endParaRPr lang="ru-RU" sz="1200" dirty="0" smtClean="0"/>
          </a:p>
          <a:p>
            <a:pPr lvl="0"/>
            <a:endParaRPr lang="ru-RU" sz="1200" dirty="0"/>
          </a:p>
          <a:p>
            <a:pPr lvl="0"/>
            <a:endParaRPr lang="ru-RU" sz="1200" dirty="0" smtClean="0"/>
          </a:p>
        </p:txBody>
      </p:sp>
      <p:sp>
        <p:nvSpPr>
          <p:cNvPr id="3" name="Прямоугольник 2"/>
          <p:cNvSpPr/>
          <p:nvPr/>
        </p:nvSpPr>
        <p:spPr>
          <a:xfrm>
            <a:off x="251520" y="4245958"/>
            <a:ext cx="4028231" cy="2677656"/>
          </a:xfrm>
          <a:prstGeom prst="rect">
            <a:avLst/>
          </a:prstGeom>
        </p:spPr>
        <p:txBody>
          <a:bodyPr wrap="square">
            <a:spAutoFit/>
          </a:bodyPr>
          <a:lstStyle/>
          <a:p>
            <a:pPr lvl="0"/>
            <a:r>
              <a:rPr lang="en-GB" sz="1200" b="1" i="1" dirty="0" smtClean="0">
                <a:solidFill>
                  <a:srgbClr val="132D4D"/>
                </a:solidFill>
              </a:rPr>
              <a:t>Session</a:t>
            </a:r>
            <a:r>
              <a:rPr lang="ru-RU" sz="1200" b="1" i="1" dirty="0" smtClean="0">
                <a:solidFill>
                  <a:srgbClr val="132D4D"/>
                </a:solidFill>
              </a:rPr>
              <a:t> </a:t>
            </a:r>
            <a:r>
              <a:rPr lang="ru-RU" sz="1200" b="1" i="1" dirty="0" smtClean="0">
                <a:solidFill>
                  <a:srgbClr val="132D4D"/>
                </a:solidFill>
              </a:rPr>
              <a:t>№3 «</a:t>
            </a:r>
            <a:r>
              <a:rPr lang="en-GB" sz="1200" b="1" i="1" dirty="0">
                <a:solidFill>
                  <a:srgbClr val="132D4D"/>
                </a:solidFill>
              </a:rPr>
              <a:t>Different Roles and Expectations of Stakeholders in the Decommissioning Process</a:t>
            </a:r>
            <a:r>
              <a:rPr lang="ru-RU" sz="1200" b="1" i="1" dirty="0" smtClean="0">
                <a:solidFill>
                  <a:srgbClr val="132D4D"/>
                </a:solidFill>
              </a:rPr>
              <a:t>»</a:t>
            </a:r>
          </a:p>
          <a:p>
            <a:pPr lvl="0"/>
            <a:endParaRPr lang="ru-RU" sz="1200" b="1" i="1" dirty="0">
              <a:solidFill>
                <a:srgbClr val="132D4D"/>
              </a:solidFill>
            </a:endParaRPr>
          </a:p>
          <a:p>
            <a:pPr lvl="0"/>
            <a:r>
              <a:rPr lang="en-GB" sz="1200" dirty="0" smtClean="0"/>
              <a:t>Session was focused on roles of the stakeholders of decommissioning, their concerns and challenges for them and main factors of success in solution of their problems in the presentations of:</a:t>
            </a:r>
            <a:endParaRPr lang="en-GB" sz="1200" i="1" dirty="0" smtClean="0"/>
          </a:p>
          <a:p>
            <a:pPr lvl="0"/>
            <a:endParaRPr lang="en-GB" sz="1200" i="1" dirty="0"/>
          </a:p>
          <a:p>
            <a:pPr lvl="0"/>
            <a:r>
              <a:rPr lang="en-GB" sz="1200" i="1" dirty="0" err="1"/>
              <a:t>Östhammar</a:t>
            </a:r>
            <a:r>
              <a:rPr lang="en-GB" sz="1200" i="1" dirty="0"/>
              <a:t> municipality </a:t>
            </a:r>
            <a:r>
              <a:rPr lang="en-GB" sz="1200" i="1" dirty="0" smtClean="0"/>
              <a:t>(Sweden</a:t>
            </a:r>
            <a:r>
              <a:rPr lang="ru-RU" sz="1200" i="1" dirty="0" smtClean="0"/>
              <a:t>), </a:t>
            </a:r>
            <a:r>
              <a:rPr lang="en-GB" sz="1200" i="1" dirty="0" smtClean="0"/>
              <a:t>SSM (Sweden), </a:t>
            </a:r>
            <a:endParaRPr lang="en-GB" sz="1200" i="1" dirty="0"/>
          </a:p>
          <a:p>
            <a:pPr lvl="0"/>
            <a:r>
              <a:rPr lang="en-GB" sz="1200" i="1" dirty="0" smtClean="0"/>
              <a:t>MKG</a:t>
            </a:r>
            <a:r>
              <a:rPr lang="en-GB" sz="1200" i="1" dirty="0"/>
              <a:t>, Swedish NGO Office for </a:t>
            </a:r>
          </a:p>
          <a:p>
            <a:pPr lvl="0"/>
            <a:r>
              <a:rPr lang="en-GB" sz="1200" i="1" dirty="0"/>
              <a:t>Nuclear Waste Review Environmental Organisation, </a:t>
            </a:r>
          </a:p>
          <a:p>
            <a:pPr lvl="0"/>
            <a:r>
              <a:rPr lang="en-GB" sz="1200" i="1" dirty="0" smtClean="0"/>
              <a:t>(Sweden</a:t>
            </a:r>
            <a:r>
              <a:rPr lang="ru-RU" sz="1200" i="1" dirty="0" smtClean="0"/>
              <a:t>), </a:t>
            </a:r>
            <a:r>
              <a:rPr lang="en-GB" sz="1200" i="1" dirty="0" smtClean="0"/>
              <a:t>NO RAO </a:t>
            </a:r>
            <a:r>
              <a:rPr lang="ru-RU" sz="1200" i="1" dirty="0" smtClean="0"/>
              <a:t>(</a:t>
            </a:r>
            <a:r>
              <a:rPr lang="en-GB" sz="1200" i="1" dirty="0" smtClean="0"/>
              <a:t>Russia</a:t>
            </a:r>
            <a:r>
              <a:rPr lang="ru-RU" sz="1200" i="1" dirty="0" smtClean="0"/>
              <a:t>)</a:t>
            </a:r>
            <a:r>
              <a:rPr lang="en-GB" sz="1200" i="1" dirty="0" smtClean="0"/>
              <a:t>, </a:t>
            </a:r>
            <a:r>
              <a:rPr lang="en-GB" sz="1200" i="1" dirty="0" err="1" smtClean="0"/>
              <a:t>Rostechnadzor</a:t>
            </a:r>
            <a:r>
              <a:rPr lang="en-GB" sz="1200" i="1" dirty="0" smtClean="0"/>
              <a:t> (Russia), PDC UGR (Russia) and Administration of </a:t>
            </a:r>
            <a:r>
              <a:rPr lang="en-GB" sz="1200" i="1" dirty="0" err="1" smtClean="0"/>
              <a:t>Seversk</a:t>
            </a:r>
            <a:r>
              <a:rPr lang="ru-RU" sz="1200" i="1" dirty="0" smtClean="0"/>
              <a:t>.</a:t>
            </a:r>
            <a:endParaRPr lang="ru-RU" sz="1200" i="1" dirty="0"/>
          </a:p>
          <a:p>
            <a:pPr lvl="0"/>
            <a:endParaRPr lang="ru-RU" sz="1200" i="1" dirty="0"/>
          </a:p>
        </p:txBody>
      </p:sp>
      <p:pic>
        <p:nvPicPr>
          <p:cNvPr id="1027" name="Picture 3" descr="\\NASC3F6C5\video\Атомэко 2015\фотоотчет разобранный _все_небольшой размер\ОЭСР\DSC_2748_pre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078" y="4035425"/>
            <a:ext cx="3718372" cy="2483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4454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9"/>
          <p:cNvSpPr txBox="1">
            <a:spLocks/>
          </p:cNvSpPr>
          <p:nvPr/>
        </p:nvSpPr>
        <p:spPr>
          <a:xfrm>
            <a:off x="8293406" y="18288"/>
            <a:ext cx="455058"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7</a:t>
            </a:fld>
            <a:r>
              <a:rPr lang="ru-RU" dirty="0" smtClean="0"/>
              <a:t>-</a:t>
            </a:r>
            <a:endParaRPr lang="ru-RU" dirty="0"/>
          </a:p>
        </p:txBody>
      </p:sp>
      <p:sp>
        <p:nvSpPr>
          <p:cNvPr id="15" name="Прямоугольник 14"/>
          <p:cNvSpPr/>
          <p:nvPr/>
        </p:nvSpPr>
        <p:spPr>
          <a:xfrm>
            <a:off x="2547343" y="404664"/>
            <a:ext cx="3464817" cy="369332"/>
          </a:xfrm>
          <a:prstGeom prst="rect">
            <a:avLst/>
          </a:prstGeom>
        </p:spPr>
        <p:txBody>
          <a:bodyPr wrap="square">
            <a:spAutoFit/>
          </a:bodyPr>
          <a:lstStyle/>
          <a:p>
            <a:pPr algn="ctr"/>
            <a:r>
              <a:rPr lang="en-GB" b="1" dirty="0" smtClean="0">
                <a:solidFill>
                  <a:srgbClr val="132D4D"/>
                </a:solidFill>
              </a:rPr>
              <a:t>Discussions results</a:t>
            </a:r>
            <a:endParaRPr lang="ru-RU" b="1" dirty="0">
              <a:solidFill>
                <a:srgbClr val="132D4D"/>
              </a:solidFill>
            </a:endParaRPr>
          </a:p>
        </p:txBody>
      </p:sp>
      <p:sp>
        <p:nvSpPr>
          <p:cNvPr id="4" name="Прямоугольник 3"/>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
        <p:nvSpPr>
          <p:cNvPr id="2" name="Rectangle 1"/>
          <p:cNvSpPr/>
          <p:nvPr/>
        </p:nvSpPr>
        <p:spPr>
          <a:xfrm>
            <a:off x="323528" y="764704"/>
            <a:ext cx="8666349" cy="5632311"/>
          </a:xfrm>
          <a:prstGeom prst="rect">
            <a:avLst/>
          </a:prstGeom>
        </p:spPr>
        <p:txBody>
          <a:bodyPr wrap="square">
            <a:spAutoFit/>
          </a:bodyPr>
          <a:lstStyle/>
          <a:p>
            <a:pPr marL="285750" indent="-285750">
              <a:buFontTx/>
              <a:buChar char="-"/>
            </a:pPr>
            <a:r>
              <a:rPr lang="en-GB" dirty="0" smtClean="0"/>
              <a:t>Discussions during sessions of Conference demonstrated  a variety of understanding and approaches to the issues of decommissioning of nuclear facilities in different countries</a:t>
            </a:r>
            <a:r>
              <a:rPr lang="ru-RU" dirty="0" smtClean="0"/>
              <a:t>;</a:t>
            </a:r>
          </a:p>
          <a:p>
            <a:pPr marL="285750" indent="-285750">
              <a:buFontTx/>
              <a:buChar char="-"/>
            </a:pPr>
            <a:r>
              <a:rPr lang="en-GB" dirty="0" smtClean="0"/>
              <a:t>Some questions actively discussed at the sessions clearly noted their actuality (irradiated graphite management, preparation to decommissioning, regulation, etc.)</a:t>
            </a:r>
            <a:r>
              <a:rPr lang="ru-RU" dirty="0" smtClean="0"/>
              <a:t>;</a:t>
            </a:r>
          </a:p>
          <a:p>
            <a:pPr marL="285750" indent="-285750">
              <a:buFontTx/>
              <a:buChar char="-"/>
            </a:pPr>
            <a:r>
              <a:rPr lang="en-GB" dirty="0" smtClean="0"/>
              <a:t>The definition of topics for sessions has appeared rather new and interesting for participants as they could to have a look on decommissioning from absolutely different point of view </a:t>
            </a:r>
            <a:r>
              <a:rPr lang="en-GB" dirty="0" smtClean="0"/>
              <a:t>and</a:t>
            </a:r>
            <a:r>
              <a:rPr lang="ru-RU" dirty="0" smtClean="0"/>
              <a:t> </a:t>
            </a:r>
            <a:r>
              <a:rPr lang="en-GB" dirty="0" smtClean="0"/>
              <a:t>to hear the opinion of main players and stakeholders from different countries</a:t>
            </a:r>
            <a:r>
              <a:rPr lang="ru-RU" dirty="0" smtClean="0"/>
              <a:t>;</a:t>
            </a:r>
          </a:p>
          <a:p>
            <a:pPr marL="285750" indent="-285750">
              <a:buFontTx/>
              <a:buChar char="-"/>
            </a:pPr>
            <a:r>
              <a:rPr lang="en-GB" dirty="0" smtClean="0"/>
              <a:t>Lively discussion has been after the third session where the anticipations and concerns of almost all kinds of stakeholders were presented </a:t>
            </a:r>
            <a:r>
              <a:rPr lang="ru-RU" dirty="0" smtClean="0"/>
              <a:t>(</a:t>
            </a:r>
            <a:r>
              <a:rPr lang="en-GB" dirty="0" smtClean="0"/>
              <a:t>staff of the decommissioned facility, local administration/ community, regulator, RW management operator) in Russia and Sweden</a:t>
            </a:r>
            <a:r>
              <a:rPr lang="ru-RU" dirty="0" smtClean="0"/>
              <a:t>,</a:t>
            </a:r>
            <a:r>
              <a:rPr lang="en-GB" dirty="0" smtClean="0"/>
              <a:t> that allowed comparing of approaches, discussion of experience and perspectives of decommissioning on the local level;</a:t>
            </a:r>
            <a:endParaRPr lang="ru-RU" dirty="0" smtClean="0"/>
          </a:p>
          <a:p>
            <a:pPr marL="285750" indent="-285750">
              <a:buFontTx/>
              <a:buChar char="-"/>
            </a:pPr>
            <a:r>
              <a:rPr lang="en-GB" dirty="0" smtClean="0"/>
              <a:t>In spite of variety of the strategies, approaches and mechanisms of realisation the serious relation to the safety issues and efficiency of decommissioning were noted in all countries-participants</a:t>
            </a:r>
            <a:r>
              <a:rPr lang="ru-RU" dirty="0" smtClean="0"/>
              <a:t>.</a:t>
            </a:r>
          </a:p>
          <a:p>
            <a:pPr marL="285750" indent="-285750">
              <a:buFontTx/>
              <a:buChar char="-"/>
            </a:pPr>
            <a:endParaRPr lang="en-GB" dirty="0"/>
          </a:p>
        </p:txBody>
      </p:sp>
    </p:spTree>
    <p:extLst>
      <p:ext uri="{BB962C8B-B14F-4D97-AF65-F5344CB8AC3E}">
        <p14:creationId xmlns:p14="http://schemas.microsoft.com/office/powerpoint/2010/main" val="308172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07704" y="868070"/>
            <a:ext cx="5544616" cy="369332"/>
          </a:xfrm>
          <a:prstGeom prst="rect">
            <a:avLst/>
          </a:prstGeom>
          <a:noFill/>
        </p:spPr>
        <p:txBody>
          <a:bodyPr wrap="square" rtlCol="0">
            <a:spAutoFit/>
          </a:bodyPr>
          <a:lstStyle/>
          <a:p>
            <a:pPr algn="ctr"/>
            <a:r>
              <a:rPr lang="en-GB" b="1" dirty="0" smtClean="0">
                <a:solidFill>
                  <a:srgbClr val="132D4D"/>
                </a:solidFill>
              </a:rPr>
              <a:t>Posters</a:t>
            </a:r>
            <a:endParaRPr lang="ru-RU" b="1" dirty="0">
              <a:solidFill>
                <a:srgbClr val="132D4D"/>
              </a:solidFill>
            </a:endParaRPr>
          </a:p>
        </p:txBody>
      </p:sp>
      <p:sp>
        <p:nvSpPr>
          <p:cNvPr id="16" name="TextBox 15"/>
          <p:cNvSpPr txBox="1"/>
          <p:nvPr/>
        </p:nvSpPr>
        <p:spPr>
          <a:xfrm>
            <a:off x="251520" y="1422068"/>
            <a:ext cx="8712968" cy="830997"/>
          </a:xfrm>
          <a:prstGeom prst="rect">
            <a:avLst/>
          </a:prstGeom>
          <a:noFill/>
        </p:spPr>
        <p:txBody>
          <a:bodyPr wrap="square" rtlCol="0">
            <a:spAutoFit/>
          </a:bodyPr>
          <a:lstStyle/>
          <a:p>
            <a:pPr algn="just"/>
            <a:endParaRPr lang="ru-RU" sz="1600" dirty="0" smtClean="0"/>
          </a:p>
          <a:p>
            <a:pPr algn="just"/>
            <a:r>
              <a:rPr lang="en-GB" sz="1600" dirty="0" smtClean="0">
                <a:solidFill>
                  <a:srgbClr val="132D4D"/>
                </a:solidFill>
              </a:rPr>
              <a:t>Poster session was organised to demonstrate the results of work and achievements by the non-speakers and number of posters were presented. </a:t>
            </a:r>
            <a:endParaRPr lang="ru-RU" sz="1600" dirty="0">
              <a:solidFill>
                <a:srgbClr val="132D4D"/>
              </a:solidFill>
            </a:endParaRPr>
          </a:p>
        </p:txBody>
      </p:sp>
      <p:cxnSp>
        <p:nvCxnSpPr>
          <p:cNvPr id="17" name="Прямая соединительная линия 16"/>
          <p:cNvCxnSpPr/>
          <p:nvPr/>
        </p:nvCxnSpPr>
        <p:spPr>
          <a:xfrm>
            <a:off x="395536" y="1484784"/>
            <a:ext cx="849694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279" y="3817740"/>
            <a:ext cx="27432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75" y="2708920"/>
            <a:ext cx="27432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720" y="2708920"/>
            <a:ext cx="2743200" cy="1831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82" y="424164"/>
            <a:ext cx="857526" cy="977579"/>
          </a:xfrm>
          <a:prstGeom prst="rect">
            <a:avLst/>
          </a:prstGeom>
        </p:spPr>
      </p:pic>
      <p:sp>
        <p:nvSpPr>
          <p:cNvPr id="24" name="Номер слайда 9"/>
          <p:cNvSpPr txBox="1">
            <a:spLocks/>
          </p:cNvSpPr>
          <p:nvPr/>
        </p:nvSpPr>
        <p:spPr>
          <a:xfrm>
            <a:off x="8293406" y="18288"/>
            <a:ext cx="455058"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8</a:t>
            </a:fld>
            <a:r>
              <a:rPr lang="ru-RU" dirty="0" smtClean="0"/>
              <a:t>-</a:t>
            </a:r>
            <a:endParaRPr lang="ru-RU" dirty="0"/>
          </a:p>
        </p:txBody>
      </p:sp>
      <p:sp>
        <p:nvSpPr>
          <p:cNvPr id="10" name="Прямоугольник 9"/>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extLst>
      <p:ext uri="{BB962C8B-B14F-4D97-AF65-F5344CB8AC3E}">
        <p14:creationId xmlns:p14="http://schemas.microsoft.com/office/powerpoint/2010/main" val="4005263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31640" y="728287"/>
            <a:ext cx="7128792" cy="369332"/>
          </a:xfrm>
          <a:prstGeom prst="rect">
            <a:avLst/>
          </a:prstGeom>
          <a:noFill/>
        </p:spPr>
        <p:txBody>
          <a:bodyPr wrap="square" rtlCol="0">
            <a:spAutoFit/>
          </a:bodyPr>
          <a:lstStyle/>
          <a:p>
            <a:pPr algn="ctr"/>
            <a:r>
              <a:rPr lang="en-GB" b="1" dirty="0" smtClean="0">
                <a:solidFill>
                  <a:srgbClr val="132D4D"/>
                </a:solidFill>
              </a:rPr>
              <a:t>Conference site </a:t>
            </a:r>
            <a:r>
              <a:rPr lang="en-US" b="1" dirty="0" smtClean="0">
                <a:solidFill>
                  <a:srgbClr val="132D4D"/>
                </a:solidFill>
              </a:rPr>
              <a:t>- </a:t>
            </a:r>
            <a:r>
              <a:rPr lang="ru-RU" b="1" dirty="0" smtClean="0">
                <a:solidFill>
                  <a:srgbClr val="132D4D"/>
                </a:solidFill>
              </a:rPr>
              <a:t> </a:t>
            </a:r>
            <a:r>
              <a:rPr lang="en-US" b="1" dirty="0" smtClean="0">
                <a:solidFill>
                  <a:srgbClr val="132D4D"/>
                </a:solidFill>
              </a:rPr>
              <a:t>www.decomconference.org</a:t>
            </a:r>
            <a:r>
              <a:rPr lang="ru-RU" b="1" dirty="0" smtClean="0">
                <a:solidFill>
                  <a:srgbClr val="132D4D"/>
                </a:solidFill>
              </a:rPr>
              <a:t> </a:t>
            </a:r>
            <a:endParaRPr lang="ru-RU" b="1" dirty="0">
              <a:solidFill>
                <a:srgbClr val="132D4D"/>
              </a:solidFill>
            </a:endParaRPr>
          </a:p>
        </p:txBody>
      </p:sp>
      <p:sp>
        <p:nvSpPr>
          <p:cNvPr id="11" name="TextBox 10"/>
          <p:cNvSpPr txBox="1"/>
          <p:nvPr/>
        </p:nvSpPr>
        <p:spPr>
          <a:xfrm>
            <a:off x="251520" y="1457489"/>
            <a:ext cx="8712968" cy="523220"/>
          </a:xfrm>
          <a:prstGeom prst="rect">
            <a:avLst/>
          </a:prstGeom>
          <a:noFill/>
        </p:spPr>
        <p:txBody>
          <a:bodyPr wrap="square" rtlCol="0">
            <a:spAutoFit/>
          </a:bodyPr>
          <a:lstStyle/>
          <a:p>
            <a:pPr algn="just"/>
            <a:r>
              <a:rPr lang="en-GB" sz="1400" dirty="0" smtClean="0">
                <a:solidFill>
                  <a:srgbClr val="132D4D"/>
                </a:solidFill>
              </a:rPr>
              <a:t>Especially for the Conference the web page was created where participants could get the information needed, register </a:t>
            </a:r>
            <a:r>
              <a:rPr lang="en-GB" sz="1400" dirty="0" smtClean="0">
                <a:solidFill>
                  <a:srgbClr val="132D4D"/>
                </a:solidFill>
              </a:rPr>
              <a:t>for the </a:t>
            </a:r>
            <a:r>
              <a:rPr lang="en-GB" sz="1400" dirty="0" smtClean="0">
                <a:solidFill>
                  <a:srgbClr val="132D4D"/>
                </a:solidFill>
              </a:rPr>
              <a:t>Conference, book hotel, get visa supporting ask questions and many other options</a:t>
            </a:r>
            <a:r>
              <a:rPr lang="ru-RU" sz="1400" dirty="0" smtClean="0">
                <a:solidFill>
                  <a:srgbClr val="132D4D"/>
                </a:solidFill>
              </a:rPr>
              <a:t>.</a:t>
            </a:r>
          </a:p>
        </p:txBody>
      </p:sp>
      <p:cxnSp>
        <p:nvCxnSpPr>
          <p:cNvPr id="12" name="Прямая соединительная линия 11"/>
          <p:cNvCxnSpPr/>
          <p:nvPr/>
        </p:nvCxnSpPr>
        <p:spPr>
          <a:xfrm>
            <a:off x="395536" y="6309320"/>
            <a:ext cx="84249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387" y="2473152"/>
            <a:ext cx="3185592" cy="199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812" y="3212976"/>
            <a:ext cx="345638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233702"/>
            <a:ext cx="3185593" cy="199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87" y="477834"/>
            <a:ext cx="757979" cy="864096"/>
          </a:xfrm>
          <a:prstGeom prst="rect">
            <a:avLst/>
          </a:prstGeom>
        </p:spPr>
      </p:pic>
      <p:cxnSp>
        <p:nvCxnSpPr>
          <p:cNvPr id="24" name="Прямая соединительная линия 23"/>
          <p:cNvCxnSpPr/>
          <p:nvPr/>
        </p:nvCxnSpPr>
        <p:spPr>
          <a:xfrm>
            <a:off x="519445" y="1401743"/>
            <a:ext cx="84249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5" name="Номер слайда 9"/>
          <p:cNvSpPr txBox="1">
            <a:spLocks/>
          </p:cNvSpPr>
          <p:nvPr/>
        </p:nvSpPr>
        <p:spPr>
          <a:xfrm>
            <a:off x="8293406" y="18288"/>
            <a:ext cx="455058" cy="329184"/>
          </a:xfrm>
          <a:prstGeom prst="rect">
            <a:avLst/>
          </a:prstGeom>
        </p:spPr>
        <p:txBody>
          <a:bodyPr vert="horz" lIns="91440" tIns="45720" rIns="91440" bIns="45720" rtlCol="0" anchor="ctr"/>
          <a:lstStyle>
            <a:defPPr>
              <a:defRPr lang="ru-RU"/>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a:t>
            </a:r>
            <a:fld id="{AFD141A1-0D38-49C4-A5B3-56EE060A3087}" type="slidenum">
              <a:rPr lang="ru-RU" smtClean="0"/>
              <a:pPr/>
              <a:t>9</a:t>
            </a:fld>
            <a:r>
              <a:rPr lang="ru-RU" dirty="0" smtClean="0"/>
              <a:t>-</a:t>
            </a:r>
            <a:endParaRPr lang="ru-RU" dirty="0"/>
          </a:p>
        </p:txBody>
      </p:sp>
      <p:sp>
        <p:nvSpPr>
          <p:cNvPr id="15" name="Прямоугольник 14"/>
          <p:cNvSpPr/>
          <p:nvPr/>
        </p:nvSpPr>
        <p:spPr>
          <a:xfrm>
            <a:off x="90682" y="18288"/>
            <a:ext cx="2659063" cy="338137"/>
          </a:xfrm>
          <a:prstGeom prst="rect">
            <a:avLst/>
          </a:prstGeom>
        </p:spPr>
        <p:txBody>
          <a:bodyPr wrap="none">
            <a:spAutoFit/>
          </a:bodyPr>
          <a:lstStyle/>
          <a:p>
            <a:pPr>
              <a:defRPr/>
            </a:pPr>
            <a:r>
              <a:rPr lang="en-US" sz="1600" dirty="0">
                <a:solidFill>
                  <a:schemeClr val="bg1"/>
                </a:solidFill>
              </a:rPr>
              <a:t>www.decomconference.org</a:t>
            </a:r>
            <a:endParaRPr lang="ru-RU" sz="1600" dirty="0">
              <a:solidFill>
                <a:schemeClr val="bg1"/>
              </a:solidFill>
            </a:endParaRPr>
          </a:p>
        </p:txBody>
      </p:sp>
    </p:spTree>
    <p:extLst>
      <p:ext uri="{BB962C8B-B14F-4D97-AF65-F5344CB8AC3E}">
        <p14:creationId xmlns:p14="http://schemas.microsoft.com/office/powerpoint/2010/main" val="3568222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19053</TotalTime>
  <Words>1149</Words>
  <Application>Microsoft Office PowerPoint</Application>
  <PresentationFormat>On-screen Show (4:3)</PresentationFormat>
  <Paragraphs>96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Ясность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3-й Международный форум по инновациям в энергетике  «NewGen – энергия будущего»   26-27 марта 2014 года, г. Москва, Forum Hall</dc:title>
  <dc:creator>Motorina Anna</dc:creator>
  <cp:lastModifiedBy>LEBEDEV Vladimir</cp:lastModifiedBy>
  <cp:revision>307</cp:revision>
  <dcterms:created xsi:type="dcterms:W3CDTF">2014-04-23T09:46:20Z</dcterms:created>
  <dcterms:modified xsi:type="dcterms:W3CDTF">2016-01-05T14:38:17Z</dcterms:modified>
</cp:coreProperties>
</file>