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78" r:id="rId1"/>
  </p:sldMasterIdLst>
  <p:sldIdLst>
    <p:sldId id="308" r:id="rId2"/>
    <p:sldId id="257" r:id="rId3"/>
    <p:sldId id="276" r:id="rId4"/>
    <p:sldId id="313" r:id="rId5"/>
    <p:sldId id="259" r:id="rId6"/>
    <p:sldId id="31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65" autoAdjust="0"/>
    <p:restoredTop sz="94660"/>
  </p:normalViewPr>
  <p:slideViewPr>
    <p:cSldViewPr snapToGrid="0" snapToObjects="1">
      <p:cViewPr>
        <p:scale>
          <a:sx n="60" d="100"/>
          <a:sy n="60" d="100"/>
        </p:scale>
        <p:origin x="-4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07D8D24-C127-4F98-B463-1D28989498F4}" type="datetime1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854FFB06-2230-406B-B01D-15261809C07D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42D2-6EC0-47EE-B633-BA0A345679BF}" type="slidenum">
              <a:rPr/>
              <a:pPr/>
              <a:t>&lt;#&gt;</a:t>
            </a:fld>
            <a:endParaRPr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FB06-2230-406B-B01D-15261809C07D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FB06-2230-406B-B01D-15261809C07D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FB06-2230-406B-B01D-15261809C07D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FB06-2230-406B-B01D-15261809C07D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 smtClean="0"/>
              <a:pPr/>
              <a:t>2/23/2014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FB06-2230-406B-B01D-15261809C07D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FB06-2230-406B-B01D-15261809C07D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FB06-2230-406B-B01D-15261809C07D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FB06-2230-406B-B01D-15261809C07D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854FFB06-2230-406B-B01D-15261809C07D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54FFB06-2230-406B-B01D-15261809C07D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  <p:sldLayoutId id="2147484090" r:id="rId12"/>
    <p:sldLayoutId id="2147484091" r:id="rId13"/>
    <p:sldLayoutId id="2147484092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kumimoji="1" lang="en-US" altLang="ja-JP" sz="2800" dirty="0" smtClean="0"/>
              <a:t>The International Workshop </a:t>
            </a:r>
            <a:r>
              <a:rPr kumimoji="1" lang="en-US" altLang="ja-JP" sz="2800" dirty="0" smtClean="0"/>
              <a:t>on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 </a:t>
            </a:r>
            <a:r>
              <a:rPr kumimoji="1" lang="en-US" altLang="ja-JP" sz="2800" dirty="0" smtClean="0"/>
              <a:t>Radiation and Thyroid </a:t>
            </a:r>
            <a:r>
              <a:rPr kumimoji="1" lang="en-US" altLang="ja-JP" sz="2800" dirty="0" smtClean="0"/>
              <a:t>Cancer (</a:t>
            </a:r>
            <a:r>
              <a:rPr kumimoji="1" lang="en-US" altLang="ja-JP" sz="2800" dirty="0" smtClean="0"/>
              <a:t>Day 2 )</a:t>
            </a:r>
            <a:endParaRPr kumimoji="1" lang="ja-JP" altLang="en-US" sz="2800" dirty="0"/>
          </a:p>
        </p:txBody>
      </p:sp>
      <p:sp>
        <p:nvSpPr>
          <p:cNvPr id="4" name="角丸四角形 3"/>
          <p:cNvSpPr/>
          <p:nvPr/>
        </p:nvSpPr>
        <p:spPr>
          <a:xfrm>
            <a:off x="1217782" y="2599533"/>
            <a:ext cx="2800026" cy="588936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Dose Estimation</a:t>
            </a:r>
            <a:endParaRPr kumimoji="1" lang="ja-JP" altLang="en-US" sz="2400" b="1" dirty="0"/>
          </a:p>
        </p:txBody>
      </p:sp>
      <p:sp>
        <p:nvSpPr>
          <p:cNvPr id="5" name="角丸四角形 4"/>
          <p:cNvSpPr/>
          <p:nvPr/>
        </p:nvSpPr>
        <p:spPr>
          <a:xfrm>
            <a:off x="4658404" y="2599533"/>
            <a:ext cx="3388963" cy="588936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Effects Identification</a:t>
            </a:r>
            <a:endParaRPr kumimoji="1" lang="ja-JP" altLang="en-US" sz="2400" b="1" dirty="0"/>
          </a:p>
        </p:txBody>
      </p:sp>
      <p:sp>
        <p:nvSpPr>
          <p:cNvPr id="6" name="角丸四角形 5"/>
          <p:cNvSpPr/>
          <p:nvPr/>
        </p:nvSpPr>
        <p:spPr>
          <a:xfrm>
            <a:off x="2183836" y="4071139"/>
            <a:ext cx="4468677" cy="588936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Dose Response Relationship</a:t>
            </a:r>
            <a:endParaRPr kumimoji="1" lang="ja-JP" altLang="en-US" sz="2400" b="1" dirty="0"/>
          </a:p>
        </p:txBody>
      </p:sp>
      <p:sp>
        <p:nvSpPr>
          <p:cNvPr id="7" name="角丸四角形 6"/>
          <p:cNvSpPr/>
          <p:nvPr/>
        </p:nvSpPr>
        <p:spPr>
          <a:xfrm>
            <a:off x="3018161" y="5463111"/>
            <a:ext cx="2800026" cy="588936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Risk Estimation</a:t>
            </a:r>
            <a:endParaRPr kumimoji="1" lang="ja-JP" altLang="en-US" sz="2400" b="1" dirty="0"/>
          </a:p>
        </p:txBody>
      </p:sp>
      <p:sp>
        <p:nvSpPr>
          <p:cNvPr id="9" name="下矢印 8"/>
          <p:cNvSpPr/>
          <p:nvPr/>
        </p:nvSpPr>
        <p:spPr>
          <a:xfrm>
            <a:off x="2684955" y="3283065"/>
            <a:ext cx="426182" cy="772308"/>
          </a:xfrm>
          <a:prstGeom prst="downArrow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>
            <a:off x="5565003" y="3280485"/>
            <a:ext cx="426182" cy="772308"/>
          </a:xfrm>
          <a:prstGeom prst="downArrow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10"/>
          <p:cNvSpPr/>
          <p:nvPr/>
        </p:nvSpPr>
        <p:spPr>
          <a:xfrm>
            <a:off x="4061261" y="4672725"/>
            <a:ext cx="426182" cy="772308"/>
          </a:xfrm>
          <a:prstGeom prst="downArrow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Session 2:  Dose Estimations for Those Affected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in Fukushima </a:t>
            </a:r>
            <a:r>
              <a:rPr lang="en-US" sz="2400" b="1" dirty="0" smtClean="0"/>
              <a:t>Prefecture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sz="2400" b="1" dirty="0" smtClean="0"/>
              <a:t>Dose estimations by WHO, FMU, NIRS, and </a:t>
            </a:r>
            <a:r>
              <a:rPr lang="en-US" sz="2400" b="1" dirty="0" err="1" smtClean="0"/>
              <a:t>Hirosaki</a:t>
            </a:r>
            <a:r>
              <a:rPr lang="en-US" sz="2400" b="1" dirty="0" smtClean="0"/>
              <a:t> Univ. were presented. 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sz="2400" b="1" dirty="0" smtClean="0"/>
              <a:t>The more recent estimations (FMU, NIRS, </a:t>
            </a:r>
            <a:r>
              <a:rPr lang="en-US" sz="2400" b="1" dirty="0" err="1" smtClean="0"/>
              <a:t>Hirosaki</a:t>
            </a:r>
            <a:r>
              <a:rPr lang="en-US" sz="2400" b="1" dirty="0" smtClean="0"/>
              <a:t> Univ.)  are lower than the WHO value.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altLang="ja-JP" sz="2400" b="1" dirty="0" smtClean="0"/>
              <a:t>External doses, for the first four months, have been estimated for more than 470,000 respondents from the Basic Survey.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altLang="ja-JP" sz="2400" b="1" dirty="0" smtClean="0"/>
              <a:t>The effective dose distribution (excluding workers): &lt;1 </a:t>
            </a:r>
            <a:r>
              <a:rPr lang="en-US" altLang="ja-JP" sz="2400" b="1" dirty="0" err="1" smtClean="0"/>
              <a:t>mSv</a:t>
            </a:r>
            <a:r>
              <a:rPr lang="en-US" altLang="ja-JP" sz="2400" b="1" dirty="0" smtClean="0"/>
              <a:t>, 66.3%, &lt;2 </a:t>
            </a:r>
            <a:r>
              <a:rPr lang="en-US" altLang="ja-JP" sz="2400" b="1" dirty="0" err="1" smtClean="0"/>
              <a:t>mSv</a:t>
            </a:r>
            <a:r>
              <a:rPr lang="en-US" altLang="ja-JP" sz="2400" b="1" dirty="0" smtClean="0"/>
              <a:t>, 94.9%, &lt;3 </a:t>
            </a:r>
            <a:r>
              <a:rPr lang="en-US" altLang="ja-JP" sz="2400" b="1" dirty="0" err="1" smtClean="0"/>
              <a:t>mSv</a:t>
            </a:r>
            <a:r>
              <a:rPr lang="en-US" altLang="ja-JP" sz="2400" b="1" dirty="0" smtClean="0"/>
              <a:t>, 99.3%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44" b="1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  <a:t>Session 2:  Dose Estimations for Those Affected </a:t>
            </a:r>
            <a:r>
              <a:rPr lang="en-US" sz="2444" b="1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  <a:t/>
            </a:r>
            <a:br>
              <a:rPr lang="en-US" sz="2444" b="1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</a:br>
            <a:r>
              <a:rPr lang="en-US" sz="2444" b="1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  <a:t>in Fukushima </a:t>
            </a:r>
            <a:r>
              <a:rPr lang="en-US" sz="2444" b="1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  <a:t>Prefecture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4"/>
            <a:ext cx="7583488" cy="40072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altLang="ja-JP" b="1" dirty="0" smtClean="0"/>
              <a:t>Independent estimations </a:t>
            </a:r>
            <a:r>
              <a:rPr lang="en-US" altLang="ja-JP" b="1" dirty="0" smtClean="0"/>
              <a:t>indicated that the internal thyroid doses </a:t>
            </a:r>
            <a:r>
              <a:rPr lang="en-US" altLang="ja-JP" b="1" dirty="0" smtClean="0"/>
              <a:t>were around </a:t>
            </a:r>
            <a:r>
              <a:rPr lang="en-US" altLang="ja-JP" b="1" dirty="0" smtClean="0"/>
              <a:t>30 </a:t>
            </a:r>
            <a:r>
              <a:rPr lang="en-US" altLang="ja-JP" b="1" dirty="0" err="1" smtClean="0"/>
              <a:t>mSv</a:t>
            </a:r>
            <a:r>
              <a:rPr lang="en-US" altLang="ja-JP" b="1" dirty="0" smtClean="0"/>
              <a:t> at 90 percentile for small children in relatively high dose areas</a:t>
            </a:r>
            <a:r>
              <a:rPr lang="en-US" altLang="ja-JP" b="1" dirty="0" smtClean="0"/>
              <a:t>.</a:t>
            </a:r>
            <a:endParaRPr lang="en-US" altLang="ja-JP" b="1" dirty="0" smtClean="0"/>
          </a:p>
          <a:p>
            <a:pPr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altLang="ja-JP" b="1" dirty="0" smtClean="0"/>
              <a:t>Individual </a:t>
            </a:r>
            <a:r>
              <a:rPr lang="en-US" altLang="ja-JP" b="1" dirty="0" smtClean="0"/>
              <a:t>determinations of thyroid dose are important to be communicated back to the individual so they can make informed decisions about the management of their health.</a:t>
            </a:r>
          </a:p>
          <a:p>
            <a:pPr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altLang="ja-JP" b="1" dirty="0" smtClean="0"/>
              <a:t>To improving the dose estimation;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altLang="ja-JP" sz="2200" b="1" dirty="0" smtClean="0"/>
              <a:t>Clarification </a:t>
            </a:r>
            <a:r>
              <a:rPr lang="en-US" altLang="ja-JP" sz="2200" b="1" dirty="0" smtClean="0"/>
              <a:t>on the source term, the ratio of radioactive </a:t>
            </a:r>
            <a:r>
              <a:rPr lang="en-US" altLang="ja-JP" sz="2200" b="1" dirty="0" smtClean="0"/>
              <a:t>Iodine </a:t>
            </a:r>
            <a:r>
              <a:rPr lang="en-US" altLang="ja-JP" sz="2200" b="1" dirty="0" smtClean="0"/>
              <a:t>to </a:t>
            </a:r>
            <a:r>
              <a:rPr lang="en-US" altLang="ja-JP" sz="2200" b="1" dirty="0" smtClean="0"/>
              <a:t>Cesium.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altLang="ja-JP" sz="2200" b="1" dirty="0" smtClean="0"/>
              <a:t>Additional </a:t>
            </a:r>
            <a:r>
              <a:rPr lang="en-US" altLang="ja-JP" sz="2200" b="1" dirty="0" smtClean="0"/>
              <a:t>analyses, e.g. combination of internal dose </a:t>
            </a:r>
            <a:r>
              <a:rPr lang="en-US" altLang="ja-JP" sz="2200" b="1" dirty="0" smtClean="0"/>
              <a:t>measurement </a:t>
            </a:r>
            <a:r>
              <a:rPr lang="en-US" altLang="ja-JP" sz="2200" b="1" dirty="0" smtClean="0"/>
              <a:t>and evacuation  routes of </a:t>
            </a:r>
            <a:r>
              <a:rPr lang="en-US" altLang="ja-JP" sz="2200" b="1" dirty="0" smtClean="0"/>
              <a:t>the evacuees .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Session 3: Thyroid Ultrasound </a:t>
            </a:r>
            <a:r>
              <a:rPr lang="en-US" sz="2400" b="1" dirty="0" smtClean="0"/>
              <a:t>Examinations</a:t>
            </a:r>
            <a:r>
              <a:rPr lang="ja-JP" altLang="en-US" sz="2400" b="1" dirty="0" smtClean="0"/>
              <a:t> </a:t>
            </a:r>
            <a:r>
              <a:rPr lang="en-US" sz="2400" b="1" dirty="0" smtClean="0"/>
              <a:t>and </a:t>
            </a:r>
            <a:br>
              <a:rPr lang="en-US" sz="2400" b="1" dirty="0" smtClean="0"/>
            </a:br>
            <a:r>
              <a:rPr lang="en-US" sz="2400" b="1" dirty="0" smtClean="0"/>
              <a:t>Thyroid </a:t>
            </a:r>
            <a:r>
              <a:rPr lang="en-US" sz="2400" b="1" dirty="0" smtClean="0"/>
              <a:t>Cancers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028" y="1823696"/>
            <a:ext cx="8261131" cy="432485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altLang="ja-JP" sz="2400" b="1" dirty="0" smtClean="0"/>
              <a:t>Thyroid ultrasound examinations  has been started on all children in the Fukushima Prefecture.</a:t>
            </a:r>
          </a:p>
          <a:p>
            <a:pPr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altLang="ja-JP" sz="2400" b="1" dirty="0" smtClean="0"/>
              <a:t>There has been an increase in childhood thyroid cancer  in prefectures far from Fukushima and in Korea.</a:t>
            </a:r>
          </a:p>
          <a:p>
            <a:pPr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altLang="ja-JP" sz="2400" b="1" dirty="0" smtClean="0"/>
              <a:t>Base-line </a:t>
            </a:r>
            <a:r>
              <a:rPr lang="en-US" altLang="ja-JP" sz="2400" b="1" dirty="0" err="1" smtClean="0"/>
              <a:t>vs</a:t>
            </a:r>
            <a:r>
              <a:rPr lang="en-US" altLang="ja-JP" sz="2400" b="1" dirty="0" smtClean="0"/>
              <a:t> Radiation-associated Thyroid Cancer:</a:t>
            </a:r>
          </a:p>
          <a:p>
            <a:pPr lvl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altLang="ja-JP" sz="2400" b="1" dirty="0" smtClean="0"/>
              <a:t>Dose-response relationship.</a:t>
            </a:r>
          </a:p>
          <a:p>
            <a:pPr lvl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altLang="ja-JP" sz="2400" b="1" dirty="0" smtClean="0"/>
              <a:t>Latency period ( 4 to 5 </a:t>
            </a:r>
            <a:r>
              <a:rPr lang="en-US" altLang="ja-JP" sz="2400" b="1" dirty="0" smtClean="0"/>
              <a:t>years for radiation-induced thyroid cancer )</a:t>
            </a:r>
            <a:endParaRPr lang="en-US" altLang="ja-JP" sz="2400" b="1" dirty="0" smtClean="0"/>
          </a:p>
          <a:p>
            <a:pPr lvl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altLang="ja-JP" sz="2400" b="1" dirty="0" smtClean="0"/>
              <a:t>Age distribution (More in </a:t>
            </a:r>
            <a:r>
              <a:rPr lang="en-US" altLang="ja-JP" sz="2400" b="1" dirty="0" smtClean="0"/>
              <a:t>younger, if radiation-induced)</a:t>
            </a:r>
            <a:endParaRPr lang="en-US" altLang="ja-JP" sz="2400" b="1" dirty="0" smtClean="0"/>
          </a:p>
          <a:p>
            <a:pPr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altLang="ja-JP" sz="2400" b="1" dirty="0" smtClean="0"/>
              <a:t>What is being seen now should be used as the baseline for thyroid cancer into the future.</a:t>
            </a:r>
          </a:p>
          <a:p>
            <a:pPr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endParaRPr lang="en-US" sz="2400" b="1" dirty="0" smtClean="0"/>
          </a:p>
          <a:p>
            <a:pPr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Session 4: Thyroid Cancer Risk </a:t>
            </a:r>
            <a:r>
              <a:rPr lang="en-US" sz="2400" b="1" dirty="0" smtClean="0"/>
              <a:t>Estimates</a:t>
            </a:r>
            <a:br>
              <a:rPr lang="en-US" sz="2400" b="1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3"/>
            <a:ext cx="7583488" cy="4356383"/>
          </a:xfrm>
        </p:spPr>
        <p:txBody>
          <a:bodyPr>
            <a:noAutofit/>
          </a:bodyPr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b="1" dirty="0" smtClean="0"/>
              <a:t>Experts expect an incidence of thyroid cancer, after 1</a:t>
            </a:r>
            <a:r>
              <a:rPr lang="en-US" b="1" baseline="30000" dirty="0" smtClean="0"/>
              <a:t>st</a:t>
            </a:r>
            <a:r>
              <a:rPr lang="en-US" b="1" dirty="0" smtClean="0"/>
              <a:t> screening of 0.3 cases per 100,000 person-years.  Expect a 6 times larger incidence in later screening as the population ages.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b="1" dirty="0" smtClean="0"/>
              <a:t>As of September 2013 the observed prevalence of thyroid cancer in Fukushima is 0.031%.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b="1" dirty="0" smtClean="0"/>
              <a:t>It </a:t>
            </a:r>
            <a:r>
              <a:rPr lang="en-US" b="1" dirty="0" smtClean="0"/>
              <a:t>will be important to use standard approaches for </a:t>
            </a:r>
            <a:r>
              <a:rPr lang="en-US" b="1" dirty="0" smtClean="0"/>
              <a:t>realistic dose </a:t>
            </a:r>
            <a:r>
              <a:rPr lang="en-US" b="1" dirty="0" smtClean="0"/>
              <a:t>reconstruction and analytical epidemiological  </a:t>
            </a:r>
            <a:r>
              <a:rPr lang="en-US" b="1" dirty="0" smtClean="0"/>
              <a:t>studies.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b="1" dirty="0" smtClean="0"/>
              <a:t>Maternal radioiodine exposure is the pathway for thyroid dose to the fetus.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b="1" dirty="0" smtClean="0"/>
              <a:t>Fetal thyroid dose is largest in the third trimester of pregnancy.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kumimoji="1" lang="en-US" altLang="ja-JP" sz="2800" dirty="0" smtClean="0"/>
              <a:t>The International Workshop 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on Radiation and Thyroid Cancer(Day 2 )</a:t>
            </a:r>
            <a:endParaRPr kumimoji="1" lang="ja-JP" altLang="en-US" sz="2800" dirty="0"/>
          </a:p>
        </p:txBody>
      </p:sp>
      <p:sp>
        <p:nvSpPr>
          <p:cNvPr id="4" name="角丸四角形 3"/>
          <p:cNvSpPr/>
          <p:nvPr/>
        </p:nvSpPr>
        <p:spPr>
          <a:xfrm>
            <a:off x="1217782" y="2599533"/>
            <a:ext cx="2800026" cy="588936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Dose Estimation</a:t>
            </a:r>
            <a:endParaRPr kumimoji="1" lang="ja-JP" altLang="en-US" sz="2400" b="1" dirty="0"/>
          </a:p>
        </p:txBody>
      </p:sp>
      <p:sp>
        <p:nvSpPr>
          <p:cNvPr id="5" name="角丸四角形 4"/>
          <p:cNvSpPr/>
          <p:nvPr/>
        </p:nvSpPr>
        <p:spPr>
          <a:xfrm>
            <a:off x="4658404" y="2599533"/>
            <a:ext cx="3388963" cy="588936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Effects Identification</a:t>
            </a:r>
            <a:endParaRPr kumimoji="1" lang="ja-JP" altLang="en-US" sz="2400" b="1" dirty="0"/>
          </a:p>
        </p:txBody>
      </p:sp>
      <p:sp>
        <p:nvSpPr>
          <p:cNvPr id="6" name="角丸四角形 5"/>
          <p:cNvSpPr/>
          <p:nvPr/>
        </p:nvSpPr>
        <p:spPr>
          <a:xfrm>
            <a:off x="2183836" y="4071139"/>
            <a:ext cx="4468677" cy="588936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Dose Response Relationship</a:t>
            </a:r>
            <a:endParaRPr kumimoji="1" lang="ja-JP" altLang="en-US" sz="2400" b="1" dirty="0"/>
          </a:p>
        </p:txBody>
      </p:sp>
      <p:sp>
        <p:nvSpPr>
          <p:cNvPr id="7" name="角丸四角形 6"/>
          <p:cNvSpPr/>
          <p:nvPr/>
        </p:nvSpPr>
        <p:spPr>
          <a:xfrm>
            <a:off x="3018161" y="5463111"/>
            <a:ext cx="2800026" cy="588936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Risk Estimation</a:t>
            </a:r>
            <a:endParaRPr kumimoji="1" lang="ja-JP" altLang="en-US" sz="2400" b="1" dirty="0"/>
          </a:p>
        </p:txBody>
      </p:sp>
      <p:sp>
        <p:nvSpPr>
          <p:cNvPr id="9" name="下矢印 8"/>
          <p:cNvSpPr/>
          <p:nvPr/>
        </p:nvSpPr>
        <p:spPr>
          <a:xfrm>
            <a:off x="2684955" y="3283065"/>
            <a:ext cx="426182" cy="772308"/>
          </a:xfrm>
          <a:prstGeom prst="downArrow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>
            <a:off x="5565003" y="3280485"/>
            <a:ext cx="426182" cy="772308"/>
          </a:xfrm>
          <a:prstGeom prst="downArrow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10"/>
          <p:cNvSpPr/>
          <p:nvPr/>
        </p:nvSpPr>
        <p:spPr>
          <a:xfrm>
            <a:off x="4061261" y="4672725"/>
            <a:ext cx="426182" cy="772308"/>
          </a:xfrm>
          <a:prstGeom prst="downArrow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FFFFFF"/>
      </a:dk1>
      <a:lt1>
        <a:srgbClr val="103154"/>
      </a:lt1>
      <a:dk2>
        <a:srgbClr val="0096FF"/>
      </a:dk2>
      <a:lt2>
        <a:srgbClr val="87FD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2105</TotalTime>
  <Words>386</Words>
  <Application>Microsoft Office PowerPoint</Application>
  <PresentationFormat>画面に合わせる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Pixel</vt:lpstr>
      <vt:lpstr>The International Workshop on  Radiation and Thyroid Cancer (Day 2 )</vt:lpstr>
      <vt:lpstr>Session 2:  Dose Estimations for Those Affected  in Fukushima Prefecture </vt:lpstr>
      <vt:lpstr>Session 2:  Dose Estimations for Those Affected  in Fukushima Prefecture </vt:lpstr>
      <vt:lpstr>Session 3: Thyroid Ultrasound Examinations and  Thyroid Cancers</vt:lpstr>
      <vt:lpstr>Session 4: Thyroid Cancer Risk Estimates </vt:lpstr>
      <vt:lpstr>The International Workshop  on Radiation and Thyroid Cancer(Day 2 )</vt:lpstr>
    </vt:vector>
  </TitlesOfParts>
  <Company>CJ Consulting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 (tutorial session): Radiation and Thyroid Cancer Summary</dc:title>
  <dc:creator>Dr Cynthia &amp; Rick Jones</dc:creator>
  <cp:lastModifiedBy>Kazuo Sakai</cp:lastModifiedBy>
  <cp:revision>56</cp:revision>
  <dcterms:created xsi:type="dcterms:W3CDTF">2014-02-21T18:22:37Z</dcterms:created>
  <dcterms:modified xsi:type="dcterms:W3CDTF">2014-02-23T05:58:10Z</dcterms:modified>
</cp:coreProperties>
</file>