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27"/>
  </p:notesMasterIdLst>
  <p:handoutMasterIdLst>
    <p:handoutMasterId r:id="rId28"/>
  </p:handoutMasterIdLst>
  <p:sldIdLst>
    <p:sldId id="587" r:id="rId2"/>
    <p:sldId id="709" r:id="rId3"/>
    <p:sldId id="694" r:id="rId4"/>
    <p:sldId id="691" r:id="rId5"/>
    <p:sldId id="698" r:id="rId6"/>
    <p:sldId id="692" r:id="rId7"/>
    <p:sldId id="688" r:id="rId8"/>
    <p:sldId id="727" r:id="rId9"/>
    <p:sldId id="690" r:id="rId10"/>
    <p:sldId id="714" r:id="rId11"/>
    <p:sldId id="715" r:id="rId12"/>
    <p:sldId id="720" r:id="rId13"/>
    <p:sldId id="716" r:id="rId14"/>
    <p:sldId id="702" r:id="rId15"/>
    <p:sldId id="717" r:id="rId16"/>
    <p:sldId id="719" r:id="rId17"/>
    <p:sldId id="721" r:id="rId18"/>
    <p:sldId id="685" r:id="rId19"/>
    <p:sldId id="723" r:id="rId20"/>
    <p:sldId id="724" r:id="rId21"/>
    <p:sldId id="722" r:id="rId22"/>
    <p:sldId id="713" r:id="rId23"/>
    <p:sldId id="706" r:id="rId24"/>
    <p:sldId id="728" r:id="rId25"/>
    <p:sldId id="603" r:id="rId26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4B6"/>
    <a:srgbClr val="FDFF8F"/>
    <a:srgbClr val="FFF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4FCE129-2F3C-2343-9DE6-0B81DBE8819F}" type="datetime1">
              <a:rPr lang="en-US"/>
              <a:pPr>
                <a:defRPr/>
              </a:pPr>
              <a:t>23/02/14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36FA7A8-22C1-7D45-90E6-88E0D14FA6E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2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2A257F-F5CF-AB4F-8143-0643EA3CE7DB}" type="datetime1">
              <a:rPr lang="en-US"/>
              <a:pPr>
                <a:defRPr/>
              </a:pPr>
              <a:t>23/02/14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033378D-993A-3A4E-A819-2F1752574C9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96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11DC91-FEB0-214B-A85C-B26BC99DCEA4}" type="slidenum">
              <a:rPr lang="en-CA" sz="1300">
                <a:latin typeface="Calibri" charset="0"/>
              </a:rPr>
              <a:pPr eaLnBrk="1" hangingPunct="1"/>
              <a:t>1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50B73858-ABC8-FC4B-8DEC-DAFBB2C31021}" type="datetime1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23/02/14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2EC1643F-8162-5346-845C-6F55FE96F0F9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50BC68BD-BAAD-4C47-A69B-F1356911BA4A}" type="datetime1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23/02/14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9897A7A1-1C08-7341-8D9A-4CE8854D556F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71877565-3A2F-1846-A0E9-8C3B16A446C0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F60CBB5C-69F0-474E-98B7-934E69E8157F}" type="datetime1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23/02/14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798C20EF-EAF0-3C44-B9FF-4D5F8E440FD6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A58A0C5C-810B-5848-8D48-A3186A28A8CD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A58A0C5C-810B-5848-8D48-A3186A28A8CD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D8092ACE-D51A-0B48-8BE4-BC2E9CBB1B64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1BB55D-81B5-5C42-9215-EA84C15CC42D}" type="datetime1">
              <a:rPr lang="fr-FR" sz="1300">
                <a:latin typeface="Helvetica" charset="0"/>
                <a:cs typeface="Arial" charset="0"/>
              </a:rPr>
              <a:pPr eaLnBrk="1" hangingPunct="1"/>
              <a:t>23/02/14</a:t>
            </a:fld>
            <a:endParaRPr lang="fr-FR" sz="1300">
              <a:latin typeface="Helvetica" charset="0"/>
              <a:cs typeface="Arial" charset="0"/>
            </a:endParaRPr>
          </a:p>
        </p:txBody>
      </p:sp>
      <p:sp>
        <p:nvSpPr>
          <p:cNvPr id="45060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12F4A-68E3-C14E-B158-0CDE71F09BC6}" type="slidenum">
              <a:rPr lang="fr-FR" sz="1300">
                <a:latin typeface="Helvetica" charset="0"/>
                <a:cs typeface="Arial" charset="0"/>
              </a:rPr>
              <a:pPr eaLnBrk="1" hangingPunct="1"/>
              <a:t>22</a:t>
            </a:fld>
            <a:endParaRPr lang="fr-FR" sz="1300">
              <a:latin typeface="Helvetica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Espace réservé de la date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234A53-7C25-E046-9AFA-358D93835758}" type="datetime1">
              <a:rPr lang="fr-FR" sz="1300">
                <a:latin typeface="Helvetica" charset="0"/>
                <a:cs typeface="Arial" charset="0"/>
              </a:rPr>
              <a:pPr eaLnBrk="1" hangingPunct="1"/>
              <a:t>23/02/14</a:t>
            </a:fld>
            <a:endParaRPr lang="fr-FR" sz="1300">
              <a:latin typeface="Helvetica" charset="0"/>
              <a:cs typeface="Arial" charset="0"/>
            </a:endParaRPr>
          </a:p>
        </p:txBody>
      </p:sp>
      <p:sp>
        <p:nvSpPr>
          <p:cNvPr id="53252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245549-94D3-5044-B3CF-EF31615C22E0}" type="slidenum">
              <a:rPr lang="fr-FR" sz="1300">
                <a:latin typeface="Helvetica" charset="0"/>
                <a:cs typeface="Arial" charset="0"/>
              </a:rPr>
              <a:pPr eaLnBrk="1" hangingPunct="1"/>
              <a:t>2</a:t>
            </a:fld>
            <a:endParaRPr lang="fr-FR" sz="1300">
              <a:latin typeface="Helvetica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34D4C-2228-CB49-85F8-26637BDFC74A}" type="slidenum">
              <a:rPr lang="en-CA" sz="1300">
                <a:latin typeface="Calibri" charset="0"/>
              </a:rPr>
              <a:pPr eaLnBrk="1" hangingPunct="1"/>
              <a:t>25</a:t>
            </a:fld>
            <a:endParaRPr lang="en-CA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Espace réservé de la date 3"/>
          <p:cNvSpPr txBox="1">
            <a:spLocks noGrp="1"/>
          </p:cNvSpPr>
          <p:nvPr/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245A69-714E-514E-972F-25DA202B7117}" type="datetime1">
              <a:rPr lang="fr-FR" sz="1200">
                <a:solidFill>
                  <a:schemeClr val="tx2"/>
                </a:solidFill>
                <a:latin typeface="Helvetica" charset="0"/>
              </a:rPr>
              <a:pPr algn="r" eaLnBrk="1" hangingPunct="1"/>
              <a:t>23/02/14</a:t>
            </a:fld>
            <a:endParaRPr lang="fr-FR" sz="120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47108" name="Espace réservé du numéro de diapositive 4"/>
          <p:cNvSpPr txBox="1">
            <a:spLocks noGrp="1"/>
          </p:cNvSpPr>
          <p:nvPr/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036ED4B-15BD-D749-9266-4C970067990A}" type="slidenum">
              <a:rPr lang="fr-FR" sz="1200">
                <a:solidFill>
                  <a:schemeClr val="tx2"/>
                </a:solidFill>
                <a:latin typeface="Helvetica" charset="0"/>
              </a:rPr>
              <a:pPr algn="r" eaLnBrk="1" hangingPunct="1"/>
              <a:t>3</a:t>
            </a:fld>
            <a:endParaRPr lang="fr-FR" sz="120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38FDA-F9DC-3C41-8920-46BCBF6F896B}" type="slidenum">
              <a:rPr lang="en-GB"/>
              <a:pPr/>
              <a:t>8</a:t>
            </a:fld>
            <a:endParaRPr lang="en-GB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6016CD-7B5F-5C40-A95C-DA5C3ECD1820}" type="slidenum">
              <a:rPr lang="fr-FR" sz="1300">
                <a:latin typeface="Calibri" charset="0"/>
              </a:rPr>
              <a:pPr eaLnBrk="1" hangingPunct="1"/>
              <a:t>10</a:t>
            </a:fld>
            <a:endParaRPr lang="fr-FR" sz="1300">
              <a:latin typeface="Calibri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342EFC-27A6-024D-BD82-BCCB0E22287B}" type="slidenum">
              <a:rPr lang="fr-FR" sz="1300">
                <a:latin typeface="Calibri" charset="0"/>
              </a:rPr>
              <a:pPr eaLnBrk="1" hangingPunct="1"/>
              <a:t>11</a:t>
            </a:fld>
            <a:endParaRPr lang="fr-FR" sz="1300">
              <a:latin typeface="Calibri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71877565-3A2F-1846-A0E9-8C3B16A446C0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2BC61B8A-5F1C-F94E-BA03-4ECF71046507}" type="datetime1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23/02/14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927100"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lnSpc>
                <a:spcPct val="85000"/>
              </a:lnSpc>
              <a:spcBef>
                <a:spcPct val="6000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E01CD755-C0B1-844D-ABDE-486B7F33DACD}" type="slidenum">
              <a:rPr lang="fr-FR" sz="1200" b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fr-FR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ED03CC-EC20-744B-B092-DC72C6C9F232}" type="datetime1">
              <a:rPr lang="fr-FR" sz="1200"/>
              <a:pPr/>
              <a:t>23/02/14</a:t>
            </a:fld>
            <a:endParaRPr lang="fr-FR" sz="120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70E3BF-2424-B24E-80CC-11DEE8254194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3994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CRP Logo.g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76200"/>
            <a:ext cx="4267200" cy="136332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cxnSp>
        <p:nvCxnSpPr>
          <p:cNvPr id="6" name="Straight Connector 6"/>
          <p:cNvCxnSpPr/>
          <p:nvPr userDrawn="1"/>
        </p:nvCxnSpPr>
        <p:spPr>
          <a:xfrm>
            <a:off x="0" y="3200400"/>
            <a:ext cx="8382000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533400" y="5257800"/>
            <a:ext cx="7848600" cy="838200"/>
          </a:xfrm>
        </p:spPr>
        <p:txBody>
          <a:bodyPr>
            <a:normAutofit/>
          </a:bodyPr>
          <a:lstStyle>
            <a:lvl1pPr algn="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9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469869F-E6AE-E14E-81F5-E2109CC0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F749-2532-A44F-BAA9-D15C8282B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9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CB1C-0AA1-944C-A2D9-88919B0D1C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8895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457200"/>
            <a:ext cx="2438400" cy="5638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" name="Straight Connector 6"/>
          <p:cNvCxnSpPr/>
          <p:nvPr userDrawn="1"/>
        </p:nvCxnSpPr>
        <p:spPr>
          <a:xfrm rot="5400000">
            <a:off x="-266700" y="3162300"/>
            <a:ext cx="6326188" cy="1588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4352"/>
            <a:ext cx="22860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2286000" cy="4343400"/>
          </a:xfrm>
        </p:spPr>
        <p:txBody>
          <a:bodyPr lIns="18288" rIns="18288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0" y="533400"/>
            <a:ext cx="5638800" cy="5791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CFF9-DCCF-894F-AF16-AF68E2B4FD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7875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219200" y="64008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 b="1">
                <a:latin typeface="Swis721 BT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INTERNATIONAL COMMISSION ON RADIOLOGICAL PROTECTION    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5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1_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58063" cy="8382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25875" cy="4724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97475" y="1371600"/>
            <a:ext cx="3825875" cy="4724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 rot="16200000">
            <a:off x="-647700" y="56007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6A22C4-1858-054D-B156-7E48A5D416E7}" type="datetime1">
              <a:rPr lang="fr-FR"/>
              <a:pPr/>
              <a:t>23/02/14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276600" y="62865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rebuchet MS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321ED6-AE5A-EE43-90C5-EFB6250C2B7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5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9863" y="6281738"/>
            <a:ext cx="871696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IRPA 11 Keynote Lecture KL-9b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2498-C580-444E-9D5F-8809186E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C9C466-B6CA-2341-8904-480CC2E62A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tint val="44500"/>
                <a:satMod val="160000"/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chemeClr val="tx1"/>
              </a:extrusion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24600"/>
            <a:ext cx="762000" cy="2127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45C75"/>
                </a:solidFill>
                <a:cs typeface="Arial" charset="0"/>
              </a:defRPr>
            </a:lvl1pPr>
          </a:lstStyle>
          <a:p>
            <a:pPr>
              <a:defRPr/>
            </a:pPr>
            <a:fld id="{E2916697-BB53-A140-A333-FA2B194D14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1029" name="Picture 13" descr="ICRP Logo and Title.gif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418263"/>
            <a:ext cx="38115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4" r:id="rId4"/>
    <p:sldLayoutId id="2147485138" r:id="rId5"/>
    <p:sldLayoutId id="2147485139" r:id="rId6"/>
    <p:sldLayoutId id="2147485140" r:id="rId7"/>
    <p:sldLayoutId id="2147485141" r:id="rId8"/>
    <p:sldLayoutId id="2147485142" r:id="rId9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ＭＳ Ｐゴシック" charset="0"/>
          <a:cs typeface="Arial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ＭＳ Ｐゴシック" charset="0"/>
          <a:cs typeface="Arial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ＭＳ Ｐゴシック" charset="0"/>
          <a:cs typeface="Arial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ＭＳ Ｐゴシック" charset="0"/>
          <a:cs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8915400" cy="16764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 smtClean="0">
                <a:latin typeface="Arial"/>
                <a:cs typeface="Arial"/>
              </a:rPr>
              <a:t/>
            </a:r>
            <a:br>
              <a:rPr lang="en-GB" sz="2800" dirty="0" smtClean="0">
                <a:latin typeface="Arial"/>
                <a:cs typeface="Arial"/>
              </a:rPr>
            </a:br>
            <a:r>
              <a:rPr lang="en-GB" sz="2800" dirty="0">
                <a:latin typeface="Arial"/>
                <a:cs typeface="Arial"/>
              </a:rPr>
              <a:t/>
            </a:r>
            <a:br>
              <a:rPr lang="en-GB" sz="2800" dirty="0">
                <a:latin typeface="Arial"/>
                <a:cs typeface="Arial"/>
              </a:rPr>
            </a:br>
            <a:r>
              <a:rPr lang="en-GB" sz="2800" dirty="0" smtClean="0">
                <a:latin typeface="Arial"/>
                <a:cs typeface="Arial"/>
              </a:rPr>
              <a:t/>
            </a:r>
            <a:br>
              <a:rPr lang="en-GB" sz="2800" dirty="0" smtClean="0">
                <a:latin typeface="Arial"/>
                <a:cs typeface="Arial"/>
              </a:rPr>
            </a:br>
            <a:r>
              <a:rPr lang="en-GB" sz="2800" dirty="0" smtClean="0">
                <a:latin typeface="Arial"/>
                <a:cs typeface="Arial"/>
              </a:rPr>
              <a:t>Experience </a:t>
            </a:r>
            <a:r>
              <a:rPr lang="en-GB" sz="2800" dirty="0">
                <a:latin typeface="Arial"/>
                <a:cs typeface="Arial"/>
              </a:rPr>
              <a:t>with Stakeholders </a:t>
            </a:r>
            <a:r>
              <a:rPr lang="en-GB" sz="2800" dirty="0" smtClean="0">
                <a:latin typeface="Arial"/>
                <a:cs typeface="Arial"/>
              </a:rPr>
              <a:t>Engagement in</a:t>
            </a:r>
            <a:br>
              <a:rPr lang="en-GB" sz="2800" dirty="0" smtClean="0">
                <a:latin typeface="Arial"/>
                <a:cs typeface="Arial"/>
              </a:rPr>
            </a:br>
            <a:r>
              <a:rPr lang="en-GB" sz="2800" dirty="0" smtClean="0">
                <a:latin typeface="Arial"/>
                <a:cs typeface="Arial"/>
              </a:rPr>
              <a:t> Post</a:t>
            </a:r>
            <a:r>
              <a:rPr lang="en-GB" sz="2800" dirty="0">
                <a:latin typeface="Arial"/>
                <a:cs typeface="Arial"/>
              </a:rPr>
              <a:t>-Accident Situations</a:t>
            </a:r>
            <a:r>
              <a:rPr lang="fr-FR" sz="2800" dirty="0">
                <a:latin typeface="Arial"/>
                <a:cs typeface="Arial"/>
              </a:rPr>
              <a:t/>
            </a:r>
            <a:br>
              <a:rPr lang="fr-FR" sz="2800" dirty="0">
                <a:latin typeface="Arial"/>
                <a:cs typeface="Arial"/>
              </a:rPr>
            </a:br>
            <a:endParaRPr lang="en-CA" sz="2800" dirty="0">
              <a:latin typeface="Arial"/>
              <a:cs typeface="Arial"/>
            </a:endParaRPr>
          </a:p>
        </p:txBody>
      </p:sp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8229600" cy="3200400"/>
          </a:xfrm>
        </p:spPr>
        <p:txBody>
          <a:bodyPr/>
          <a:lstStyle/>
          <a:p>
            <a:pPr marR="0"/>
            <a:r>
              <a:rPr lang="en-GB" sz="2000" b="1" dirty="0">
                <a:latin typeface="Arial" charset="0"/>
              </a:rPr>
              <a:t>Jacques LOCHARD</a:t>
            </a:r>
          </a:p>
          <a:p>
            <a:pPr marR="0"/>
            <a:r>
              <a:rPr lang="en-GB" sz="2000" dirty="0">
                <a:latin typeface="Arial" charset="0"/>
              </a:rPr>
              <a:t>Vice-Chair of ICRP </a:t>
            </a:r>
          </a:p>
          <a:p>
            <a:pPr marR="0"/>
            <a:endParaRPr lang="en-CA" sz="2000" dirty="0">
              <a:latin typeface="Arial" charset="0"/>
            </a:endParaRPr>
          </a:p>
          <a:p>
            <a:pPr marR="0">
              <a:lnSpc>
                <a:spcPct val="80000"/>
              </a:lnSpc>
            </a:pPr>
            <a:r>
              <a:rPr lang="en-GB" sz="2000" dirty="0">
                <a:latin typeface="Arial" charset="0"/>
              </a:rPr>
              <a:t>International Workshop on </a:t>
            </a:r>
          </a:p>
          <a:p>
            <a:pPr marR="0">
              <a:lnSpc>
                <a:spcPct val="80000"/>
              </a:lnSpc>
            </a:pPr>
            <a:r>
              <a:rPr lang="en-GB" sz="2000" dirty="0">
                <a:latin typeface="Arial" charset="0"/>
              </a:rPr>
              <a:t>Radiation and Thyroid Cancer</a:t>
            </a:r>
            <a:endParaRPr lang="fr-FR" sz="2000" dirty="0">
              <a:latin typeface="Arial" charset="0"/>
            </a:endParaRPr>
          </a:p>
          <a:p>
            <a:pPr marR="0">
              <a:lnSpc>
                <a:spcPct val="80000"/>
              </a:lnSpc>
            </a:pPr>
            <a:r>
              <a:rPr lang="en-CA" sz="2000" dirty="0">
                <a:latin typeface="Arial" charset="0"/>
              </a:rPr>
              <a:t>21-23 February </a:t>
            </a:r>
            <a:r>
              <a:rPr lang="en-CA" sz="2000" dirty="0" smtClean="0">
                <a:latin typeface="Arial" charset="0"/>
              </a:rPr>
              <a:t>2014</a:t>
            </a:r>
          </a:p>
          <a:p>
            <a:pPr marR="0">
              <a:lnSpc>
                <a:spcPct val="80000"/>
              </a:lnSpc>
            </a:pPr>
            <a:r>
              <a:rPr lang="en-CA" sz="2000" dirty="0" smtClean="0">
                <a:latin typeface="Arial" charset="0"/>
              </a:rPr>
              <a:t>Tokyo, Japan</a:t>
            </a:r>
            <a:endParaRPr lang="en-CA" sz="2000" dirty="0">
              <a:latin typeface="Arial" charset="0"/>
            </a:endParaRPr>
          </a:p>
          <a:p>
            <a:pPr marR="0">
              <a:lnSpc>
                <a:spcPct val="80000"/>
              </a:lnSpc>
            </a:pPr>
            <a:endParaRPr lang="en-CA" sz="2000" dirty="0">
              <a:latin typeface="Arial" charset="0"/>
            </a:endParaRPr>
          </a:p>
          <a:p>
            <a:pPr marR="0"/>
            <a:r>
              <a:rPr lang="en-GB" sz="1800" i="1" dirty="0">
                <a:latin typeface="Arial" charset="0"/>
              </a:rPr>
              <a:t>This presentation has neither been approved nor endorsed by ICRP</a:t>
            </a:r>
          </a:p>
          <a:p>
            <a:pPr marR="0"/>
            <a:endParaRPr lang="en-GB" sz="2000" dirty="0">
              <a:latin typeface="Arial" charset="0"/>
            </a:endParaRPr>
          </a:p>
          <a:p>
            <a:pPr marR="0"/>
            <a:endParaRPr lang="en-CA" sz="1700" dirty="0">
              <a:latin typeface="Constantia" charset="0"/>
              <a:cs typeface="ＭＳ Ｐゴシック" charset="0"/>
            </a:endParaRPr>
          </a:p>
        </p:txBody>
      </p:sp>
      <p:sp>
        <p:nvSpPr>
          <p:cNvPr id="10243" name="ZoneTexte 4"/>
          <p:cNvSpPr txBox="1">
            <a:spLocks noChangeArrowheads="1"/>
          </p:cNvSpPr>
          <p:nvPr/>
        </p:nvSpPr>
        <p:spPr bwMode="auto">
          <a:xfrm>
            <a:off x="4525963" y="34305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endParaRPr lang="en-GB" sz="1600">
              <a:latin typeface="Constantia" charset="0"/>
            </a:endParaRPr>
          </a:p>
        </p:txBody>
      </p:sp>
      <p:pic>
        <p:nvPicPr>
          <p:cNvPr id="10244" name="Image 2" descr="phot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P3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533400"/>
            <a:ext cx="7339665" cy="5029200"/>
          </a:xfrm>
        </p:spPr>
      </p:pic>
      <p:sp>
        <p:nvSpPr>
          <p:cNvPr id="40963" name="ZoneTexte 2"/>
          <p:cNvSpPr txBox="1">
            <a:spLocks noChangeArrowheads="1"/>
          </p:cNvSpPr>
          <p:nvPr/>
        </p:nvSpPr>
        <p:spPr bwMode="auto">
          <a:xfrm>
            <a:off x="0" y="5715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2000" b="1" dirty="0" smtClean="0">
                <a:solidFill>
                  <a:srgbClr val="000058"/>
                </a:solidFill>
                <a:latin typeface="Arial" charset="0"/>
              </a:rPr>
              <a:t>ETHOS project - Young mothers analysing measurement results</a:t>
            </a:r>
            <a:endParaRPr lang="en-GB" sz="2000" b="1" dirty="0">
              <a:solidFill>
                <a:srgbClr val="000058"/>
              </a:solidFill>
              <a:latin typeface="Arial" charset="0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10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7323720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28600"/>
            <a:ext cx="4198938" cy="6246517"/>
          </a:xfrm>
          <a:noFill/>
        </p:spPr>
      </p:pic>
      <p:sp>
        <p:nvSpPr>
          <p:cNvPr id="43011" name="ZoneTexte 2"/>
          <p:cNvSpPr txBox="1">
            <a:spLocks noChangeArrowheads="1"/>
          </p:cNvSpPr>
          <p:nvPr/>
        </p:nvSpPr>
        <p:spPr bwMode="auto">
          <a:xfrm>
            <a:off x="381000" y="4648200"/>
            <a:ext cx="358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endParaRPr lang="en-GB" sz="1600" b="1" dirty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900" b="1" dirty="0">
                <a:solidFill>
                  <a:srgbClr val="000058"/>
                </a:solidFill>
                <a:latin typeface="Arial" charset="0"/>
              </a:rPr>
              <a:t>ETHOS </a:t>
            </a:r>
            <a:r>
              <a:rPr lang="en-GB" sz="1900" b="1" dirty="0" smtClean="0">
                <a:solidFill>
                  <a:srgbClr val="000058"/>
                </a:solidFill>
                <a:latin typeface="Arial" charset="0"/>
              </a:rPr>
              <a:t>project – 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900" b="1" dirty="0" smtClean="0">
                <a:solidFill>
                  <a:srgbClr val="000058"/>
                </a:solidFill>
                <a:latin typeface="Arial" charset="0"/>
              </a:rPr>
              <a:t>Farmers </a:t>
            </a:r>
            <a:r>
              <a:rPr lang="en-GB" sz="1900" b="1" dirty="0">
                <a:solidFill>
                  <a:srgbClr val="000058"/>
                </a:solidFill>
                <a:latin typeface="Arial" charset="0"/>
              </a:rPr>
              <a:t>discussing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1900" b="1" dirty="0">
                <a:solidFill>
                  <a:srgbClr val="000058"/>
                </a:solidFill>
                <a:latin typeface="Arial" charset="0"/>
              </a:rPr>
              <a:t> the management of </a:t>
            </a:r>
            <a:r>
              <a:rPr lang="en-GB" sz="1900" b="1" dirty="0" smtClean="0">
                <a:solidFill>
                  <a:srgbClr val="000058"/>
                </a:solidFill>
                <a:latin typeface="Arial" charset="0"/>
              </a:rPr>
              <a:t>pastures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1600" dirty="0" smtClean="0">
                <a:latin typeface="Arial" charset="0"/>
              </a:rPr>
              <a:t> </a:t>
            </a:r>
            <a:endParaRPr lang="en-GB" sz="1600" dirty="0">
              <a:latin typeface="Arial" charset="0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3705831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700" y="30480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 </a:t>
            </a:r>
            <a:r>
              <a:rPr lang="en-GB" sz="2400" b="1" dirty="0" err="1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Bragin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project</a:t>
            </a:r>
            <a: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- </a:t>
            </a:r>
            <a:r>
              <a:rPr lang="en-GB" sz="20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CORE program (2004 - 2008) </a:t>
            </a: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- </a:t>
            </a:r>
            <a:endParaRPr lang="fr-FR" sz="2000" b="1" dirty="0">
              <a:solidFill>
                <a:srgbClr val="5280B7"/>
              </a:solidFill>
              <a:latin typeface="Trebuchet MS" charset="0"/>
              <a:cs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153400" cy="4876800"/>
          </a:xfrm>
        </p:spPr>
        <p:txBody>
          <a:bodyPr/>
          <a:lstStyle/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r>
              <a:rPr lang="en-GB" sz="2000" b="1" dirty="0">
                <a:solidFill>
                  <a:srgbClr val="800000"/>
                </a:solidFill>
                <a:latin typeface="+mn-lt"/>
                <a:ea typeface="ＭＳ Ｐゴシック" charset="0"/>
                <a:cs typeface="ＭＳ Ｐゴシック" charset="0"/>
              </a:rPr>
              <a:t>Objective : </a:t>
            </a:r>
            <a:r>
              <a:rPr lang="en-GB" sz="2000" dirty="0">
                <a:latin typeface="+mn-lt"/>
                <a:ea typeface="ＭＳ Ｐゴシック" charset="0"/>
                <a:cs typeface="ＭＳ Ｐゴシック" charset="0"/>
              </a:rPr>
              <a:t>to implement an </a:t>
            </a:r>
            <a:r>
              <a:rPr lang="en-GB" sz="2000" b="1" dirty="0">
                <a:solidFill>
                  <a:srgbClr val="800000"/>
                </a:solidFill>
                <a:latin typeface="+mn-lt"/>
                <a:ea typeface="ＭＳ Ｐゴシック" charset="0"/>
                <a:cs typeface="ＭＳ Ｐゴシック" charset="0"/>
              </a:rPr>
              <a:t>integrated </a:t>
            </a:r>
            <a:r>
              <a:rPr lang="en-GB" sz="2000" b="1" dirty="0" smtClean="0">
                <a:solidFill>
                  <a:srgbClr val="800000"/>
                </a:solidFill>
                <a:latin typeface="+mn-lt"/>
                <a:ea typeface="ＭＳ Ｐゴシック" charset="0"/>
                <a:cs typeface="ＭＳ Ｐゴシック" charset="0"/>
              </a:rPr>
              <a:t>monitoring system </a:t>
            </a:r>
            <a:r>
              <a:rPr lang="en-GB" sz="2000" dirty="0">
                <a:latin typeface="+mn-lt"/>
                <a:ea typeface="ＭＳ Ｐゴシック" charset="0"/>
                <a:cs typeface="ＭＳ Ｐゴシック" charset="0"/>
              </a:rPr>
              <a:t>for the development of the practical radiation protection culture in the population connecting the existing infrastructures : hospitals and clinics, schools, local authorities and </a:t>
            </a: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administrations, </a:t>
            </a:r>
            <a:r>
              <a:rPr lang="en-GB" sz="2000" dirty="0">
                <a:latin typeface="+mn-lt"/>
                <a:ea typeface="ＭＳ Ｐゴシック" charset="0"/>
                <a:cs typeface="ＭＳ Ｐゴシック" charset="0"/>
              </a:rPr>
              <a:t>with the support of local professionals and national </a:t>
            </a: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experts</a:t>
            </a: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r>
              <a:rPr lang="en-GB" sz="20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endParaRPr lang="en-GB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endParaRPr lang="en-GB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endParaRPr lang="en-GB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273050" lvl="2" indent="-273050" eaLnBrk="1" hangingPunct="1">
              <a:lnSpc>
                <a:spcPct val="120000"/>
              </a:lnSpc>
              <a:spcAft>
                <a:spcPts val="1200"/>
              </a:spcAft>
              <a:buSzPct val="95000"/>
            </a:pPr>
            <a:endParaRPr lang="en-GB" sz="2000" b="1" dirty="0">
              <a:solidFill>
                <a:srgbClr val="80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Ellipse 6"/>
          <p:cNvSpPr>
            <a:spLocks noChangeArrowheads="1"/>
          </p:cNvSpPr>
          <p:nvPr/>
        </p:nvSpPr>
        <p:spPr bwMode="auto">
          <a:xfrm>
            <a:off x="1371600" y="1828800"/>
            <a:ext cx="6019800" cy="3124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2362200" cy="15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109_09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1981200" cy="15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DSC03571_1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803400" cy="27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4400" y="3429000"/>
            <a:ext cx="6324600" cy="1143000"/>
          </a:xfrm>
          <a:prstGeom prst="rect">
            <a:avLst/>
          </a:prstGeom>
        </p:spPr>
        <p:txBody>
          <a:bodyPr vert="horz" wrap="none" lIns="0" rIns="18288" rtlCol="0">
            <a:normAutofit fontScale="77500" lnSpcReduction="20000"/>
          </a:bodyPr>
          <a:lstStyle/>
          <a:p>
            <a:pPr marL="0" marR="45720" lvl="2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GB" sz="2600" dirty="0">
                <a:latin typeface="+mn-lt"/>
              </a:rPr>
              <a:t>Establishment of </a:t>
            </a:r>
            <a:r>
              <a:rPr lang="en-GB" sz="2600" b="1" dirty="0">
                <a:solidFill>
                  <a:srgbClr val="800000"/>
                </a:solidFill>
                <a:latin typeface="+mn-lt"/>
              </a:rPr>
              <a:t>centres of information </a:t>
            </a: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and</a:t>
            </a:r>
          </a:p>
          <a:p>
            <a:pPr marL="0" marR="45720" lvl="2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 practical radiological </a:t>
            </a:r>
            <a:r>
              <a:rPr lang="en-GB" sz="2600" b="1" dirty="0">
                <a:solidFill>
                  <a:srgbClr val="800000"/>
                </a:solidFill>
                <a:latin typeface="+mn-lt"/>
              </a:rPr>
              <a:t>protection </a:t>
            </a: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culture</a:t>
            </a:r>
          </a:p>
          <a:p>
            <a:pPr marL="0" marR="45720" lvl="2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en-GB" sz="2600" dirty="0">
                <a:latin typeface="+mn-lt"/>
              </a:rPr>
              <a:t>and </a:t>
            </a:r>
            <a:r>
              <a:rPr lang="en-GB" sz="2600" b="1" dirty="0">
                <a:solidFill>
                  <a:srgbClr val="800000"/>
                </a:solidFill>
                <a:latin typeface="+mn-lt"/>
              </a:rPr>
              <a:t>whole body m</a:t>
            </a:r>
            <a:r>
              <a:rPr lang="en-GB" sz="2600" b="1" dirty="0" smtClean="0">
                <a:solidFill>
                  <a:srgbClr val="800000"/>
                </a:solidFill>
                <a:latin typeface="+mn-lt"/>
              </a:rPr>
              <a:t>easurement campaigns </a:t>
            </a:r>
            <a:endParaRPr lang="en-GB" sz="2600" b="1" dirty="0">
              <a:solidFill>
                <a:srgbClr val="800000"/>
              </a:solidFill>
              <a:latin typeface="+mn-lt"/>
            </a:endParaRPr>
          </a:p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138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The monitoring system 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developed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in the </a:t>
            </a:r>
            <a:r>
              <a:rPr lang="en-GB" sz="24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Bragin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d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istrict 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en-GB" sz="20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152400" y="1143000"/>
            <a:ext cx="8686800" cy="5029200"/>
            <a:chOff x="152400" y="1143000"/>
            <a:chExt cx="8686800" cy="5029200"/>
          </a:xfrm>
        </p:grpSpPr>
        <p:sp>
          <p:nvSpPr>
            <p:cNvPr id="25" name="Rectangle 24"/>
            <p:cNvSpPr/>
            <p:nvPr/>
          </p:nvSpPr>
          <p:spPr>
            <a:xfrm>
              <a:off x="152400" y="1143000"/>
              <a:ext cx="8686800" cy="5029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DBF5F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627" name="Grouper 90"/>
            <p:cNvGrpSpPr>
              <a:grpSpLocks/>
            </p:cNvGrpSpPr>
            <p:nvPr/>
          </p:nvGrpSpPr>
          <p:grpSpPr bwMode="auto">
            <a:xfrm>
              <a:off x="457200" y="1371600"/>
              <a:ext cx="8382000" cy="4648200"/>
              <a:chOff x="1295400" y="1600200"/>
              <a:chExt cx="8496300" cy="4419600"/>
            </a:xfrm>
          </p:grpSpPr>
          <p:cxnSp>
            <p:nvCxnSpPr>
              <p:cNvPr id="26628" name="Connecteur droit avec flèche 89"/>
              <p:cNvCxnSpPr>
                <a:cxnSpLocks noChangeShapeType="1"/>
                <a:stCxn id="26638" idx="2"/>
                <a:endCxn id="26632" idx="0"/>
              </p:cNvCxnSpPr>
              <p:nvPr/>
            </p:nvCxnSpPr>
            <p:spPr bwMode="auto">
              <a:xfrm>
                <a:off x="5181600" y="4038600"/>
                <a:ext cx="0" cy="13716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4343400" y="3276600"/>
                <a:ext cx="2514600" cy="609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anchor="ctr" anchorCtr="1"/>
              <a:lstStyle/>
              <a:p>
                <a:pPr>
                  <a:defRPr/>
                </a:pPr>
                <a:endParaRPr lang="en-GB" sz="1800"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6630" name="Rectangle 32"/>
              <p:cNvSpPr>
                <a:spLocks noChangeArrowheads="1"/>
              </p:cNvSpPr>
              <p:nvPr/>
            </p:nvSpPr>
            <p:spPr bwMode="auto">
              <a:xfrm>
                <a:off x="4114800" y="3352800"/>
                <a:ext cx="2590800" cy="609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endParaRPr lang="en-GB" sz="1800"/>
              </a:p>
            </p:txBody>
          </p:sp>
          <p:sp>
            <p:nvSpPr>
              <p:cNvPr id="26631" name="Rectangle 7"/>
              <p:cNvSpPr>
                <a:spLocks noChangeArrowheads="1"/>
              </p:cNvSpPr>
              <p:nvPr/>
            </p:nvSpPr>
            <p:spPr bwMode="auto">
              <a:xfrm>
                <a:off x="4381500" y="1600200"/>
                <a:ext cx="1600200" cy="609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sz="1800" dirty="0">
                    <a:solidFill>
                      <a:schemeClr val="tx1"/>
                    </a:solidFill>
                  </a:rPr>
                  <a:t>Families </a:t>
                </a:r>
                <a:r>
                  <a:rPr lang="en-GB" sz="1800" b="1" dirty="0">
                    <a:solidFill>
                      <a:srgbClr val="800000"/>
                    </a:solidFill>
                  </a:rPr>
                  <a:t>Management</a:t>
                </a:r>
              </a:p>
            </p:txBody>
          </p:sp>
          <p:sp>
            <p:nvSpPr>
              <p:cNvPr id="26632" name="Rectangle 8"/>
              <p:cNvSpPr>
                <a:spLocks noChangeArrowheads="1"/>
              </p:cNvSpPr>
              <p:nvPr/>
            </p:nvSpPr>
            <p:spPr bwMode="auto">
              <a:xfrm>
                <a:off x="3695700" y="5410200"/>
                <a:ext cx="2971800" cy="609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sz="1800" dirty="0">
                    <a:solidFill>
                      <a:schemeClr val="tx1"/>
                    </a:solidFill>
                  </a:rPr>
                  <a:t>Local authorities  </a:t>
                </a:r>
                <a:r>
                  <a:rPr lang="en-GB" sz="1800" b="1" dirty="0">
                    <a:solidFill>
                      <a:srgbClr val="800000"/>
                    </a:solidFill>
                  </a:rPr>
                  <a:t>Management</a:t>
                </a:r>
              </a:p>
            </p:txBody>
          </p:sp>
          <p:sp>
            <p:nvSpPr>
              <p:cNvPr id="26633" name="Rectangle 9"/>
              <p:cNvSpPr>
                <a:spLocks noChangeArrowheads="1"/>
              </p:cNvSpPr>
              <p:nvPr/>
            </p:nvSpPr>
            <p:spPr bwMode="auto">
              <a:xfrm>
                <a:off x="7543800" y="3429000"/>
                <a:ext cx="1295400" cy="609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sz="1800" dirty="0">
                    <a:solidFill>
                      <a:srgbClr val="000000"/>
                    </a:solidFill>
                  </a:rPr>
                  <a:t>Hospital </a:t>
                </a:r>
                <a:r>
                  <a:rPr lang="en-GB" sz="1800" b="1" dirty="0" smtClean="0">
                    <a:solidFill>
                      <a:srgbClr val="800000"/>
                    </a:solidFill>
                  </a:rPr>
                  <a:t>Vigilance</a:t>
                </a:r>
                <a:endParaRPr lang="en-GB" sz="1800" b="1" dirty="0">
                  <a:solidFill>
                    <a:srgbClr val="800000"/>
                  </a:solidFill>
                </a:endParaRPr>
              </a:p>
            </p:txBody>
          </p:sp>
          <p:cxnSp>
            <p:nvCxnSpPr>
              <p:cNvPr id="26634" name="Forme 20"/>
              <p:cNvCxnSpPr>
                <a:cxnSpLocks noChangeShapeType="1"/>
              </p:cNvCxnSpPr>
              <p:nvPr/>
            </p:nvCxnSpPr>
            <p:spPr bwMode="auto">
              <a:xfrm rot="10800000">
                <a:off x="2057400" y="4114800"/>
                <a:ext cx="1524000" cy="1600200"/>
              </a:xfrm>
              <a:prstGeom prst="curvedConnector2">
                <a:avLst/>
              </a:prstGeom>
              <a:noFill/>
              <a:ln w="9525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35" name="Forme 21"/>
              <p:cNvCxnSpPr>
                <a:cxnSpLocks noChangeShapeType="1"/>
                <a:stCxn id="26640" idx="0"/>
              </p:cNvCxnSpPr>
              <p:nvPr/>
            </p:nvCxnSpPr>
            <p:spPr bwMode="auto">
              <a:xfrm rot="5400000" flipH="1" flipV="1">
                <a:off x="2533650" y="1543050"/>
                <a:ext cx="1409700" cy="2209800"/>
              </a:xfrm>
              <a:prstGeom prst="curvedConnector2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36" name="Forme 24"/>
              <p:cNvCxnSpPr>
                <a:cxnSpLocks noChangeShapeType="1"/>
                <a:endCxn id="26633" idx="0"/>
              </p:cNvCxnSpPr>
              <p:nvPr/>
            </p:nvCxnSpPr>
            <p:spPr bwMode="auto">
              <a:xfrm>
                <a:off x="5943600" y="1943100"/>
                <a:ext cx="2247900" cy="1485900"/>
              </a:xfrm>
              <a:prstGeom prst="curvedConnector2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37" name="Forme 27"/>
              <p:cNvCxnSpPr>
                <a:cxnSpLocks noChangeShapeType="1"/>
                <a:stCxn id="26633" idx="2"/>
                <a:endCxn id="26632" idx="3"/>
              </p:cNvCxnSpPr>
              <p:nvPr/>
            </p:nvCxnSpPr>
            <p:spPr bwMode="auto">
              <a:xfrm rot="5400000">
                <a:off x="6591300" y="4114800"/>
                <a:ext cx="1676400" cy="1524000"/>
              </a:xfrm>
              <a:prstGeom prst="curvedConnector2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38" name="Rectangle 4"/>
              <p:cNvSpPr>
                <a:spLocks noChangeArrowheads="1"/>
              </p:cNvSpPr>
              <p:nvPr/>
            </p:nvSpPr>
            <p:spPr bwMode="auto">
              <a:xfrm>
                <a:off x="3810000" y="3429000"/>
                <a:ext cx="2743200" cy="6096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dirty="0">
                    <a:solidFill>
                      <a:srgbClr val="000000"/>
                    </a:solidFill>
                  </a:rPr>
                  <a:t>C</a:t>
                </a:r>
                <a:r>
                  <a:rPr lang="en-GB" sz="1800" dirty="0" smtClean="0">
                    <a:solidFill>
                      <a:srgbClr val="000000"/>
                    </a:solidFill>
                  </a:rPr>
                  <a:t>entres of information and practical RP culture</a:t>
                </a:r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639" name="Connecteur droit avec flèche 46"/>
              <p:cNvCxnSpPr>
                <a:cxnSpLocks noChangeShapeType="1"/>
                <a:stCxn id="26638" idx="3"/>
                <a:endCxn id="26633" idx="1"/>
              </p:cNvCxnSpPr>
              <p:nvPr/>
            </p:nvCxnSpPr>
            <p:spPr bwMode="auto">
              <a:xfrm>
                <a:off x="6553200" y="3733800"/>
                <a:ext cx="9906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40" name="Rectangle 11"/>
              <p:cNvSpPr>
                <a:spLocks noChangeArrowheads="1"/>
              </p:cNvSpPr>
              <p:nvPr/>
            </p:nvSpPr>
            <p:spPr bwMode="auto">
              <a:xfrm>
                <a:off x="1295400" y="3352800"/>
                <a:ext cx="1676400" cy="7620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 anchorCtr="1"/>
              <a:lstStyle/>
              <a:p>
                <a:pPr algn="ctr">
                  <a:buFontTx/>
                  <a:buNone/>
                </a:pPr>
                <a:r>
                  <a:rPr lang="en-GB" sz="1800" dirty="0">
                    <a:solidFill>
                      <a:srgbClr val="000000"/>
                    </a:solidFill>
                  </a:rPr>
                  <a:t>Schools </a:t>
                </a:r>
                <a:r>
                  <a:rPr lang="en-GB" sz="1800" b="1" dirty="0">
                    <a:solidFill>
                      <a:srgbClr val="800000"/>
                    </a:solidFill>
                  </a:rPr>
                  <a:t>Transmission</a:t>
                </a:r>
              </a:p>
            </p:txBody>
          </p:sp>
          <p:sp>
            <p:nvSpPr>
              <p:cNvPr id="26641" name="ZoneTexte 23"/>
              <p:cNvSpPr txBox="1">
                <a:spLocks noChangeArrowheads="1"/>
              </p:cNvSpPr>
              <p:nvPr/>
            </p:nvSpPr>
            <p:spPr bwMode="auto">
              <a:xfrm>
                <a:off x="5257800" y="4114800"/>
                <a:ext cx="1943100" cy="584776"/>
              </a:xfrm>
              <a:prstGeom prst="rect">
                <a:avLst/>
              </a:prstGeom>
              <a:noFill/>
              <a:ln w="3175" cmpd="sng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GB" sz="1600" dirty="0">
                    <a:solidFill>
                      <a:srgbClr val="000090"/>
                    </a:solidFill>
                  </a:rPr>
                  <a:t>Measurements of  </a:t>
                </a:r>
                <a:r>
                  <a:rPr lang="en-GB" sz="1600" dirty="0" smtClean="0">
                    <a:solidFill>
                      <a:srgbClr val="000090"/>
                    </a:solidFill>
                  </a:rPr>
                  <a:t>food-products </a:t>
                </a:r>
              </a:p>
            </p:txBody>
          </p:sp>
          <p:cxnSp>
            <p:nvCxnSpPr>
              <p:cNvPr id="26643" name="Connecteur droit avec flèche 81"/>
              <p:cNvCxnSpPr>
                <a:cxnSpLocks noChangeShapeType="1"/>
                <a:stCxn id="26640" idx="3"/>
                <a:endCxn id="26638" idx="1"/>
              </p:cNvCxnSpPr>
              <p:nvPr/>
            </p:nvCxnSpPr>
            <p:spPr bwMode="auto">
              <a:xfrm>
                <a:off x="2971800" y="3733800"/>
                <a:ext cx="838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44" name="Connecteur droit avec flèche 87"/>
              <p:cNvCxnSpPr>
                <a:cxnSpLocks noChangeShapeType="1"/>
                <a:stCxn id="26631" idx="2"/>
                <a:endCxn id="26638" idx="0"/>
              </p:cNvCxnSpPr>
              <p:nvPr/>
            </p:nvCxnSpPr>
            <p:spPr bwMode="auto">
              <a:xfrm>
                <a:off x="5181600" y="2209800"/>
                <a:ext cx="0" cy="12192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42" name="ZoneTexte 24"/>
              <p:cNvSpPr txBox="1">
                <a:spLocks noChangeArrowheads="1"/>
              </p:cNvSpPr>
              <p:nvPr/>
            </p:nvSpPr>
            <p:spPr bwMode="auto">
              <a:xfrm>
                <a:off x="8191500" y="2743200"/>
                <a:ext cx="1600200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2pPr>
                <a:lvl3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3pPr>
                <a:lvl4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4pPr>
                <a:lvl5pPr eaLnBrk="0" hangingPunct="0"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5000"/>
                  </a:lnSpc>
                  <a:spcBef>
                    <a:spcPct val="60000"/>
                  </a:spcBef>
                  <a:spcAft>
                    <a:spcPct val="0"/>
                  </a:spcAft>
                  <a:defRPr sz="2800" b="1">
                    <a:solidFill>
                      <a:schemeClr val="accent1"/>
                    </a:solidFill>
                    <a:latin typeface="Trebuchet MS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GB" sz="1600" dirty="0" smtClean="0">
                    <a:solidFill>
                      <a:srgbClr val="000090"/>
                    </a:solidFill>
                  </a:rPr>
                  <a:t>Whole body measurements</a:t>
                </a:r>
                <a:endParaRPr lang="en-GB" sz="1600" dirty="0">
                  <a:solidFill>
                    <a:srgbClr val="000090"/>
                  </a:solidFill>
                </a:endParaRPr>
              </a:p>
            </p:txBody>
          </p:sp>
        </p:grpSp>
      </p:grpSp>
      <p:sp>
        <p:nvSpPr>
          <p:cNvPr id="4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2451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Whole body measurements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7467600" cy="5334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cs typeface="ＭＳ Ｐゴシック" charset="0"/>
              </a:rPr>
              <a:t>2 whole body measurement campaigns per year </a:t>
            </a:r>
          </a:p>
          <a:p>
            <a:pPr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cs typeface="ＭＳ Ｐゴシック" charset="0"/>
              </a:rPr>
              <a:t>After each campaign, action of a local NGO in relation with the </a:t>
            </a:r>
            <a:r>
              <a:rPr lang="en-GB" sz="2000" dirty="0" err="1" smtClean="0">
                <a:latin typeface="+mn-lt"/>
                <a:cs typeface="ＭＳ Ｐゴシック" charset="0"/>
              </a:rPr>
              <a:t>Bragin</a:t>
            </a:r>
            <a:r>
              <a:rPr lang="en-GB" sz="2000" dirty="0" smtClean="0">
                <a:latin typeface="+mn-lt"/>
                <a:cs typeface="ＭＳ Ｐゴシック" charset="0"/>
              </a:rPr>
              <a:t> hospital, the schools and the local centres of radiation protection culture to:</a:t>
            </a: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Identify the most contaminated children </a:t>
            </a: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Dialogue with the concerned families to identify sources of contamination </a:t>
            </a: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Measure the family food-products </a:t>
            </a: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Identify potential room for </a:t>
            </a:r>
            <a:r>
              <a:rPr lang="en-GB" sz="2000" dirty="0" err="1" smtClean="0">
                <a:latin typeface="+mn-lt"/>
                <a:ea typeface="ＭＳ Ｐゴシック" charset="0"/>
                <a:cs typeface="ＭＳ Ｐゴシック" charset="0"/>
              </a:rPr>
              <a:t>maneuver</a:t>
            </a:r>
            <a:endParaRPr lang="en-GB" sz="20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GB" sz="2000" dirty="0" smtClean="0">
                <a:latin typeface="+mn-lt"/>
                <a:ea typeface="ＭＳ Ｐゴシック" charset="0"/>
                <a:cs typeface="ＭＳ Ｐゴシック" charset="0"/>
              </a:rPr>
              <a:t>Monitor the evolution of the internal contamination of children during the following campaigns</a:t>
            </a:r>
            <a:endParaRPr lang="en-GB" sz="2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3696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pPr marL="342900" indent="-342900" algn="ctr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Results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81000" y="914400"/>
            <a:ext cx="8382000" cy="51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lvl="1" indent="-273050">
              <a:spcBef>
                <a:spcPct val="20000"/>
              </a:spcBef>
              <a:buClr>
                <a:srgbClr val="083763"/>
              </a:buClr>
              <a:buSzPct val="9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cs typeface="+mn-cs"/>
              </a:rPr>
              <a:t>More than 8000 measurements from all types of foodstuffs which revealed: 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Large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distribution of the levels of contamination for certain products like milk, hay, berries…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U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nexpected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evolution of the levels of contamination from year to year e.g. for mushrooms 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+mn-cs"/>
              </a:rPr>
              <a:t>N</a:t>
            </a:r>
            <a:r>
              <a:rPr lang="en-GB" sz="2000" b="1" dirty="0" smtClean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+mn-cs"/>
              </a:rPr>
              <a:t>o </a:t>
            </a:r>
            <a:r>
              <a:rPr lang="en-GB" sz="2000" b="1" dirty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+mn-cs"/>
              </a:rPr>
              <a:t>significant reduction of the average levels of contamination during the 5 years of the project</a:t>
            </a:r>
          </a:p>
          <a:p>
            <a:pPr marL="273050" lvl="1" indent="-273050">
              <a:spcBef>
                <a:spcPct val="20000"/>
              </a:spcBef>
              <a:buClr>
                <a:srgbClr val="083763"/>
              </a:buClr>
              <a:buSzPct val="9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cs typeface="+mn-cs"/>
              </a:rPr>
              <a:t>More than 17 000 individual measurements to follow the whole body contamination of the 2500 children of the district which allowed to: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Identify the most contaminated children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Reduce the number of children with an internal contamination &gt; 50 </a:t>
            </a:r>
            <a:r>
              <a:rPr lang="en-GB" sz="2000" dirty="0" err="1">
                <a:latin typeface="Arial" pitchFamily="34" charset="0"/>
                <a:ea typeface="Arial" pitchFamily="-65" charset="0"/>
                <a:cs typeface="+mn-cs"/>
              </a:rPr>
              <a:t>Bq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/kg from more than 60 to less than 10</a:t>
            </a:r>
          </a:p>
          <a:p>
            <a:pPr marL="639763" lvl="1" indent="-246063"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latin typeface="Arial" pitchFamily="34" charset="0"/>
                <a:ea typeface="Arial" pitchFamily="-65" charset="0"/>
                <a:cs typeface="+mn-cs"/>
              </a:rPr>
              <a:t>Divide the maximum level of contamination by 10 and the average individual dose by 3</a:t>
            </a: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15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1109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58263" cy="609600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Lessons </a:t>
            </a:r>
            <a: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learnt </a:t>
            </a:r>
            <a: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fr-FR" sz="27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762000" y="841746"/>
            <a:ext cx="8077200" cy="604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lvl="1" indent="-273050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cs typeface="+mn-cs"/>
              </a:rPr>
              <a:t>The monitoring system implemented in the </a:t>
            </a:r>
            <a:r>
              <a:rPr lang="en-GB" sz="2000" dirty="0" err="1">
                <a:latin typeface="Arial" pitchFamily="34" charset="0"/>
                <a:cs typeface="+mn-cs"/>
              </a:rPr>
              <a:t>Bragin</a:t>
            </a:r>
            <a:r>
              <a:rPr lang="en-GB" sz="2000" dirty="0">
                <a:latin typeface="Arial" pitchFamily="34" charset="0"/>
                <a:cs typeface="+mn-cs"/>
              </a:rPr>
              <a:t> district </a:t>
            </a:r>
            <a:r>
              <a:rPr lang="en-GB" sz="2000" dirty="0" smtClean="0">
                <a:latin typeface="Arial" pitchFamily="34" charset="0"/>
                <a:cs typeface="+mn-cs"/>
              </a:rPr>
              <a:t>allowed everyone to:</a:t>
            </a:r>
            <a:endParaRPr lang="en-GB" sz="2000" dirty="0">
              <a:latin typeface="Arial" pitchFamily="34" charset="0"/>
              <a:cs typeface="+mn-cs"/>
            </a:endParaRP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Have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an easy and direct access to measurements of foodstuffs and her/his own internal contamination</a:t>
            </a: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U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nderstand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the radiological situation of her/his own place of living</a:t>
            </a: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I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dentify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the causes of her/his own contamination</a:t>
            </a: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L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earn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how to reduce her/his own contamination</a:t>
            </a:r>
          </a:p>
          <a:p>
            <a:pPr marL="639763" lvl="1" indent="-246063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D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evelop </a:t>
            </a:r>
            <a:r>
              <a:rPr lang="en-GB" sz="2000" dirty="0">
                <a:latin typeface="Arial" pitchFamily="34" charset="0"/>
                <a:ea typeface="Arial" pitchFamily="-65" charset="0"/>
                <a:cs typeface="+mn-cs"/>
              </a:rPr>
              <a:t>her/his practical radiation protection </a:t>
            </a:r>
            <a:r>
              <a:rPr lang="en-GB" sz="2000" dirty="0" smtClean="0">
                <a:latin typeface="Arial" pitchFamily="34" charset="0"/>
                <a:ea typeface="Arial" pitchFamily="-65" charset="0"/>
                <a:cs typeface="+mn-cs"/>
              </a:rPr>
              <a:t>culture</a:t>
            </a:r>
          </a:p>
          <a:p>
            <a:pPr marL="393700" lvl="1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85000"/>
              <a:tabLst>
                <a:tab pos="711200" algn="l"/>
              </a:tabLst>
              <a:defRPr/>
            </a:pPr>
            <a:endParaRPr lang="en-GB" sz="2000" dirty="0">
              <a:latin typeface="Arial" pitchFamily="34" charset="0"/>
              <a:ea typeface="Arial" pitchFamily="-65" charset="0"/>
              <a:cs typeface="+mn-cs"/>
            </a:endParaRPr>
          </a:p>
          <a:p>
            <a:pPr marL="273050" lvl="1" indent="-273050">
              <a:lnSpc>
                <a:spcPct val="110000"/>
              </a:lnSpc>
              <a:spcBef>
                <a:spcPct val="20000"/>
              </a:spcBef>
              <a:buClr>
                <a:srgbClr val="083763"/>
              </a:buClr>
              <a:buSzPct val="95000"/>
              <a:buFont typeface="Wingdings 2" charset="0"/>
              <a:buChar char=""/>
              <a:tabLst>
                <a:tab pos="711200" algn="l"/>
              </a:tabLst>
              <a:defRPr/>
            </a:pPr>
            <a:r>
              <a:rPr lang="en-GB" sz="2000" dirty="0">
                <a:latin typeface="Arial" pitchFamily="34" charset="0"/>
                <a:cs typeface="+mn-cs"/>
              </a:rPr>
              <a:t>The system effectively supported the actions implemented </a:t>
            </a:r>
            <a:r>
              <a:rPr lang="en-GB" sz="2000" dirty="0" smtClean="0">
                <a:latin typeface="Arial" pitchFamily="34" charset="0"/>
                <a:cs typeface="+mn-cs"/>
              </a:rPr>
              <a:t>in schools </a:t>
            </a:r>
            <a:r>
              <a:rPr lang="en-GB" sz="2000" dirty="0">
                <a:latin typeface="Arial" pitchFamily="34" charset="0"/>
                <a:cs typeface="+mn-cs"/>
              </a:rPr>
              <a:t>by local teachers and in the health care system by local medical staffs to develop the radiation protection culture </a:t>
            </a:r>
            <a:r>
              <a:rPr lang="en-GB" sz="2000" dirty="0" smtClean="0">
                <a:latin typeface="Arial" pitchFamily="34" charset="0"/>
                <a:cs typeface="+mn-cs"/>
              </a:rPr>
              <a:t>among </a:t>
            </a:r>
            <a:r>
              <a:rPr lang="en-GB" sz="2000" dirty="0">
                <a:latin typeface="Arial" pitchFamily="34" charset="0"/>
                <a:cs typeface="+mn-cs"/>
              </a:rPr>
              <a:t>the general population </a:t>
            </a:r>
            <a:r>
              <a:rPr lang="en-GB" sz="2000" dirty="0" smtClean="0">
                <a:latin typeface="Arial" pitchFamily="34" charset="0"/>
                <a:cs typeface="+mn-cs"/>
              </a:rPr>
              <a:t>and particularly children</a:t>
            </a:r>
            <a:endParaRPr lang="en-GB" sz="2000" dirty="0">
              <a:latin typeface="Arial" pitchFamily="34" charset="0"/>
              <a:cs typeface="+mn-cs"/>
            </a:endParaRPr>
          </a:p>
          <a:p>
            <a:pPr marL="800100" lvl="1" indent="-342900" algn="l">
              <a:spcBef>
                <a:spcPct val="20000"/>
              </a:spcBef>
              <a:spcAft>
                <a:spcPts val="600"/>
              </a:spcAft>
              <a:buSzPct val="75000"/>
              <a:buFont typeface="Wingdings" charset="0"/>
              <a:buChar char="n"/>
            </a:pPr>
            <a:endParaRPr lang="en-GB" sz="1800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75000"/>
              <a:buFont typeface="Wingdings" charset="0"/>
              <a:buChar char="n"/>
            </a:pPr>
            <a:endParaRPr lang="fr-FR" sz="2000" dirty="0"/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16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309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700" y="30480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</a:t>
            </a:r>
            <a:r>
              <a:rPr lang="en-GB" sz="28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 </a:t>
            </a:r>
            <a:r>
              <a:rPr lang="en-GB" sz="28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C</a:t>
            </a:r>
            <a:r>
              <a:rPr lang="en-GB" sz="2800" b="1" dirty="0" err="1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hechersk</a:t>
            </a:r>
            <a:r>
              <a:rPr lang="en-GB" sz="28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</a:t>
            </a:r>
            <a: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project</a:t>
            </a:r>
            <a:br>
              <a:rPr lang="en-GB" sz="28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0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- CORE program (2005 - 2009) - </a:t>
            </a:r>
            <a:endParaRPr lang="fr-FR" sz="2000" b="1" dirty="0">
              <a:solidFill>
                <a:srgbClr val="5280B7"/>
              </a:solidFill>
              <a:latin typeface="Trebuchet MS" charset="0"/>
              <a:cs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620000" cy="4876800"/>
          </a:xfrm>
        </p:spPr>
        <p:txBody>
          <a:bodyPr/>
          <a:lstStyle/>
          <a:p>
            <a:pPr marL="273050" lvl="1" indent="-273050" eaLnBrk="1" hangingPunct="1">
              <a:buSzPct val="95000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Objective : </a:t>
            </a:r>
            <a:r>
              <a:rPr lang="en-GB" sz="2000" dirty="0">
                <a:ea typeface="ＭＳ Ｐゴシック" charset="0"/>
                <a:cs typeface="+mn-cs"/>
              </a:rPr>
              <a:t>to contribute, through an integrated and inclusive approach involving the local professionals and the population, to </a:t>
            </a:r>
            <a:r>
              <a:rPr lang="en-GB" sz="2000" dirty="0" smtClean="0">
                <a:ea typeface="ＭＳ Ｐゴシック" charset="0"/>
                <a:cs typeface="+mn-cs"/>
              </a:rPr>
              <a:t>the improvement of </a:t>
            </a:r>
            <a:r>
              <a:rPr lang="en-GB" sz="2000" dirty="0">
                <a:ea typeface="ＭＳ Ｐゴシック" charset="0"/>
                <a:cs typeface="+mn-cs"/>
              </a:rPr>
              <a:t>the health status of the inhabitants and particularly </a:t>
            </a:r>
            <a:r>
              <a:rPr lang="en-GB" sz="2000" dirty="0" smtClean="0">
                <a:ea typeface="ＭＳ Ｐゴシック" charset="0"/>
                <a:cs typeface="+mn-cs"/>
              </a:rPr>
              <a:t>of children</a:t>
            </a:r>
          </a:p>
          <a:p>
            <a:pPr marL="0" lvl="1" indent="0" eaLnBrk="1" hangingPunct="1">
              <a:buSzPct val="95000"/>
              <a:buNone/>
              <a:tabLst>
                <a:tab pos="711200" algn="l"/>
              </a:tabLst>
              <a:defRPr/>
            </a:pPr>
            <a:endParaRPr lang="en-GB" sz="800" dirty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buSzPct val="95000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Two complementary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directions:</a:t>
            </a:r>
          </a:p>
          <a:p>
            <a:pPr marL="0" lvl="1" indent="0" eaLnBrk="1" hangingPunct="1">
              <a:buSzPct val="95000"/>
              <a:buNone/>
              <a:tabLst>
                <a:tab pos="711200" algn="l"/>
              </a:tabLst>
              <a:defRPr/>
            </a:pPr>
            <a:endParaRPr lang="en-GB" sz="800" b="1" dirty="0">
              <a:solidFill>
                <a:srgbClr val="800000"/>
              </a:solidFill>
              <a:ea typeface="ＭＳ Ｐゴシック" charset="0"/>
              <a:cs typeface="+mn-cs"/>
            </a:endParaRPr>
          </a:p>
          <a:p>
            <a:pPr marL="547687" lvl="2" indent="-273050" eaLnBrk="1" hangingPunct="1">
              <a:buSzPct val="95000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Radiological quality:</a:t>
            </a:r>
            <a:r>
              <a:rPr lang="en-GB" sz="2000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 </a:t>
            </a:r>
            <a:r>
              <a:rPr lang="en-GB" sz="2000" dirty="0" smtClean="0">
                <a:ea typeface="ＭＳ Ｐゴシック" charset="0"/>
                <a:cs typeface="+mn-cs"/>
              </a:rPr>
              <a:t>establishment of local centres of information and practical radiation protection culture in the district similar those implemented in </a:t>
            </a:r>
            <a:r>
              <a:rPr lang="en-GB" sz="2000" dirty="0">
                <a:ea typeface="ＭＳ Ｐゴシック" charset="0"/>
                <a:cs typeface="+mn-cs"/>
              </a:rPr>
              <a:t>the </a:t>
            </a:r>
            <a:r>
              <a:rPr lang="en-GB" sz="2000" dirty="0" err="1">
                <a:ea typeface="ＭＳ Ｐゴシック" charset="0"/>
                <a:cs typeface="+mn-cs"/>
              </a:rPr>
              <a:t>Bragin</a:t>
            </a:r>
            <a:r>
              <a:rPr lang="en-GB" sz="2000" dirty="0">
                <a:ea typeface="ＭＳ Ｐゴシック" charset="0"/>
                <a:cs typeface="+mn-cs"/>
              </a:rPr>
              <a:t> p</a:t>
            </a:r>
            <a:r>
              <a:rPr lang="en-GB" sz="2000" dirty="0" smtClean="0">
                <a:ea typeface="ＭＳ Ｐゴシック" charset="0"/>
                <a:cs typeface="+mn-cs"/>
              </a:rPr>
              <a:t>roject </a:t>
            </a:r>
          </a:p>
          <a:p>
            <a:pPr marL="274637" lvl="2" indent="0" eaLnBrk="1" hangingPunct="1">
              <a:buSzPct val="95000"/>
              <a:buNone/>
              <a:tabLst>
                <a:tab pos="711200" algn="l"/>
              </a:tabLst>
              <a:defRPr/>
            </a:pPr>
            <a:endParaRPr lang="en-GB" sz="800" dirty="0" smtClean="0">
              <a:ea typeface="ＭＳ Ｐゴシック" charset="0"/>
              <a:cs typeface="+mn-cs"/>
            </a:endParaRPr>
          </a:p>
          <a:p>
            <a:pPr marL="547687" lvl="2" indent="-273050" eaLnBrk="1" hangingPunct="1">
              <a:buSzPct val="95000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Health </a:t>
            </a: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surveillance: </a:t>
            </a:r>
            <a:r>
              <a:rPr lang="en-GB" sz="2000" dirty="0">
                <a:ea typeface="ＭＳ Ｐゴシック" charset="0"/>
                <a:cs typeface="+mn-cs"/>
              </a:rPr>
              <a:t>implementation of health checks for children to characterize their pathologies and to identify possible risk factors associated with these pathologies</a:t>
            </a:r>
          </a:p>
          <a:p>
            <a:pPr marL="547687" lvl="2" indent="-273050" eaLnBrk="1" hangingPunct="1">
              <a:buSzPct val="95000"/>
              <a:tabLst>
                <a:tab pos="711200" algn="l"/>
              </a:tabLst>
              <a:defRPr/>
            </a:pPr>
            <a:endParaRPr lang="fr-FR" sz="1700" b="1" dirty="0">
              <a:solidFill>
                <a:srgbClr val="8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40964" name="Ellipse 6"/>
          <p:cNvSpPr>
            <a:spLocks noChangeArrowheads="1"/>
          </p:cNvSpPr>
          <p:nvPr/>
        </p:nvSpPr>
        <p:spPr bwMode="auto">
          <a:xfrm>
            <a:off x="1371600" y="1828800"/>
            <a:ext cx="6019800" cy="3124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/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17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1357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The </a:t>
            </a:r>
            <a: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health surveillance system developed </a:t>
            </a: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in </a:t>
            </a:r>
            <a:r>
              <a:rPr lang="en-GB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the </a:t>
            </a:r>
            <a:r>
              <a:rPr lang="en-GB" sz="27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C</a:t>
            </a:r>
            <a:r>
              <a:rPr lang="en-GB" sz="2700" b="1" dirty="0" err="1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hechersk</a:t>
            </a:r>
            <a: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project</a:t>
            </a:r>
            <a:br>
              <a:rPr lang="en-GB" sz="27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fr-FR" sz="22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fr-FR" sz="22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fr-FR" sz="22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grpSp>
        <p:nvGrpSpPr>
          <p:cNvPr id="49155" name="Grouper 21"/>
          <p:cNvGrpSpPr>
            <a:grpSpLocks/>
          </p:cNvGrpSpPr>
          <p:nvPr/>
        </p:nvGrpSpPr>
        <p:grpSpPr bwMode="auto">
          <a:xfrm>
            <a:off x="685800" y="1371600"/>
            <a:ext cx="7924800" cy="4648200"/>
            <a:chOff x="381000" y="1600200"/>
            <a:chExt cx="7924800" cy="4648200"/>
          </a:xfrm>
        </p:grpSpPr>
        <p:sp>
          <p:nvSpPr>
            <p:cNvPr id="49156" name="Rectangle 20"/>
            <p:cNvSpPr>
              <a:spLocks noChangeArrowheads="1"/>
            </p:cNvSpPr>
            <p:nvPr/>
          </p:nvSpPr>
          <p:spPr bwMode="auto">
            <a:xfrm>
              <a:off x="381000" y="1600200"/>
              <a:ext cx="7924800" cy="4648200"/>
            </a:xfrm>
            <a:prstGeom prst="rect">
              <a:avLst/>
            </a:prstGeom>
            <a:solidFill>
              <a:srgbClr val="EBFD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38" name="Rectangle 17"/>
            <p:cNvSpPr>
              <a:spLocks noChangeArrowheads="1"/>
            </p:cNvSpPr>
            <p:nvPr/>
          </p:nvSpPr>
          <p:spPr bwMode="auto">
            <a:xfrm>
              <a:off x="533400" y="4343400"/>
              <a:ext cx="7620000" cy="16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Trebuchet MS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9158" name="Rectangle 16"/>
            <p:cNvSpPr>
              <a:spLocks noChangeArrowheads="1"/>
            </p:cNvSpPr>
            <p:nvPr/>
          </p:nvSpPr>
          <p:spPr bwMode="auto">
            <a:xfrm>
              <a:off x="533400" y="1752600"/>
              <a:ext cx="7620000" cy="1676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Arial" charset="0"/>
              </a:endParaRPr>
            </a:p>
          </p:txBody>
        </p:sp>
        <p:sp>
          <p:nvSpPr>
            <p:cNvPr id="49159" name="Rectangle 4"/>
            <p:cNvSpPr>
              <a:spLocks noChangeArrowheads="1"/>
            </p:cNvSpPr>
            <p:nvPr/>
          </p:nvSpPr>
          <p:spPr bwMode="auto">
            <a:xfrm>
              <a:off x="685800" y="2362200"/>
              <a:ext cx="2286000" cy="838200"/>
            </a:xfrm>
            <a:prstGeom prst="rect">
              <a:avLst/>
            </a:prstGeom>
            <a:solidFill>
              <a:srgbClr val="FAE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en-GB" sz="1600" dirty="0">
                  <a:solidFill>
                    <a:srgbClr val="000000"/>
                  </a:solidFill>
                </a:rPr>
                <a:t>Health professionals</a:t>
              </a:r>
            </a:p>
            <a:p>
              <a:pPr algn="ctr">
                <a:buFontTx/>
                <a:buNone/>
              </a:pPr>
              <a:r>
                <a:rPr lang="en-GB" sz="1600" b="1" dirty="0">
                  <a:solidFill>
                    <a:srgbClr val="800000"/>
                  </a:solidFill>
                </a:rPr>
                <a:t>D</a:t>
              </a:r>
              <a:r>
                <a:rPr lang="en-GB" sz="1600" b="1" dirty="0" smtClean="0">
                  <a:solidFill>
                    <a:srgbClr val="800000"/>
                  </a:solidFill>
                </a:rPr>
                <a:t>iagnosis </a:t>
              </a:r>
              <a:r>
                <a:rPr lang="en-GB" sz="1600" b="1" dirty="0">
                  <a:solidFill>
                    <a:srgbClr val="800000"/>
                  </a:solidFill>
                </a:rPr>
                <a:t>and treatments</a:t>
              </a:r>
            </a:p>
          </p:txBody>
        </p:sp>
        <p:sp>
          <p:nvSpPr>
            <p:cNvPr id="49160" name="Rectangle 6"/>
            <p:cNvSpPr>
              <a:spLocks noChangeArrowheads="1"/>
            </p:cNvSpPr>
            <p:nvPr/>
          </p:nvSpPr>
          <p:spPr bwMode="auto">
            <a:xfrm>
              <a:off x="5715000" y="4495800"/>
              <a:ext cx="2286000" cy="914400"/>
            </a:xfrm>
            <a:prstGeom prst="rect">
              <a:avLst/>
            </a:prstGeom>
            <a:solidFill>
              <a:srgbClr val="FAE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en-GB" sz="1600" dirty="0">
                  <a:solidFill>
                    <a:srgbClr val="000000"/>
                  </a:solidFill>
                </a:rPr>
                <a:t>Population</a:t>
              </a:r>
            </a:p>
            <a:p>
              <a:pPr algn="ctr">
                <a:buFontTx/>
                <a:buNone/>
              </a:pPr>
              <a:r>
                <a:rPr lang="en-GB" sz="1600" b="1" dirty="0">
                  <a:solidFill>
                    <a:srgbClr val="800000"/>
                  </a:solidFill>
                </a:rPr>
                <a:t>Management of the </a:t>
              </a:r>
              <a:r>
                <a:rPr lang="en-GB" sz="1600" b="1" dirty="0" smtClean="0">
                  <a:solidFill>
                    <a:srgbClr val="800000"/>
                  </a:solidFill>
                </a:rPr>
                <a:t>radiological situation</a:t>
              </a:r>
              <a:endParaRPr lang="en-GB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49161" name="Rectangle 7"/>
            <p:cNvSpPr>
              <a:spLocks noChangeArrowheads="1"/>
            </p:cNvSpPr>
            <p:nvPr/>
          </p:nvSpPr>
          <p:spPr bwMode="auto">
            <a:xfrm>
              <a:off x="5715000" y="2362200"/>
              <a:ext cx="2286000" cy="838200"/>
            </a:xfrm>
            <a:prstGeom prst="rect">
              <a:avLst/>
            </a:prstGeom>
            <a:solidFill>
              <a:srgbClr val="FAE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en-GB" sz="1600" dirty="0">
                  <a:solidFill>
                    <a:srgbClr val="000000"/>
                  </a:solidFill>
                </a:rPr>
                <a:t>Researchers</a:t>
              </a:r>
            </a:p>
            <a:p>
              <a:pPr algn="ctr">
                <a:lnSpc>
                  <a:spcPct val="120000"/>
                </a:lnSpc>
              </a:pPr>
              <a:r>
                <a:rPr lang="en-GB" sz="1600" b="1" dirty="0" smtClean="0">
                  <a:solidFill>
                    <a:srgbClr val="800000"/>
                  </a:solidFill>
                </a:rPr>
                <a:t>Risk factors </a:t>
              </a:r>
              <a:endParaRPr lang="en-GB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49162" name="Rectangle 8"/>
            <p:cNvSpPr>
              <a:spLocks noChangeArrowheads="1"/>
            </p:cNvSpPr>
            <p:nvPr/>
          </p:nvSpPr>
          <p:spPr bwMode="auto">
            <a:xfrm>
              <a:off x="685800" y="4495800"/>
              <a:ext cx="2362200" cy="838200"/>
            </a:xfrm>
            <a:prstGeom prst="rect">
              <a:avLst/>
            </a:prstGeom>
            <a:solidFill>
              <a:srgbClr val="FAE5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FontTx/>
                <a:buNone/>
              </a:pPr>
              <a:r>
                <a:rPr lang="en-GB" sz="1600" dirty="0">
                  <a:solidFill>
                    <a:srgbClr val="000000"/>
                  </a:solidFill>
                </a:rPr>
                <a:t>Health professionals</a:t>
              </a:r>
            </a:p>
            <a:p>
              <a:pPr algn="ctr">
                <a:buFontTx/>
                <a:buNone/>
              </a:pPr>
              <a:r>
                <a:rPr lang="en-GB" sz="1600" b="1" dirty="0">
                  <a:solidFill>
                    <a:srgbClr val="800000"/>
                  </a:solidFill>
                </a:rPr>
                <a:t>Information of patients and </a:t>
              </a:r>
              <a:r>
                <a:rPr lang="en-GB" sz="1600" b="1" dirty="0" smtClean="0">
                  <a:solidFill>
                    <a:srgbClr val="800000"/>
                  </a:solidFill>
                </a:rPr>
                <a:t>public</a:t>
              </a:r>
              <a:endParaRPr lang="en-GB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49163" name="Flèche vers la gauche 11"/>
            <p:cNvSpPr>
              <a:spLocks noChangeArrowheads="1"/>
            </p:cNvSpPr>
            <p:nvPr/>
          </p:nvSpPr>
          <p:spPr bwMode="auto">
            <a:xfrm rot="1872621">
              <a:off x="3008923" y="3178237"/>
              <a:ext cx="907593" cy="396777"/>
            </a:xfrm>
            <a:prstGeom prst="leftArrow">
              <a:avLst>
                <a:gd name="adj1" fmla="val 50000"/>
                <a:gd name="adj2" fmla="val 49995"/>
              </a:avLst>
            </a:prstGeom>
            <a:solidFill>
              <a:srgbClr val="FEFF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164" name="Flèche vers la gauche 12"/>
            <p:cNvSpPr>
              <a:spLocks noChangeArrowheads="1"/>
            </p:cNvSpPr>
            <p:nvPr/>
          </p:nvSpPr>
          <p:spPr bwMode="auto">
            <a:xfrm rot="-2142503">
              <a:off x="3001266" y="4344510"/>
              <a:ext cx="914547" cy="395555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FEFF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165" name="Flèche vers la droite 13"/>
            <p:cNvSpPr>
              <a:spLocks noChangeArrowheads="1"/>
            </p:cNvSpPr>
            <p:nvPr/>
          </p:nvSpPr>
          <p:spPr bwMode="auto">
            <a:xfrm rot="-1836955">
              <a:off x="4678719" y="3188191"/>
              <a:ext cx="954079" cy="381000"/>
            </a:xfrm>
            <a:prstGeom prst="rightArrow">
              <a:avLst>
                <a:gd name="adj1" fmla="val 52111"/>
                <a:gd name="adj2" fmla="val 50002"/>
              </a:avLst>
            </a:prstGeom>
            <a:solidFill>
              <a:srgbClr val="FEFF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166" name="Flèche vers la droite 14"/>
            <p:cNvSpPr>
              <a:spLocks noChangeArrowheads="1"/>
            </p:cNvSpPr>
            <p:nvPr/>
          </p:nvSpPr>
          <p:spPr bwMode="auto">
            <a:xfrm rot="2053717">
              <a:off x="4749704" y="4347634"/>
              <a:ext cx="945175" cy="381000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FEFFB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167" name="ZoneTexte 15"/>
            <p:cNvSpPr txBox="1">
              <a:spLocks noChangeArrowheads="1"/>
            </p:cNvSpPr>
            <p:nvPr/>
          </p:nvSpPr>
          <p:spPr bwMode="auto">
            <a:xfrm>
              <a:off x="1676400" y="3733800"/>
              <a:ext cx="5105400" cy="369332"/>
            </a:xfrm>
            <a:prstGeom prst="rect">
              <a:avLst/>
            </a:prstGeom>
            <a:solidFill>
              <a:srgbClr val="FEFFB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2pPr>
              <a:lvl3pPr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3pPr>
              <a:lvl4pPr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4pPr>
              <a:lvl5pPr eaLnBrk="0" hangingPunct="0"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5000"/>
                </a:lnSpc>
                <a:spcBef>
                  <a:spcPct val="6000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5000"/>
                </a:lnSpc>
                <a:spcBef>
                  <a:spcPct val="6000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5000"/>
                </a:lnSpc>
                <a:spcBef>
                  <a:spcPct val="6000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5000"/>
                </a:lnSpc>
                <a:spcBef>
                  <a:spcPct val="60000"/>
                </a:spcBef>
                <a:spcAft>
                  <a:spcPct val="0"/>
                </a:spcAft>
                <a:defRPr sz="2800" b="1">
                  <a:solidFill>
                    <a:schemeClr val="accent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GB" sz="1800" dirty="0" smtClean="0">
                  <a:solidFill>
                    <a:srgbClr val="000000"/>
                  </a:solidFill>
                </a:rPr>
                <a:t>Centres of RP culture - regular health checks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9168" name="Rectangle 18"/>
            <p:cNvSpPr>
              <a:spLocks noChangeArrowheads="1"/>
            </p:cNvSpPr>
            <p:nvPr/>
          </p:nvSpPr>
          <p:spPr bwMode="auto">
            <a:xfrm>
              <a:off x="533400" y="1752600"/>
              <a:ext cx="7620000" cy="4572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GB" sz="1800" b="1" dirty="0" smtClean="0">
                  <a:solidFill>
                    <a:schemeClr val="tx1"/>
                  </a:solidFill>
                </a:rPr>
                <a:t>SCREENING</a:t>
              </a:r>
              <a:r>
                <a:rPr lang="en-GB" sz="1800" b="1" dirty="0">
                  <a:solidFill>
                    <a:schemeClr val="tx1"/>
                  </a:solidFill>
                </a:rPr>
                <a:t>, </a:t>
              </a:r>
              <a:r>
                <a:rPr lang="en-GB" sz="1800" b="1" dirty="0" smtClean="0">
                  <a:solidFill>
                    <a:schemeClr val="tx1"/>
                  </a:solidFill>
                </a:rPr>
                <a:t>CARES, RESEARCH </a:t>
              </a:r>
              <a:endParaRPr lang="en-GB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49169" name="Rectangle 19"/>
            <p:cNvSpPr>
              <a:spLocks noChangeArrowheads="1"/>
            </p:cNvSpPr>
            <p:nvPr/>
          </p:nvSpPr>
          <p:spPr bwMode="auto">
            <a:xfrm>
              <a:off x="533400" y="5562600"/>
              <a:ext cx="7620000" cy="457200"/>
            </a:xfrm>
            <a:prstGeom prst="rect">
              <a:avLst/>
            </a:prstGeom>
            <a:solidFill>
              <a:srgbClr val="F4F4F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Tx/>
                <a:buNone/>
              </a:pPr>
              <a:r>
                <a:rPr lang="en-GB" sz="1800" b="1" dirty="0">
                  <a:solidFill>
                    <a:srgbClr val="000000"/>
                  </a:solidFill>
                </a:rPr>
                <a:t>PREVENTION, INFORMATION, RADIATION PROTECTION CULTURE </a:t>
              </a:r>
            </a:p>
          </p:txBody>
        </p:sp>
      </p:grpSp>
      <p:sp>
        <p:nvSpPr>
          <p:cNvPr id="1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18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8851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Health check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s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of children </a:t>
            </a:r>
            <a:r>
              <a:rPr lang="en-GB" sz="2800" b="1" dirty="0" smtClean="0">
                <a:solidFill>
                  <a:srgbClr val="5280B7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endParaRPr lang="en-GB" sz="2800" b="1" dirty="0">
              <a:solidFill>
                <a:srgbClr val="5280B7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838200"/>
            <a:ext cx="8153400" cy="5410200"/>
          </a:xfrm>
        </p:spPr>
        <p:txBody>
          <a:bodyPr/>
          <a:lstStyle/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Follow-up of 2500 children from 3 to 15 years (more than 90% of the number of children of the </a:t>
            </a:r>
            <a:r>
              <a:rPr lang="en-GB" sz="2000" dirty="0" smtClean="0">
                <a:ea typeface="ＭＳ Ｐゴシック" charset="0"/>
                <a:cs typeface="+mn-cs"/>
              </a:rPr>
              <a:t>district)</a:t>
            </a:r>
            <a:endParaRPr lang="en-GB" sz="800" dirty="0">
              <a:ea typeface="ＭＳ Ｐゴシック" charset="0"/>
              <a:cs typeface="+mn-cs"/>
            </a:endParaRPr>
          </a:p>
          <a:p>
            <a:pPr marL="547687" lvl="2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About </a:t>
            </a:r>
            <a:r>
              <a:rPr lang="en-GB" sz="2000" dirty="0" smtClean="0">
                <a:ea typeface="ＭＳ Ｐゴシック" charset="0"/>
                <a:cs typeface="+mn-cs"/>
              </a:rPr>
              <a:t>30 </a:t>
            </a:r>
            <a:r>
              <a:rPr lang="en-GB" sz="2000" dirty="0">
                <a:ea typeface="ＭＳ Ｐゴシック" charset="0"/>
                <a:cs typeface="+mn-cs"/>
              </a:rPr>
              <a:t>indicators </a:t>
            </a:r>
            <a:r>
              <a:rPr lang="en-GB" sz="2000" dirty="0" smtClean="0">
                <a:ea typeface="ＭＳ Ｐゴシック" charset="0"/>
                <a:cs typeface="+mn-cs"/>
              </a:rPr>
              <a:t>describing </a:t>
            </a:r>
            <a:r>
              <a:rPr lang="en-GB" sz="2000" dirty="0">
                <a:ea typeface="ＭＳ Ｐゴシック" charset="0"/>
                <a:cs typeface="+mn-cs"/>
              </a:rPr>
              <a:t>the context (age, sex, diet, places of residence, </a:t>
            </a:r>
            <a:r>
              <a:rPr lang="en-GB" sz="2000" dirty="0" smtClean="0">
                <a:ea typeface="ＭＳ Ｐゴシック" charset="0"/>
                <a:cs typeface="+mn-cs"/>
              </a:rPr>
              <a:t>living conditions, etc</a:t>
            </a:r>
            <a:r>
              <a:rPr lang="en-GB" sz="2000" dirty="0">
                <a:ea typeface="ＭＳ Ｐゴシック" charset="0"/>
                <a:cs typeface="+mn-cs"/>
              </a:rPr>
              <a:t>.) and </a:t>
            </a:r>
            <a:r>
              <a:rPr lang="en-GB" sz="2000" dirty="0" smtClean="0">
                <a:ea typeface="ＭＳ Ｐゴシック" charset="0"/>
                <a:cs typeface="+mn-cs"/>
              </a:rPr>
              <a:t>the health status (</a:t>
            </a:r>
            <a:r>
              <a:rPr lang="en-GB" sz="2000" dirty="0">
                <a:ea typeface="ＭＳ Ｐゴシック" charset="0"/>
                <a:cs typeface="+mn-cs"/>
              </a:rPr>
              <a:t>physical and biological parameters -</a:t>
            </a:r>
            <a:r>
              <a:rPr lang="en-GB" sz="2000" dirty="0" smtClean="0">
                <a:ea typeface="ＭＳ Ｐゴシック" charset="0"/>
                <a:cs typeface="+mn-cs"/>
              </a:rPr>
              <a:t> blood analysis, electrocardiogram - search of dysfunctions </a:t>
            </a:r>
            <a:r>
              <a:rPr lang="en-GB" sz="2000" dirty="0">
                <a:ea typeface="ＭＳ Ｐゴシック" charset="0"/>
                <a:cs typeface="+mn-cs"/>
              </a:rPr>
              <a:t>or pathologies</a:t>
            </a:r>
            <a:r>
              <a:rPr lang="en-GB" sz="2000" dirty="0" smtClean="0">
                <a:ea typeface="ＭＳ Ｐゴシック" charset="0"/>
                <a:cs typeface="+mn-cs"/>
              </a:rPr>
              <a:t>) collected </a:t>
            </a:r>
            <a:r>
              <a:rPr lang="en-GB" sz="2000" dirty="0">
                <a:ea typeface="ＭＳ Ｐゴシック" charset="0"/>
                <a:cs typeface="+mn-cs"/>
              </a:rPr>
              <a:t>3 times between 2006 and 2009 </a:t>
            </a:r>
          </a:p>
          <a:p>
            <a:pPr marL="547687" lvl="2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 smtClean="0">
                <a:ea typeface="ＭＳ Ｐゴシック" charset="0"/>
                <a:cs typeface="+mn-cs"/>
              </a:rPr>
              <a:t>3 whole body measurement campaigns </a:t>
            </a:r>
            <a:endParaRPr lang="en-GB" sz="2000" dirty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Children with pathologies identified during the check-ups have immediately received </a:t>
            </a:r>
            <a:r>
              <a:rPr lang="en-GB" sz="2000" dirty="0" smtClean="0">
                <a:ea typeface="ＭＳ Ｐゴシック" charset="0"/>
                <a:cs typeface="+mn-cs"/>
              </a:rPr>
              <a:t>treatments </a:t>
            </a:r>
            <a:r>
              <a:rPr lang="en-GB" sz="2000" dirty="0">
                <a:ea typeface="ＭＳ Ｐゴシック" charset="0"/>
              </a:rPr>
              <a:t>either in the </a:t>
            </a:r>
            <a:r>
              <a:rPr lang="en-GB" sz="2000" dirty="0" err="1">
                <a:ea typeface="ＭＳ Ｐゴシック" charset="0"/>
              </a:rPr>
              <a:t>Chechersk</a:t>
            </a:r>
            <a:r>
              <a:rPr lang="en-GB" sz="2000" dirty="0">
                <a:ea typeface="ＭＳ Ｐゴシック" charset="0"/>
              </a:rPr>
              <a:t> </a:t>
            </a:r>
            <a:r>
              <a:rPr lang="en-GB" sz="2000" dirty="0" smtClean="0">
                <a:ea typeface="ＭＳ Ｐゴシック" charset="0"/>
              </a:rPr>
              <a:t>hospital </a:t>
            </a:r>
            <a:r>
              <a:rPr lang="en-GB" sz="2000" dirty="0">
                <a:ea typeface="ＭＳ Ｐゴシック" charset="0"/>
              </a:rPr>
              <a:t>or in the Republican Research Centre for Radiation Medicine and Human Ecology of </a:t>
            </a:r>
            <a:r>
              <a:rPr lang="en-GB" sz="2000" dirty="0" smtClean="0">
                <a:ea typeface="ＭＳ Ｐゴシック" charset="0"/>
              </a:rPr>
              <a:t>Gomel</a:t>
            </a: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 smtClean="0">
                <a:ea typeface="ＭＳ Ｐゴシック" charset="0"/>
                <a:cs typeface="+mn-cs"/>
              </a:rPr>
              <a:t>They </a:t>
            </a:r>
            <a:r>
              <a:rPr lang="en-GB" sz="2000" dirty="0">
                <a:ea typeface="ＭＳ Ｐゴシック" charset="0"/>
                <a:cs typeface="+mn-cs"/>
              </a:rPr>
              <a:t>also received, as well as their families, information on the way to improve their radiological situation by involving themselves in the management of the situation</a:t>
            </a:r>
          </a:p>
        </p:txBody>
      </p:sp>
      <p:sp>
        <p:nvSpPr>
          <p:cNvPr id="45060" name="Ellipse 6"/>
          <p:cNvSpPr>
            <a:spLocks noChangeArrowheads="1"/>
          </p:cNvSpPr>
          <p:nvPr/>
        </p:nvSpPr>
        <p:spPr bwMode="auto">
          <a:xfrm>
            <a:off x="1371600" y="1905000"/>
            <a:ext cx="6019800" cy="3124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/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19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706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Stakeholder engagement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620000" cy="5029200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/>
                <a:cs typeface="Arial"/>
              </a:rPr>
              <a:t>In its most recent general Recommendations (2007) ICRP </a:t>
            </a:r>
            <a:r>
              <a:rPr lang="en-GB" sz="2000" dirty="0" smtClean="0"/>
              <a:t>mentions for </a:t>
            </a:r>
            <a:r>
              <a:rPr lang="en-GB" sz="2000" dirty="0" smtClean="0"/>
              <a:t>the first </a:t>
            </a:r>
            <a:r>
              <a:rPr lang="en-GB" sz="2000" dirty="0" smtClean="0"/>
              <a:t>time </a:t>
            </a:r>
            <a:r>
              <a:rPr lang="en-GB" sz="2000" dirty="0" smtClean="0"/>
              <a:t>“</a:t>
            </a:r>
            <a:r>
              <a:rPr lang="en-GB" sz="2000" b="1" dirty="0" smtClean="0">
                <a:solidFill>
                  <a:srgbClr val="800000"/>
                </a:solidFill>
              </a:rPr>
              <a:t>the need to account for the views and concerns of stakeholders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800000"/>
                </a:solidFill>
              </a:rPr>
              <a:t>when optimising protection” </a:t>
            </a:r>
            <a:r>
              <a:rPr lang="en-GB" sz="2000" dirty="0" smtClean="0"/>
              <a:t>(Pub 103, Editorial)</a:t>
            </a:r>
          </a:p>
          <a:p>
            <a:pPr marL="0" indent="0">
              <a:buFont typeface="Wingdings 2" charset="0"/>
              <a:buNone/>
              <a:defRPr/>
            </a:pPr>
            <a:endParaRPr lang="en-GB" sz="2000" dirty="0" smtClean="0"/>
          </a:p>
          <a:p>
            <a:pPr>
              <a:buSzPct val="150000"/>
              <a:buFont typeface="Arial"/>
              <a:buChar char="•"/>
              <a:defRPr/>
            </a:pPr>
            <a:r>
              <a:rPr lang="en-GB" sz="2000" b="1" dirty="0">
                <a:latin typeface="Arial" charset="0"/>
                <a:cs typeface="ＭＳ Ｐゴシック" charset="0"/>
              </a:rPr>
              <a:t>Why to engage </a:t>
            </a:r>
            <a:r>
              <a:rPr lang="en-GB" sz="2000" b="1" dirty="0" smtClean="0">
                <a:latin typeface="Arial" charset="0"/>
                <a:cs typeface="ＭＳ Ｐゴシック" charset="0"/>
              </a:rPr>
              <a:t>stakeholders? </a:t>
            </a:r>
          </a:p>
          <a:p>
            <a:pPr marL="0" indent="0">
              <a:buFont typeface="Wingdings 2" charset="0"/>
              <a:buNone/>
              <a:defRPr/>
            </a:pPr>
            <a:endParaRPr lang="en-GB" sz="2000" b="1" dirty="0" smtClean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  <a:p>
            <a:pPr marL="674687" lvl="2" indent="-342900"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To take into account more effectively their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concerns and expectations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and the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specificity of the context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at stake</a:t>
            </a: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defRPr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To adopt more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effective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fairer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protective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actions</a:t>
            </a: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defRPr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To maintain their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vigilance</a:t>
            </a: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To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empower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 them in order to favour their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autonomy </a:t>
            </a:r>
            <a:endParaRPr lang="en-GB" sz="2400" b="1" dirty="0" smtClean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31787" lvl="2" indent="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Wingdings 2" charset="0"/>
              <a:buNone/>
              <a:defRPr/>
            </a:pPr>
            <a:endParaRPr lang="en-GB" sz="2000" b="1" dirty="0" smtClean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GB" sz="2000" dirty="0" smtClean="0">
              <a:latin typeface="Arial"/>
              <a:cs typeface="Arial"/>
            </a:endParaRPr>
          </a:p>
          <a:p>
            <a:pPr>
              <a:defRPr/>
            </a:pPr>
            <a:endParaRPr lang="en-GB" sz="2000" b="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 eaLnBrk="1" hangingPunct="1">
              <a:spcAft>
                <a:spcPts val="1200"/>
              </a:spcAft>
              <a:buFont typeface="Wingdings 2" charset="0"/>
              <a:buNone/>
              <a:defRPr/>
            </a:pPr>
            <a:r>
              <a:rPr lang="en-GB" sz="2000" dirty="0" smtClean="0">
                <a:cs typeface="ＭＳ Ｐゴシック" pitchFamily="33" charset="-128"/>
              </a:rPr>
              <a:t> </a:t>
            </a:r>
          </a:p>
        </p:txBody>
      </p:sp>
      <p:sp>
        <p:nvSpPr>
          <p:cNvPr id="5222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32AB6F-2ADC-F14A-8B27-61C63D806AE8}" type="slidenum">
              <a:rPr lang="fr-FR" sz="1200"/>
              <a:pPr algn="r" eaLnBrk="1" hangingPunct="1"/>
              <a:t>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608019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7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Results</a:t>
            </a:r>
            <a: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fr-FR" sz="27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en-GB" sz="27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066800"/>
            <a:ext cx="7772400" cy="5257800"/>
          </a:xfrm>
        </p:spPr>
        <p:txBody>
          <a:bodyPr/>
          <a:lstStyle/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Whole body measurements.  </a:t>
            </a:r>
            <a:r>
              <a:rPr lang="en-GB" sz="2000" dirty="0" smtClean="0">
                <a:ea typeface="ＭＳ Ｐゴシック" charset="0"/>
                <a:cs typeface="+mn-cs"/>
              </a:rPr>
              <a:t>72% of children &lt;20 </a:t>
            </a:r>
            <a:r>
              <a:rPr lang="en-GB" sz="2000" dirty="0" err="1" smtClean="0">
                <a:ea typeface="ＭＳ Ｐゴシック" charset="0"/>
                <a:cs typeface="+mn-cs"/>
              </a:rPr>
              <a:t>Bq</a:t>
            </a:r>
            <a:r>
              <a:rPr lang="en-GB" sz="2000" dirty="0" smtClean="0">
                <a:ea typeface="ＭＳ Ｐゴシック" charset="0"/>
                <a:cs typeface="+mn-cs"/>
              </a:rPr>
              <a:t>/kg; 19% between 20 and 50 </a:t>
            </a:r>
            <a:r>
              <a:rPr lang="en-GB" sz="2000" dirty="0" err="1" smtClean="0">
                <a:ea typeface="ＭＳ Ｐゴシック" charset="0"/>
                <a:cs typeface="+mn-cs"/>
              </a:rPr>
              <a:t>Bq</a:t>
            </a:r>
            <a:r>
              <a:rPr lang="en-GB" sz="2000" dirty="0" smtClean="0">
                <a:ea typeface="ＭＳ Ｐゴシック" charset="0"/>
                <a:cs typeface="+mn-cs"/>
              </a:rPr>
              <a:t>/kg ; 9 % &gt; 50 </a:t>
            </a:r>
            <a:r>
              <a:rPr lang="en-GB" sz="2000" dirty="0" err="1" smtClean="0">
                <a:ea typeface="ＭＳ Ｐゴシック" charset="0"/>
                <a:cs typeface="+mn-cs"/>
              </a:rPr>
              <a:t>Bq</a:t>
            </a:r>
            <a:r>
              <a:rPr lang="en-GB" sz="2000" dirty="0" smtClean="0">
                <a:ea typeface="ＭＳ Ｐゴシック" charset="0"/>
                <a:cs typeface="+mn-cs"/>
              </a:rPr>
              <a:t>/kg.  Only 7 children with contamination &gt;100 </a:t>
            </a:r>
            <a:r>
              <a:rPr lang="en-GB" sz="2000" dirty="0" err="1" smtClean="0">
                <a:ea typeface="ＭＳ Ｐゴシック" charset="0"/>
                <a:cs typeface="+mn-cs"/>
              </a:rPr>
              <a:t>Bq</a:t>
            </a:r>
            <a:r>
              <a:rPr lang="en-GB" sz="2000" dirty="0" smtClean="0">
                <a:ea typeface="ＭＳ Ｐゴシック" charset="0"/>
                <a:cs typeface="+mn-cs"/>
              </a:rPr>
              <a:t>/kg</a:t>
            </a: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8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H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ealth checks. </a:t>
            </a:r>
            <a:r>
              <a:rPr lang="en-GB" sz="2000" dirty="0">
                <a:ea typeface="ＭＳ Ｐゴシック" charset="0"/>
                <a:cs typeface="+mn-cs"/>
              </a:rPr>
              <a:t>P</a:t>
            </a:r>
            <a:r>
              <a:rPr lang="en-GB" sz="2000" dirty="0" smtClean="0">
                <a:ea typeface="ＭＳ Ｐゴシック" charset="0"/>
                <a:cs typeface="+mn-cs"/>
              </a:rPr>
              <a:t>urely descriptive they helped to highlight the prevalence of diseases among the children, including thyroid diseases, ophthalmic diseases, and cardiovascular dysfunctions</a:t>
            </a: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8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 smtClean="0">
                <a:ea typeface="ＭＳ Ｐゴシック" charset="0"/>
                <a:cs typeface="+mn-cs"/>
              </a:rPr>
              <a:t>Variations were identified based on living conditions and surface contamination but it was very difficult to draw any firm conclusions given the interrelation between these two factors</a:t>
            </a: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8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No correlations were observed between the identified diseases and the levels of internal contamination of children with cesium-137 </a:t>
            </a: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>
              <a:ea typeface="ＭＳ Ｐゴシック" charset="0"/>
              <a:cs typeface="+mn-cs"/>
            </a:endParaRPr>
          </a:p>
        </p:txBody>
      </p:sp>
      <p:sp>
        <p:nvSpPr>
          <p:cNvPr id="45060" name="Ellipse 6"/>
          <p:cNvSpPr>
            <a:spLocks noChangeArrowheads="1"/>
          </p:cNvSpPr>
          <p:nvPr/>
        </p:nvSpPr>
        <p:spPr bwMode="auto">
          <a:xfrm>
            <a:off x="1371600" y="1905000"/>
            <a:ext cx="6019800" cy="3124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/>
          </a:p>
        </p:txBody>
      </p:sp>
      <p:sp>
        <p:nvSpPr>
          <p:cNvPr id="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20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3549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Lessons learnt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848600" cy="5181600"/>
          </a:xfrm>
        </p:spPr>
        <p:txBody>
          <a:bodyPr/>
          <a:lstStyle/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The </a:t>
            </a:r>
            <a:r>
              <a:rPr lang="en-GB" sz="2000" dirty="0" err="1">
                <a:ea typeface="ＭＳ Ｐゴシック" charset="0"/>
                <a:cs typeface="+mn-cs"/>
              </a:rPr>
              <a:t>Chechersk</a:t>
            </a:r>
            <a:r>
              <a:rPr lang="en-GB" sz="2000" dirty="0">
                <a:ea typeface="ＭＳ Ｐゴシック" charset="0"/>
                <a:cs typeface="+mn-cs"/>
              </a:rPr>
              <a:t> project has </a:t>
            </a:r>
            <a:r>
              <a:rPr lang="en-GB" sz="2000" dirty="0" smtClean="0">
                <a:ea typeface="ＭＳ Ｐゴシック" charset="0"/>
                <a:cs typeface="+mn-cs"/>
              </a:rPr>
              <a:t>highlighted the </a:t>
            </a:r>
            <a:r>
              <a:rPr lang="en-GB" sz="2000" dirty="0">
                <a:ea typeface="ＭＳ Ｐゴシック" charset="0"/>
                <a:cs typeface="+mn-cs"/>
              </a:rPr>
              <a:t>importance to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raise awareness</a:t>
            </a:r>
            <a:r>
              <a:rPr lang="en-GB" sz="2000" dirty="0" smtClean="0">
                <a:ea typeface="ＭＳ Ｐゴシック" charset="0"/>
                <a:cs typeface="+mn-cs"/>
              </a:rPr>
              <a:t> </a:t>
            </a:r>
            <a:r>
              <a:rPr lang="en-GB" sz="2000" dirty="0">
                <a:ea typeface="ＭＳ Ｐゴシック" charset="0"/>
                <a:cs typeface="+mn-cs"/>
              </a:rPr>
              <a:t>of the most vulnerable </a:t>
            </a:r>
            <a:r>
              <a:rPr lang="en-GB" sz="2000" dirty="0" smtClean="0">
                <a:ea typeface="ＭＳ Ｐゴシック" charset="0"/>
                <a:cs typeface="+mn-cs"/>
              </a:rPr>
              <a:t>individuals (particularly children </a:t>
            </a:r>
            <a:r>
              <a:rPr lang="en-GB" sz="2000" dirty="0">
                <a:ea typeface="ＭＳ Ｐゴシック" charset="0"/>
                <a:cs typeface="+mn-cs"/>
              </a:rPr>
              <a:t>and pregnant women) </a:t>
            </a:r>
            <a:r>
              <a:rPr lang="en-GB" sz="2000" dirty="0" smtClean="0">
                <a:ea typeface="ＭＳ Ｐゴシック" charset="0"/>
                <a:cs typeface="+mn-cs"/>
              </a:rPr>
              <a:t>about the practical radiation protection culture to </a:t>
            </a:r>
            <a:r>
              <a:rPr lang="en-GB" sz="2000" dirty="0">
                <a:ea typeface="ＭＳ Ｐゴシック" charset="0"/>
                <a:cs typeface="+mn-cs"/>
              </a:rPr>
              <a:t>avoid risky </a:t>
            </a:r>
            <a:r>
              <a:rPr lang="en-GB" sz="2000" dirty="0" smtClean="0">
                <a:ea typeface="ＭＳ Ｐゴシック" charset="0"/>
                <a:cs typeface="+mn-cs"/>
              </a:rPr>
              <a:t>behaviours </a:t>
            </a:r>
            <a:endParaRPr lang="en-GB" sz="2000" dirty="0">
              <a:ea typeface="ＭＳ Ｐゴシック" charset="0"/>
              <a:cs typeface="+mn-cs"/>
            </a:endParaRP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1000" dirty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>
                <a:ea typeface="ＭＳ Ｐゴシック" charset="0"/>
                <a:cs typeface="+mn-cs"/>
              </a:rPr>
              <a:t>The project has </a:t>
            </a:r>
            <a:r>
              <a:rPr lang="en-GB" sz="2000" dirty="0" smtClean="0">
                <a:ea typeface="ＭＳ Ｐゴシック" charset="0"/>
                <a:cs typeface="+mn-cs"/>
              </a:rPr>
              <a:t>also revealed </a:t>
            </a:r>
            <a:r>
              <a:rPr lang="en-GB" sz="2000" dirty="0">
                <a:ea typeface="ＭＳ Ｐゴシック" charset="0"/>
                <a:cs typeface="+mn-cs"/>
              </a:rPr>
              <a:t>the importance of </a:t>
            </a: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training health professionals </a:t>
            </a:r>
            <a:r>
              <a:rPr lang="en-GB" sz="2000" dirty="0">
                <a:ea typeface="ＭＳ Ｐゴシック" charset="0"/>
                <a:cs typeface="+mn-cs"/>
              </a:rPr>
              <a:t>to radiation protection and dialogue techniques, to </a:t>
            </a:r>
            <a:r>
              <a:rPr lang="en-GB" sz="2000" dirty="0" smtClean="0">
                <a:ea typeface="ＭＳ Ｐゴシック" charset="0"/>
                <a:cs typeface="+mn-cs"/>
              </a:rPr>
              <a:t>inform and advice their patients, and </a:t>
            </a:r>
            <a:r>
              <a:rPr lang="en-GB" sz="2000" dirty="0">
                <a:ea typeface="ＭＳ Ｐゴシック" charset="0"/>
                <a:cs typeface="+mn-cs"/>
              </a:rPr>
              <a:t>also to re-enforce their role in the management of the radiological </a:t>
            </a:r>
            <a:r>
              <a:rPr lang="en-GB" sz="2000" dirty="0" smtClean="0">
                <a:ea typeface="ＭＳ Ｐゴシック" charset="0"/>
                <a:cs typeface="+mn-cs"/>
              </a:rPr>
              <a:t>situation</a:t>
            </a:r>
          </a:p>
          <a:p>
            <a:pPr marL="0" lvl="1" indent="0" eaLnBrk="1" hangingPunct="1">
              <a:lnSpc>
                <a:spcPct val="110000"/>
              </a:lnSpc>
              <a:buSzPct val="95000"/>
              <a:buNone/>
              <a:tabLst>
                <a:tab pos="711200" algn="l"/>
              </a:tabLst>
              <a:defRPr/>
            </a:pPr>
            <a:endParaRPr lang="en-GB" sz="1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r>
              <a:rPr lang="en-GB" sz="2000" dirty="0" smtClean="0">
                <a:ea typeface="ＭＳ Ｐゴシック" charset="0"/>
                <a:cs typeface="+mn-cs"/>
              </a:rPr>
              <a:t>Beyond </a:t>
            </a:r>
            <a:r>
              <a:rPr lang="en-GB" sz="2000" dirty="0">
                <a:ea typeface="ＭＳ Ｐゴシック" charset="0"/>
                <a:cs typeface="+mn-cs"/>
              </a:rPr>
              <a:t>the need to provide the population with an </a:t>
            </a: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objective information on its health status</a:t>
            </a:r>
            <a:r>
              <a:rPr lang="en-GB" sz="2000" dirty="0">
                <a:ea typeface="ＭＳ Ｐゴシック" charset="0"/>
                <a:cs typeface="+mn-cs"/>
              </a:rPr>
              <a:t> there is also the need to develop an </a:t>
            </a:r>
            <a:r>
              <a:rPr lang="en-GB" sz="2000" b="1" dirty="0">
                <a:solidFill>
                  <a:srgbClr val="800000"/>
                </a:solidFill>
                <a:ea typeface="ＭＳ Ｐゴシック" charset="0"/>
                <a:cs typeface="+mn-cs"/>
              </a:rPr>
              <a:t>interactive approach </a:t>
            </a:r>
            <a:r>
              <a:rPr lang="en-GB" sz="2000" b="1" dirty="0" smtClean="0">
                <a:solidFill>
                  <a:srgbClr val="800000"/>
                </a:solidFill>
                <a:ea typeface="ＭＳ Ｐゴシック" charset="0"/>
                <a:cs typeface="+mn-cs"/>
              </a:rPr>
              <a:t>between the population and the medical professionals </a:t>
            </a:r>
            <a:r>
              <a:rPr lang="en-GB" sz="2000" dirty="0" smtClean="0">
                <a:ea typeface="ＭＳ Ｐゴシック" charset="0"/>
                <a:cs typeface="+mn-cs"/>
              </a:rPr>
              <a:t>to produce</a:t>
            </a:r>
            <a:r>
              <a:rPr lang="en-GB" sz="2000" dirty="0">
                <a:ea typeface="ＭＳ Ｐゴシック" charset="0"/>
                <a:cs typeface="+mn-cs"/>
              </a:rPr>
              <a:t>, interpret and present this </a:t>
            </a:r>
            <a:r>
              <a:rPr lang="en-GB" sz="2000" dirty="0" smtClean="0">
                <a:ea typeface="ＭＳ Ｐゴシック" charset="0"/>
                <a:cs typeface="+mn-cs"/>
              </a:rPr>
              <a:t>information </a:t>
            </a:r>
            <a:endParaRPr lang="en-GB" sz="2000" dirty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 smtClean="0">
              <a:ea typeface="ＭＳ Ｐゴシック" charset="0"/>
              <a:cs typeface="+mn-cs"/>
            </a:endParaRPr>
          </a:p>
          <a:p>
            <a:pPr marL="273050" lvl="1" indent="-273050" eaLnBrk="1" hangingPunct="1">
              <a:lnSpc>
                <a:spcPct val="110000"/>
              </a:lnSpc>
              <a:buSzPct val="95000"/>
              <a:tabLst>
                <a:tab pos="711200" algn="l"/>
              </a:tabLst>
              <a:defRPr/>
            </a:pPr>
            <a:endParaRPr lang="en-GB" sz="2000" dirty="0">
              <a:ea typeface="ＭＳ Ｐゴシック" charset="0"/>
              <a:cs typeface="+mn-cs"/>
            </a:endParaRPr>
          </a:p>
        </p:txBody>
      </p:sp>
      <p:sp>
        <p:nvSpPr>
          <p:cNvPr id="4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21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6600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Concluding remarks (1) 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534400" cy="5715000"/>
          </a:xfrm>
        </p:spPr>
        <p:txBody>
          <a:bodyPr/>
          <a:lstStyle/>
          <a:p>
            <a:r>
              <a:rPr lang="en-GB" sz="2000" dirty="0" smtClean="0">
                <a:cs typeface="ＭＳ Ｐゴシック" pitchFamily="33" charset="-128"/>
              </a:rPr>
              <a:t>The </a:t>
            </a:r>
            <a:r>
              <a:rPr lang="en-GB" sz="2000" dirty="0">
                <a:cs typeface="ＭＳ Ｐゴシック" pitchFamily="33" charset="-128"/>
              </a:rPr>
              <a:t>C</a:t>
            </a:r>
            <a:r>
              <a:rPr lang="en-GB" sz="2000" dirty="0" smtClean="0">
                <a:cs typeface="ＭＳ Ｐゴシック" pitchFamily="33" charset="-128"/>
              </a:rPr>
              <a:t>hernobyl </a:t>
            </a:r>
            <a:r>
              <a:rPr lang="en-GB" sz="2000" dirty="0" smtClean="0">
                <a:cs typeface="ＭＳ Ｐゴシック" pitchFamily="33" charset="-128"/>
              </a:rPr>
              <a:t>experience</a:t>
            </a:r>
            <a:r>
              <a:rPr lang="en-GB" sz="2000" dirty="0">
                <a:cs typeface="ＭＳ Ｐゴシック" pitchFamily="33" charset="-128"/>
              </a:rPr>
              <a:t> </a:t>
            </a:r>
            <a:r>
              <a:rPr lang="en-GB" sz="2000" dirty="0" smtClean="0">
                <a:cs typeface="ＭＳ Ｐゴシック" pitchFamily="33" charset="-128"/>
              </a:rPr>
              <a:t>and </a:t>
            </a:r>
            <a:r>
              <a:rPr lang="en-GB" sz="2000" dirty="0" smtClean="0">
                <a:cs typeface="ＭＳ Ｐゴシック" pitchFamily="33" charset="-128"/>
              </a:rPr>
              <a:t>now the Fukushima experience show that the direct engagement of the affected people in the day-to-day management of a contaminated territory is not only feasible but necessary to improve their radiological situation and living conditions and finally restore or preserve their dignity</a:t>
            </a:r>
          </a:p>
          <a:p>
            <a:pPr marL="0" indent="0">
              <a:buNone/>
            </a:pPr>
            <a:endParaRPr lang="en-GB" sz="1000" dirty="0" smtClean="0">
              <a:cs typeface="ＭＳ Ｐゴシック" pitchFamily="33" charset="-128"/>
            </a:endParaRPr>
          </a:p>
          <a:p>
            <a:pPr marL="273050" lvl="1" indent="-273050">
              <a:buSzPct val="95000"/>
            </a:pPr>
            <a:r>
              <a:rPr lang="en-GB" sz="2000" dirty="0" smtClean="0">
                <a:cs typeface="ＭＳ Ｐゴシック" pitchFamily="33" charset="-128"/>
              </a:rPr>
              <a:t>Because of the </a:t>
            </a:r>
            <a:r>
              <a:rPr lang="en-GB" sz="2000" b="1" dirty="0" smtClean="0">
                <a:solidFill>
                  <a:srgbClr val="800000"/>
                </a:solidFill>
                <a:cs typeface="ＭＳ Ｐゴシック" pitchFamily="33" charset="-128"/>
              </a:rPr>
              <a:t>primary concern of the affected population about health, and particularly the future health of children</a:t>
            </a:r>
            <a:r>
              <a:rPr lang="en-GB" sz="2000" dirty="0" smtClean="0">
                <a:cs typeface="ＭＳ Ｐゴシック" pitchFamily="33" charset="-128"/>
              </a:rPr>
              <a:t>, detailed and regular monitoring of the health status of individuals in relation to the radiological quality of their environment and the food products they consume is a key pillar of a post accident recovery strategy in order to:</a:t>
            </a:r>
          </a:p>
          <a:p>
            <a:pPr lvl="1"/>
            <a:r>
              <a:rPr lang="en-GB" sz="2000" dirty="0" smtClean="0">
                <a:cs typeface="ＭＳ Ｐゴシック" pitchFamily="33" charset="-128"/>
              </a:rPr>
              <a:t>Detect and treat diseases among the general population </a:t>
            </a:r>
          </a:p>
          <a:p>
            <a:pPr lvl="1"/>
            <a:r>
              <a:rPr lang="en-GB" sz="2000" dirty="0" smtClean="0">
                <a:cs typeface="ＭＳ Ｐゴシック" pitchFamily="33" charset="-128"/>
              </a:rPr>
              <a:t>Identify individuals and groups of population at larger risks than the average</a:t>
            </a:r>
          </a:p>
          <a:p>
            <a:pPr lvl="1"/>
            <a:r>
              <a:rPr lang="en-GB" sz="2000" dirty="0" smtClean="0">
                <a:cs typeface="ＭＳ Ｐゴシック" pitchFamily="33" charset="-128"/>
              </a:rPr>
              <a:t>Contribute to better understand the direct and indirect health effects of living in a contaminated environment, and to improve prevention </a:t>
            </a:r>
          </a:p>
          <a:p>
            <a:endParaRPr lang="en-GB" sz="2000" dirty="0">
              <a:latin typeface="Arial"/>
              <a:cs typeface="ＭＳ Ｐゴシック" pitchFamily="33" charset="-128"/>
            </a:endParaRPr>
          </a:p>
        </p:txBody>
      </p:sp>
      <p:sp>
        <p:nvSpPr>
          <p:cNvPr id="4403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999ABB3-349D-ED43-8CDD-1893AE6C15DA}" type="slidenum">
              <a:rPr lang="fr-FR" sz="1200"/>
              <a:pPr algn="r" eaLnBrk="1" hangingPunct="1"/>
              <a:t>22</a:t>
            </a:fld>
            <a:endParaRPr lang="fr-FR" sz="1200"/>
          </a:p>
        </p:txBody>
      </p:sp>
      <p:sp>
        <p:nvSpPr>
          <p:cNvPr id="2" name="ZoneTexte 1"/>
          <p:cNvSpPr txBox="1"/>
          <p:nvPr/>
        </p:nvSpPr>
        <p:spPr>
          <a:xfrm>
            <a:off x="8750300" y="2120900"/>
            <a:ext cx="9144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795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305800" cy="5334000"/>
          </a:xfrm>
        </p:spPr>
        <p:txBody>
          <a:bodyPr/>
          <a:lstStyle/>
          <a:p>
            <a:r>
              <a:rPr lang="en-GB" sz="2000" dirty="0" smtClean="0">
                <a:latin typeface="Arial"/>
                <a:cs typeface="Arial"/>
              </a:rPr>
              <a:t>The Commission is currently updating Publications ICRP 109 and 111 (2009) concerning its recommendations for the protection of people during the emergency and recovery phases of a nuclear accident</a:t>
            </a:r>
          </a:p>
          <a:p>
            <a:pPr marL="0" indent="0">
              <a:buNone/>
            </a:pPr>
            <a:endParaRPr lang="en-GB" sz="2000" dirty="0" smtClean="0">
              <a:latin typeface="Arial"/>
              <a:cs typeface="Arial"/>
            </a:endParaRPr>
          </a:p>
          <a:p>
            <a:r>
              <a:rPr lang="en-GB" sz="2000" dirty="0" smtClean="0">
                <a:latin typeface="Arial"/>
                <a:cs typeface="Arial"/>
              </a:rPr>
              <a:t>This update will consider among other the already considerable Fukushima experience related to stakeholder engagement, radiation monitoring and health surveillance</a:t>
            </a:r>
          </a:p>
          <a:p>
            <a:pPr marL="0" indent="0">
              <a:buNone/>
            </a:pPr>
            <a:endParaRPr lang="en-GB" sz="2000" dirty="0" smtClean="0">
              <a:latin typeface="Arial"/>
              <a:cs typeface="Arial"/>
            </a:endParaRPr>
          </a:p>
          <a:p>
            <a:r>
              <a:rPr lang="en-GB" sz="2000" dirty="0" smtClean="0">
                <a:latin typeface="Arial"/>
                <a:cs typeface="Arial"/>
              </a:rPr>
              <a:t>In this perspective the recent document </a:t>
            </a:r>
            <a:r>
              <a:rPr lang="en-GB" sz="2000" i="1" dirty="0" smtClean="0"/>
              <a:t>“Practical </a:t>
            </a:r>
            <a:r>
              <a:rPr lang="en-GB" sz="2000" i="1" dirty="0"/>
              <a:t>Measures for Evacuees to Return Their </a:t>
            </a:r>
            <a:r>
              <a:rPr lang="en-GB" sz="2000" i="1" dirty="0" smtClean="0"/>
              <a:t>Homes” </a:t>
            </a:r>
            <a:r>
              <a:rPr lang="en-GB" sz="2000" dirty="0" smtClean="0">
                <a:latin typeface="Arial"/>
                <a:cs typeface="Arial"/>
              </a:rPr>
              <a:t>published by the Nuclear </a:t>
            </a:r>
            <a:r>
              <a:rPr lang="en-GB" sz="2000" dirty="0" smtClean="0"/>
              <a:t>Regulatory Authority, Japan is a particularly valuable source. See: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800000"/>
                </a:solidFill>
              </a:rPr>
              <a:t>http://</a:t>
            </a:r>
            <a:r>
              <a:rPr lang="en-GB" sz="2000" dirty="0" err="1" smtClean="0">
                <a:solidFill>
                  <a:srgbClr val="800000"/>
                </a:solidFill>
              </a:rPr>
              <a:t>www.nsr.go.jp</a:t>
            </a:r>
            <a:r>
              <a:rPr lang="en-GB" sz="2000" dirty="0" smtClean="0">
                <a:solidFill>
                  <a:srgbClr val="800000"/>
                </a:solidFill>
              </a:rPr>
              <a:t>/</a:t>
            </a:r>
            <a:r>
              <a:rPr lang="en-GB" sz="2000" dirty="0" err="1" smtClean="0">
                <a:solidFill>
                  <a:srgbClr val="800000"/>
                </a:solidFill>
              </a:rPr>
              <a:t>english</a:t>
            </a:r>
            <a:r>
              <a:rPr lang="en-GB" sz="2000" dirty="0" smtClean="0">
                <a:solidFill>
                  <a:srgbClr val="800000"/>
                </a:solidFill>
              </a:rPr>
              <a:t>/library/data/special-report_20140204.pdf</a:t>
            </a:r>
          </a:p>
          <a:p>
            <a:endParaRPr lang="en-GB" sz="2000" b="1" dirty="0" smtClean="0">
              <a:solidFill>
                <a:srgbClr val="800000"/>
              </a:solidFill>
              <a:cs typeface="ＭＳ Ｐゴシック" pitchFamily="33" charset="-128"/>
            </a:endParaRPr>
          </a:p>
          <a:p>
            <a:r>
              <a:rPr lang="en-GB" sz="2000" dirty="0" smtClean="0">
                <a:cs typeface="ＭＳ Ｐゴシック" pitchFamily="33" charset="-128"/>
              </a:rPr>
              <a:t>For further information concerning ICRP activities related to Fukushima see: </a:t>
            </a:r>
            <a:r>
              <a:rPr lang="en-GB" sz="2000" b="1" dirty="0" smtClean="0">
                <a:solidFill>
                  <a:srgbClr val="800000"/>
                </a:solidFill>
                <a:cs typeface="ＭＳ Ｐゴシック" pitchFamily="33" charset="-128"/>
              </a:rPr>
              <a:t>http://</a:t>
            </a:r>
            <a:r>
              <a:rPr lang="en-GB" sz="2000" b="1" dirty="0" err="1" smtClean="0">
                <a:solidFill>
                  <a:srgbClr val="800000"/>
                </a:solidFill>
                <a:cs typeface="ＭＳ Ｐゴシック" pitchFamily="33" charset="-128"/>
              </a:rPr>
              <a:t>new.icrp.org</a:t>
            </a:r>
            <a:r>
              <a:rPr lang="en-GB" sz="2000" b="1" dirty="0" smtClean="0">
                <a:solidFill>
                  <a:srgbClr val="800000"/>
                </a:solidFill>
                <a:cs typeface="ＭＳ Ｐゴシック" pitchFamily="33" charset="-128"/>
              </a:rPr>
              <a:t>/</a:t>
            </a:r>
            <a:r>
              <a:rPr lang="en-GB" sz="2000" b="1" dirty="0" err="1" smtClean="0">
                <a:solidFill>
                  <a:srgbClr val="800000"/>
                </a:solidFill>
                <a:cs typeface="ＭＳ Ｐゴシック" pitchFamily="33" charset="-128"/>
              </a:rPr>
              <a:t>page.asp?id</a:t>
            </a:r>
            <a:r>
              <a:rPr lang="en-GB" sz="2000" b="1" dirty="0" smtClean="0">
                <a:solidFill>
                  <a:srgbClr val="800000"/>
                </a:solidFill>
                <a:cs typeface="ＭＳ Ｐゴシック" pitchFamily="33" charset="-128"/>
              </a:rPr>
              <a:t>=188</a:t>
            </a:r>
          </a:p>
          <a:p>
            <a:pPr marL="0" indent="0">
              <a:lnSpc>
                <a:spcPct val="80000"/>
              </a:lnSpc>
              <a:spcBef>
                <a:spcPct val="40000"/>
              </a:spcBef>
              <a:buNone/>
            </a:pPr>
            <a:endParaRPr lang="en-GB" altLang="ja-JP" sz="2000" dirty="0">
              <a:latin typeface="Arial" charset="0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042988" y="96838"/>
            <a:ext cx="7200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 sz="2900" b="1">
              <a:solidFill>
                <a:schemeClr val="accent1"/>
              </a:solidFill>
            </a:endParaRP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-76200" y="381000"/>
            <a:ext cx="922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endParaRPr lang="en-GB" sz="2400" b="1" dirty="0" smtClean="0">
              <a:solidFill>
                <a:srgbClr val="000053"/>
              </a:solidFill>
            </a:endParaRPr>
          </a:p>
          <a:p>
            <a:pPr algn="ctr" eaLnBrk="0" hangingPunct="0"/>
            <a:r>
              <a:rPr lang="en-GB" sz="3200" b="1" dirty="0" smtClean="0">
                <a:solidFill>
                  <a:srgbClr val="000053"/>
                </a:solidFill>
              </a:rPr>
              <a:t> 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23</a:t>
            </a:fld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0" y="304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400" b="1" dirty="0">
                <a:solidFill>
                  <a:srgbClr val="000053"/>
                </a:solidFill>
              </a:rPr>
              <a:t>Concluding remarks (</a:t>
            </a:r>
            <a:r>
              <a:rPr lang="en-GB" sz="2400" b="1" dirty="0" smtClean="0">
                <a:solidFill>
                  <a:srgbClr val="000053"/>
                </a:solidFill>
              </a:rPr>
              <a:t>2)</a:t>
            </a:r>
            <a:endParaRPr lang="en-GB" sz="2400" b="1" dirty="0">
              <a:solidFill>
                <a:srgbClr val="0000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1042988" y="96838"/>
            <a:ext cx="7200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GB" sz="2900" b="1">
              <a:solidFill>
                <a:schemeClr val="accent1"/>
              </a:solidFill>
            </a:endParaRP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24</a:t>
            </a:fld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066800" y="5562600"/>
            <a:ext cx="7315200" cy="381000"/>
          </a:xfrm>
          <a:prstGeom prst="rect">
            <a:avLst/>
          </a:prstGeom>
        </p:spPr>
        <p:txBody>
          <a:bodyPr vert="horz" wrap="none" lIns="0" rIns="18288" rtlCol="0">
            <a:no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food products from 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gardens</a:t>
            </a:r>
            <a:r>
              <a:rPr lang="en-GB" sz="2000" b="1" dirty="0" smtClean="0">
                <a:latin typeface="+mn-lt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Suetsugi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July 2013 </a:t>
            </a:r>
          </a:p>
        </p:txBody>
      </p:sp>
      <p:pic>
        <p:nvPicPr>
          <p:cNvPr id="4" name="Image 3" descr="photo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239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4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RP Logo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905000"/>
            <a:ext cx="6678166" cy="2133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  <p:sp>
        <p:nvSpPr>
          <p:cNvPr id="61442" name="Text Placeholder 17"/>
          <p:cNvSpPr>
            <a:spLocks noGrp="1"/>
          </p:cNvSpPr>
          <p:nvPr>
            <p:ph type="body" idx="1"/>
          </p:nvPr>
        </p:nvSpPr>
        <p:spPr>
          <a:xfrm>
            <a:off x="0" y="4495800"/>
            <a:ext cx="9144000" cy="533400"/>
          </a:xfrm>
        </p:spPr>
        <p:txBody>
          <a:bodyPr/>
          <a:lstStyle/>
          <a:p>
            <a:pPr algn="ctr" eaLnBrk="1" hangingPunct="1"/>
            <a:r>
              <a:rPr lang="en-US" u="sng">
                <a:latin typeface="Arial" charset="0"/>
              </a:rPr>
              <a:t>www.icrp.org</a:t>
            </a:r>
            <a:endParaRPr lang="en-CA" u="sng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620000" cy="5105400"/>
          </a:xfrm>
        </p:spPr>
        <p:txBody>
          <a:bodyPr/>
          <a:lstStyle/>
          <a:p>
            <a:pPr marL="273050" lvl="3" indent="0" eaLnBrk="1" hangingPunct="1">
              <a:spcBef>
                <a:spcPts val="0"/>
              </a:spcBef>
              <a:buSzPct val="95000"/>
              <a:buFont typeface="Wingdings 2" charset="0"/>
              <a:buNone/>
              <a:defRPr/>
            </a:pPr>
            <a:endParaRPr lang="en-GB" sz="19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Dignity of individuals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the corollary of 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autonomy</a:t>
            </a: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: idea that individuals have the capacity to act freely and morally. </a:t>
            </a:r>
            <a:endParaRPr lang="en-GB" sz="19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endParaRPr lang="en-GB" sz="19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r>
              <a:rPr lang="en-GB" sz="1900" dirty="0" smtClean="0">
                <a:latin typeface="Helvetica" charset="0"/>
                <a:ea typeface="ＭＳ Ｐゴシック" charset="0"/>
                <a:cs typeface="ＭＳ Ｐゴシック" charset="0"/>
              </a:rPr>
              <a:t>Autonomy implies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he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capacity 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of individuals to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deliberate, decide and 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act</a:t>
            </a:r>
          </a:p>
          <a:p>
            <a:pPr marL="547688" lvl="4" indent="0" eaLnBrk="1" hangingPunct="1">
              <a:spcBef>
                <a:spcPts val="0"/>
              </a:spcBef>
              <a:buSzPct val="95000"/>
              <a:buFont typeface="Wingdings 2" charset="0"/>
              <a:buNone/>
              <a:defRPr/>
            </a:pPr>
            <a:endParaRPr lang="en-GB" sz="1900" b="1" dirty="0">
              <a:solidFill>
                <a:srgbClr val="8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Dignity means to treat individuals as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subjects</a:t>
            </a: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900" dirty="0" smtClean="0">
                <a:latin typeface="Helvetica" charset="0"/>
                <a:ea typeface="ＭＳ Ｐゴシック" charset="0"/>
                <a:cs typeface="ＭＳ Ｐゴシック" charset="0"/>
              </a:rPr>
              <a:t>and </a:t>
            </a: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not as </a:t>
            </a: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objects</a:t>
            </a: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endParaRPr lang="en-GB" sz="1900" b="1" dirty="0">
              <a:solidFill>
                <a:srgbClr val="8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546100" lvl="3" indent="-273050" eaLnBrk="1" hangingPunct="1">
              <a:spcBef>
                <a:spcPts val="0"/>
              </a:spcBef>
              <a:buSzPct val="95000"/>
              <a:defRPr/>
            </a:pPr>
            <a:r>
              <a:rPr lang="en-GB" sz="1900" b="1" dirty="0" smtClean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Dignity </a:t>
            </a:r>
            <a:r>
              <a:rPr lang="en-GB" sz="1900" b="1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an attribute of the human condition : </a:t>
            </a:r>
            <a:r>
              <a:rPr lang="en-GB" sz="1900" dirty="0">
                <a:latin typeface="Helvetica" charset="0"/>
                <a:ea typeface="ＭＳ Ｐゴシック" charset="0"/>
                <a:cs typeface="ＭＳ Ｐゴシック" charset="0"/>
              </a:rPr>
              <a:t>every individual deserves unconditional respect, whatever her/his age, sex, health, social condition, ethnic origin and religion</a:t>
            </a:r>
          </a:p>
          <a:p>
            <a:pPr marL="400050" lvl="1" indent="-342900" eaLnBrk="1" hangingPunct="1">
              <a:spcBef>
                <a:spcPts val="0"/>
              </a:spcBef>
              <a:buSzPct val="95000"/>
              <a:defRPr/>
            </a:pPr>
            <a:endParaRPr lang="fr-FR" sz="1900" b="1" dirty="0">
              <a:solidFill>
                <a:srgbClr val="8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800" dirty="0">
              <a:latin typeface="Arial" charset="0"/>
              <a:cs typeface="ＭＳ Ｐゴシック" charset="0"/>
            </a:endParaRPr>
          </a:p>
        </p:txBody>
      </p:sp>
      <p:sp>
        <p:nvSpPr>
          <p:cNvPr id="28675" name="Titr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 wrap="none"/>
          <a:lstStyle/>
          <a:p>
            <a:pPr marL="342900" indent="-342900"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Autonomy and dignity 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46083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3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677914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Lessons learned from Chernobyl</a:t>
            </a:r>
            <a:b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- ETHOS project in the </a:t>
            </a:r>
            <a:r>
              <a:rPr lang="en-GB" sz="2000" b="1" dirty="0" err="1">
                <a:solidFill>
                  <a:srgbClr val="000053"/>
                </a:solidFill>
                <a:latin typeface="Arial" charset="0"/>
                <a:cs typeface="ＭＳ Ｐゴシック" charset="0"/>
              </a:rPr>
              <a:t>S</a:t>
            </a:r>
            <a:r>
              <a:rPr lang="en-GB" sz="2000" b="1" dirty="0" err="1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toyln</a:t>
            </a: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 </a:t>
            </a: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district</a:t>
            </a:r>
            <a:r>
              <a:rPr lang="en-GB" sz="20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, Belarus (1996-2001) -  </a:t>
            </a:r>
            <a:endParaRPr lang="en-GB" sz="20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 smtClean="0">
                <a:cs typeface="+mn-cs"/>
              </a:rPr>
              <a:t>The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direct engagement of local professionals and the population</a:t>
            </a:r>
            <a:r>
              <a:rPr lang="en-GB" sz="2000" dirty="0" smtClean="0">
                <a:cs typeface="+mn-cs"/>
              </a:rPr>
              <a:t> in the day-to-day management of a contaminated territory is a key factor </a:t>
            </a:r>
            <a:r>
              <a:rPr lang="en-GB" sz="2000" dirty="0" smtClean="0"/>
              <a:t>to </a:t>
            </a:r>
            <a:r>
              <a:rPr lang="en-GB" sz="2000" dirty="0"/>
              <a:t>improve the radiological situation and living conditions of </a:t>
            </a:r>
            <a:r>
              <a:rPr lang="en-GB" sz="2000" dirty="0" smtClean="0"/>
              <a:t>affected inhabitants</a:t>
            </a:r>
            <a:endParaRPr lang="en-GB" sz="2000" i="1" dirty="0"/>
          </a:p>
          <a:p>
            <a:pPr marL="0" indent="0" eaLnBrk="1" hangingPunct="1">
              <a:buNone/>
              <a:defRPr/>
            </a:pPr>
            <a:endParaRPr lang="en-GB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GB" sz="2000" dirty="0" smtClean="0">
                <a:cs typeface="+mn-cs"/>
              </a:rPr>
              <a:t>This engagement requires the development and dissemination within all segments of the population of “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a practical radiation protection culture”</a:t>
            </a:r>
          </a:p>
          <a:p>
            <a:pPr eaLnBrk="1" hangingPunct="1">
              <a:defRPr/>
            </a:pPr>
            <a:endParaRPr lang="en-GB" sz="2000" b="1" dirty="0" smtClean="0">
              <a:solidFill>
                <a:srgbClr val="80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000" dirty="0" smtClean="0">
                <a:cs typeface="+mn-cs"/>
              </a:rPr>
              <a:t>To be effective and sustainable, this engagement also requires:</a:t>
            </a:r>
          </a:p>
          <a:p>
            <a:pPr lvl="1" eaLnBrk="1" hangingPunct="1">
              <a:defRPr/>
            </a:pPr>
            <a:r>
              <a:rPr lang="en-GB" sz="2000" dirty="0">
                <a:cs typeface="+mn-cs"/>
              </a:rPr>
              <a:t>t</a:t>
            </a:r>
            <a:r>
              <a:rPr lang="en-GB" sz="2000" dirty="0" smtClean="0">
                <a:cs typeface="+mn-cs"/>
              </a:rPr>
              <a:t>he 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support of authorities </a:t>
            </a:r>
          </a:p>
          <a:p>
            <a:pPr lvl="1" eaLnBrk="1" hangingPunct="1">
              <a:defRPr/>
            </a:pPr>
            <a:r>
              <a:rPr lang="en-GB" sz="2000" dirty="0">
                <a:cs typeface="+mn-cs"/>
              </a:rPr>
              <a:t>t</a:t>
            </a:r>
            <a:r>
              <a:rPr lang="en-GB" sz="2000" dirty="0" smtClean="0">
                <a:cs typeface="+mn-cs"/>
              </a:rPr>
              <a:t>he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involvement of experts </a:t>
            </a:r>
            <a:r>
              <a:rPr lang="en-GB" sz="2000" dirty="0" smtClean="0">
                <a:cs typeface="+mn-cs"/>
              </a:rPr>
              <a:t>serving the population and the local professionals</a:t>
            </a:r>
          </a:p>
          <a:p>
            <a:pPr lvl="1" eaLnBrk="1" hangingPunct="1">
              <a:defRPr/>
            </a:pPr>
            <a:r>
              <a:rPr lang="en-GB" sz="2000" dirty="0" smtClean="0">
                <a:cs typeface="+mn-cs"/>
              </a:rPr>
              <a:t>the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social and economic development </a:t>
            </a:r>
            <a:r>
              <a:rPr lang="en-GB" sz="2000" dirty="0" smtClean="0">
                <a:cs typeface="+mn-cs"/>
              </a:rPr>
              <a:t>of the territories</a:t>
            </a: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32AB6F-2ADC-F14A-8B27-61C63D806AE8}" type="slidenum">
              <a:rPr lang="fr-FR" sz="1200"/>
              <a:pPr algn="r" eaLnBrk="1" hangingPunct="1"/>
              <a:t>4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74415257"/>
      </p:ext>
    </p:extLst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 wrap="none"/>
          <a:lstStyle/>
          <a:p>
            <a:pPr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Practical radiation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protection culture 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724400"/>
          </a:xfrm>
        </p:spPr>
        <p:txBody>
          <a:bodyPr/>
          <a:lstStyle/>
          <a:p>
            <a:pPr marL="400050" lvl="1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A possible definition:</a:t>
            </a:r>
          </a:p>
          <a:p>
            <a:pPr marL="400050" lvl="1" indent="-342900">
              <a:spcAft>
                <a:spcPts val="600"/>
              </a:spcAft>
              <a:buClr>
                <a:srgbClr val="22228B"/>
              </a:buClr>
              <a:buSzPct val="130000"/>
              <a:buFont typeface="Wingdings" pitchFamily="-84" charset="2"/>
              <a:buNone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	</a:t>
            </a:r>
            <a:r>
              <a:rPr lang="en-GB" sz="2000" b="1" dirty="0" smtClean="0">
                <a:solidFill>
                  <a:srgbClr val="8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The knowledge and skills enabling citizens to make choices and behave wisely in situations involving potential or actual exposure to ionizing radiation</a:t>
            </a:r>
          </a:p>
          <a:p>
            <a:pPr marL="400050" lvl="1" indent="-342900">
              <a:spcAft>
                <a:spcPts val="600"/>
              </a:spcAft>
              <a:buClr>
                <a:srgbClr val="22228B"/>
              </a:buClr>
              <a:buSzPct val="130000"/>
              <a:buFont typeface="Wingdings" pitchFamily="-84" charset="2"/>
              <a:buNone/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 marL="400050" lvl="1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Practical radiation protection culture allows people:</a:t>
            </a:r>
          </a:p>
          <a:p>
            <a:pPr marL="800100" lvl="2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To interpret results of measurements</a:t>
            </a:r>
          </a:p>
          <a:p>
            <a:pPr marL="800100" lvl="2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To orient themselves in relation to radioactivity in everyday life</a:t>
            </a:r>
          </a:p>
          <a:p>
            <a:pPr marL="800100" lvl="2" indent="-342900">
              <a:spcAft>
                <a:spcPts val="600"/>
              </a:spcAft>
              <a:buClr>
                <a:srgbClr val="22228B"/>
              </a:buClr>
              <a:buSzPct val="130000"/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pitchFamily="-65" charset="0"/>
                <a:ea typeface="ＭＳ Ｐゴシック" pitchFamily="-112" charset="-128"/>
                <a:cs typeface="ＭＳ Ｐゴシック" pitchFamily="-112" charset="-128"/>
              </a:rPr>
              <a:t>To provide information to make decisions and take actions</a:t>
            </a:r>
          </a:p>
          <a:p>
            <a:pPr marL="273050" lvl="1" indent="-273050">
              <a:spcAft>
                <a:spcPts val="1800"/>
              </a:spcAft>
              <a:buSzPct val="95000"/>
              <a:buFont typeface="Wingdings" pitchFamily="-84" charset="2"/>
              <a:buNone/>
              <a:defRPr/>
            </a:pPr>
            <a:endParaRPr lang="en-GB" sz="2300" dirty="0" smtClean="0">
              <a:solidFill>
                <a:srgbClr val="000053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>
              <a:spcAft>
                <a:spcPts val="1800"/>
              </a:spcAft>
              <a:buFont typeface="Wingdings 2" pitchFamily="-1" charset="2"/>
              <a:buNone/>
              <a:defRPr/>
            </a:pPr>
            <a:r>
              <a:rPr lang="en-GB" sz="2000" dirty="0" smtClean="0">
                <a:solidFill>
                  <a:srgbClr val="00005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 </a:t>
            </a:r>
          </a:p>
          <a:p>
            <a:pPr>
              <a:buFont typeface="Wingdings 2" pitchFamily="-84" charset="2"/>
              <a:buChar char=""/>
              <a:defRPr/>
            </a:pPr>
            <a:endParaRPr lang="en-GB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54275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EF39297-8861-1C44-8007-0E17032EEC60}" type="slidenum">
              <a:rPr lang="fr-FR" sz="1200"/>
              <a:pPr algn="r" eaLnBrk="1" hangingPunct="1"/>
              <a:t>5</a:t>
            </a:fld>
            <a:endParaRPr lang="fr-FR" sz="1200"/>
          </a:p>
        </p:txBody>
      </p:sp>
      <p:sp>
        <p:nvSpPr>
          <p:cNvPr id="54276" name="ZoneTexte 4"/>
          <p:cNvSpPr txBox="1">
            <a:spLocks noChangeArrowheads="1"/>
          </p:cNvSpPr>
          <p:nvPr/>
        </p:nvSpPr>
        <p:spPr bwMode="auto">
          <a:xfrm>
            <a:off x="8978900" y="140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4217429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96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>The 3 pillars </a:t>
            </a: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of stakeholder engagement </a:t>
            </a:r>
            <a: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  <a:t/>
            </a:r>
            <a:br>
              <a:rPr lang="en-GB" sz="2400" b="1" dirty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162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>
                <a:cs typeface="+mn-cs"/>
              </a:rPr>
              <a:t>An </a:t>
            </a:r>
            <a:r>
              <a:rPr lang="en-GB" sz="2000" b="1" dirty="0">
                <a:solidFill>
                  <a:srgbClr val="800000"/>
                </a:solidFill>
                <a:cs typeface="+mn-cs"/>
              </a:rPr>
              <a:t>inclusive radiation monitoring system </a:t>
            </a:r>
            <a:r>
              <a:rPr lang="en-GB" sz="2000" dirty="0">
                <a:cs typeface="+mn-cs"/>
              </a:rPr>
              <a:t>allowing individuals to regain self control on their direct environment i.e. to understand </a:t>
            </a:r>
            <a:r>
              <a:rPr lang="en-GB" sz="2000" b="1" dirty="0">
                <a:solidFill>
                  <a:srgbClr val="800000"/>
                </a:solidFill>
                <a:cs typeface="+mn-cs"/>
              </a:rPr>
              <a:t>where, when and how </a:t>
            </a:r>
            <a:r>
              <a:rPr lang="en-GB" sz="2000" dirty="0">
                <a:cs typeface="+mn-cs"/>
              </a:rPr>
              <a:t>they are exposed </a:t>
            </a:r>
            <a:r>
              <a:rPr lang="en-GB" sz="2000" dirty="0" smtClean="0">
                <a:cs typeface="+mn-cs"/>
              </a:rPr>
              <a:t>and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what can they do </a:t>
            </a:r>
            <a:r>
              <a:rPr lang="en-GB" sz="2000" dirty="0" smtClean="0">
                <a:cs typeface="+mn-cs"/>
              </a:rPr>
              <a:t>in </a:t>
            </a:r>
            <a:r>
              <a:rPr lang="en-GB" sz="2000" dirty="0">
                <a:cs typeface="+mn-cs"/>
              </a:rPr>
              <a:t>order to adapt their </a:t>
            </a:r>
            <a:r>
              <a:rPr lang="en-GB" sz="2000" dirty="0" smtClean="0">
                <a:cs typeface="+mn-cs"/>
              </a:rPr>
              <a:t>behaviour </a:t>
            </a:r>
            <a:r>
              <a:rPr lang="en-GB" sz="2000" dirty="0">
                <a:cs typeface="+mn-cs"/>
              </a:rPr>
              <a:t>and take appropriate actions </a:t>
            </a:r>
            <a:r>
              <a:rPr lang="en-GB" sz="2000" dirty="0" smtClean="0">
                <a:cs typeface="+mn-cs"/>
              </a:rPr>
              <a:t>to protect themselves</a:t>
            </a:r>
            <a:endParaRPr lang="en-GB" sz="2000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GB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GB" sz="2000" dirty="0" smtClean="0">
                <a:cs typeface="+mn-cs"/>
              </a:rPr>
              <a:t>A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health surveillance system </a:t>
            </a:r>
            <a:r>
              <a:rPr lang="en-GB" sz="2000" dirty="0" smtClean="0">
                <a:solidFill>
                  <a:srgbClr val="000000"/>
                </a:solidFill>
                <a:cs typeface="+mn-cs"/>
              </a:rPr>
              <a:t>relying on the participation of the inhabitants </a:t>
            </a:r>
          </a:p>
          <a:p>
            <a:pPr marL="0" indent="0" eaLnBrk="1" hangingPunct="1">
              <a:buNone/>
              <a:defRPr/>
            </a:pPr>
            <a:endParaRPr lang="en-GB" sz="2000" dirty="0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000" dirty="0">
                <a:cs typeface="+mn-cs"/>
              </a:rPr>
              <a:t>T</a:t>
            </a:r>
            <a:r>
              <a:rPr lang="en-GB" sz="2000" dirty="0" smtClean="0">
                <a:cs typeface="+mn-cs"/>
              </a:rPr>
              <a:t>he diffusion of the practical radiation protection culture and its </a:t>
            </a:r>
            <a:r>
              <a:rPr lang="en-GB" sz="2000" b="1" dirty="0" smtClean="0">
                <a:solidFill>
                  <a:srgbClr val="800000"/>
                </a:solidFill>
                <a:cs typeface="+mn-cs"/>
              </a:rPr>
              <a:t>transmission to future generations </a:t>
            </a:r>
            <a:r>
              <a:rPr lang="en-GB" sz="2000" dirty="0" smtClean="0">
                <a:cs typeface="+mn-cs"/>
              </a:rPr>
              <a:t>through the education system</a:t>
            </a:r>
          </a:p>
          <a:p>
            <a:pPr eaLnBrk="1" hangingPunct="1">
              <a:defRPr/>
            </a:pPr>
            <a:endParaRPr lang="en-GB" sz="2000" dirty="0">
              <a:cs typeface="+mn-cs"/>
            </a:endParaRP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32AB6F-2ADC-F14A-8B27-61C63D806AE8}" type="slidenum">
              <a:rPr lang="fr-FR" sz="1200"/>
              <a:pPr algn="r" eaLnBrk="1" hangingPunct="1"/>
              <a:t>6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51165395"/>
      </p:ext>
    </p:extLst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63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How to engage stakeholders in the context of </a:t>
            </a:r>
            <a:b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</a:br>
            <a:r>
              <a:rPr lang="en-GB" sz="2400" b="1" dirty="0" smtClean="0">
                <a:solidFill>
                  <a:srgbClr val="000053"/>
                </a:solidFill>
                <a:latin typeface="Arial" charset="0"/>
                <a:cs typeface="ＭＳ Ｐゴシック" charset="0"/>
              </a:rPr>
              <a:t>contaminated areas ?</a:t>
            </a:r>
            <a:endParaRPr lang="en-GB" sz="2400" b="1" dirty="0">
              <a:solidFill>
                <a:srgbClr val="000053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1" cy="4724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sz="1000" b="1" dirty="0" smtClean="0">
              <a:latin typeface="+mn-lt"/>
              <a:cs typeface="+mn-cs"/>
            </a:endParaRP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Establishment of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places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dialogue </a:t>
            </a:r>
          </a:p>
          <a:p>
            <a:pPr marL="674687" lvl="2" indent="-342900"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Listening to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their questions, worries, concerns, difficulties, but also their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expectations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, wishes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desires 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74687" lvl="2" indent="-342900"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Assessment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made ​​jointly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between inhabitants and local and national experts</a:t>
            </a:r>
          </a:p>
          <a:p>
            <a:pPr marL="674687" lvl="2" indent="-342900"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Implementation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GB" sz="20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practical projects </a:t>
            </a:r>
            <a:r>
              <a:rPr lang="en-GB" sz="2000" dirty="0">
                <a:latin typeface="Arial" charset="0"/>
                <a:ea typeface="ＭＳ Ｐゴシック" charset="0"/>
                <a:cs typeface="ＭＳ Ｐゴシック" charset="0"/>
              </a:rPr>
              <a:t>to address the issues identified as most 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important with the support of local professionals and authorities</a:t>
            </a:r>
          </a:p>
          <a:p>
            <a:pPr marL="674687" lvl="2" indent="-342900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Font typeface="Arial" charset="0"/>
              <a:buChar char="•"/>
              <a:tabLst>
                <a:tab pos="711200" algn="l"/>
              </a:tabLst>
              <a:defRPr/>
            </a:pP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Evaluation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GB" sz="2000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diffusion</a:t>
            </a: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 of results </a:t>
            </a:r>
          </a:p>
          <a:p>
            <a:pPr marL="57150" lvl="1" indent="0" algn="ctr">
              <a:lnSpc>
                <a:spcPct val="80000"/>
              </a:lnSpc>
              <a:spcAft>
                <a:spcPts val="1800"/>
              </a:spcAft>
              <a:buClr>
                <a:srgbClr val="22228B"/>
              </a:buClr>
              <a:buSzPct val="130000"/>
              <a:buNone/>
              <a:tabLst>
                <a:tab pos="711200" algn="l"/>
              </a:tabLst>
              <a:defRPr/>
            </a:pPr>
            <a:r>
              <a:rPr lang="en-GB" b="1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= co-expertise process</a:t>
            </a:r>
          </a:p>
        </p:txBody>
      </p:sp>
      <p:sp>
        <p:nvSpPr>
          <p:cNvPr id="6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7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19459834"/>
      </p:ext>
    </p:extLst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1524000" y="609600"/>
            <a:ext cx="6124575" cy="5205413"/>
            <a:chOff x="3095625" y="1219200"/>
            <a:chExt cx="6048375" cy="5205413"/>
          </a:xfrm>
        </p:grpSpPr>
        <p:pic>
          <p:nvPicPr>
            <p:cNvPr id="214018" name="Picture 2"/>
            <p:cNvPicPr>
              <a:picLocks noGrp="1" noChangeAspect="1" noChangeArrowheads="1"/>
            </p:cNvPicPr>
            <p:nvPr>
              <p:ph sz="quarter" idx="1"/>
            </p:nvPr>
          </p:nvPicPr>
          <p:blipFill>
            <a:blip r:embed="rId3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95625" y="1219200"/>
              <a:ext cx="6048375" cy="5205413"/>
            </a:xfrm>
            <a:solidFill>
              <a:srgbClr val="DDDDDD">
                <a:alpha val="64000"/>
              </a:srgbClr>
            </a:solidFill>
            <a:ln/>
          </p:spPr>
        </p:pic>
        <p:pic>
          <p:nvPicPr>
            <p:cNvPr id="214033" name="Picture 17" descr="Chechersk-Cs137-(angl)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800" y="4365625"/>
              <a:ext cx="865188" cy="65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34" name="Picture 18" descr="Slavgorod-Cs-137-(engl)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3573463"/>
              <a:ext cx="717550" cy="86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35" name="Picture 19" descr="Stolyn-Cs-137-(engl)"/>
            <p:cNvPicPr>
              <a:picLocks noGrp="1" noChangeAspect="1" noChangeArrowheads="1"/>
            </p:cNvPicPr>
            <p:nvPr>
              <p:ph sz="quarter" idx="3"/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11750" y="5464175"/>
              <a:ext cx="900113" cy="639763"/>
            </a:xfr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er 2"/>
          <p:cNvGrpSpPr/>
          <p:nvPr/>
        </p:nvGrpSpPr>
        <p:grpSpPr>
          <a:xfrm>
            <a:off x="1524000" y="685800"/>
            <a:ext cx="6092825" cy="5116512"/>
            <a:chOff x="3095625" y="1341438"/>
            <a:chExt cx="5940425" cy="5040312"/>
          </a:xfrm>
        </p:grpSpPr>
        <p:grpSp>
          <p:nvGrpSpPr>
            <p:cNvPr id="214020" name="Group 4"/>
            <p:cNvGrpSpPr>
              <a:grpSpLocks/>
            </p:cNvGrpSpPr>
            <p:nvPr/>
          </p:nvGrpSpPr>
          <p:grpSpPr bwMode="auto">
            <a:xfrm>
              <a:off x="3095625" y="1341438"/>
              <a:ext cx="5940425" cy="5040312"/>
              <a:chOff x="1216" y="624"/>
              <a:chExt cx="4331" cy="3502"/>
            </a:xfrm>
          </p:grpSpPr>
          <p:sp>
            <p:nvSpPr>
              <p:cNvPr id="214021" name="Freeform 5"/>
              <p:cNvSpPr>
                <a:spLocks/>
              </p:cNvSpPr>
              <p:nvPr/>
            </p:nvSpPr>
            <p:spPr bwMode="auto">
              <a:xfrm>
                <a:off x="2554" y="1438"/>
                <a:ext cx="1555" cy="1906"/>
              </a:xfrm>
              <a:custGeom>
                <a:avLst/>
                <a:gdLst>
                  <a:gd name="T0" fmla="*/ 3650 w 20000"/>
                  <a:gd name="T1" fmla="*/ 173 h 20000"/>
                  <a:gd name="T2" fmla="*/ 5373 w 20000"/>
                  <a:gd name="T3" fmla="*/ 343 h 20000"/>
                  <a:gd name="T4" fmla="*/ 7309 w 20000"/>
                  <a:gd name="T5" fmla="*/ 517 h 20000"/>
                  <a:gd name="T6" fmla="*/ 8816 w 20000"/>
                  <a:gd name="T7" fmla="*/ 1538 h 20000"/>
                  <a:gd name="T8" fmla="*/ 9677 w 20000"/>
                  <a:gd name="T9" fmla="*/ 2911 h 20000"/>
                  <a:gd name="T10" fmla="*/ 10968 w 20000"/>
                  <a:gd name="T11" fmla="*/ 3076 h 20000"/>
                  <a:gd name="T12" fmla="*/ 12032 w 20000"/>
                  <a:gd name="T13" fmla="*/ 2564 h 20000"/>
                  <a:gd name="T14" fmla="*/ 13553 w 20000"/>
                  <a:gd name="T15" fmla="*/ 2564 h 20000"/>
                  <a:gd name="T16" fmla="*/ 14839 w 20000"/>
                  <a:gd name="T17" fmla="*/ 3250 h 20000"/>
                  <a:gd name="T18" fmla="*/ 16553 w 20000"/>
                  <a:gd name="T19" fmla="*/ 3250 h 20000"/>
                  <a:gd name="T20" fmla="*/ 18276 w 20000"/>
                  <a:gd name="T21" fmla="*/ 2911 h 20000"/>
                  <a:gd name="T22" fmla="*/ 19571 w 20000"/>
                  <a:gd name="T23" fmla="*/ 2911 h 20000"/>
                  <a:gd name="T24" fmla="*/ 19138 w 20000"/>
                  <a:gd name="T25" fmla="*/ 4102 h 20000"/>
                  <a:gd name="T26" fmla="*/ 19138 w 20000"/>
                  <a:gd name="T27" fmla="*/ 5644 h 20000"/>
                  <a:gd name="T28" fmla="*/ 19350 w 20000"/>
                  <a:gd name="T29" fmla="*/ 7352 h 20000"/>
                  <a:gd name="T30" fmla="*/ 19571 w 20000"/>
                  <a:gd name="T31" fmla="*/ 8720 h 20000"/>
                  <a:gd name="T32" fmla="*/ 19571 w 20000"/>
                  <a:gd name="T33" fmla="*/ 9402 h 20000"/>
                  <a:gd name="T34" fmla="*/ 19138 w 20000"/>
                  <a:gd name="T35" fmla="*/ 9746 h 20000"/>
                  <a:gd name="T36" fmla="*/ 17848 w 20000"/>
                  <a:gd name="T37" fmla="*/ 10085 h 20000"/>
                  <a:gd name="T38" fmla="*/ 17203 w 20000"/>
                  <a:gd name="T39" fmla="*/ 10767 h 20000"/>
                  <a:gd name="T40" fmla="*/ 16129 w 20000"/>
                  <a:gd name="T41" fmla="*/ 10767 h 20000"/>
                  <a:gd name="T42" fmla="*/ 14839 w 20000"/>
                  <a:gd name="T43" fmla="*/ 10767 h 20000"/>
                  <a:gd name="T44" fmla="*/ 13553 w 20000"/>
                  <a:gd name="T45" fmla="*/ 11793 h 20000"/>
                  <a:gd name="T46" fmla="*/ 13115 w 20000"/>
                  <a:gd name="T47" fmla="*/ 12995 h 20000"/>
                  <a:gd name="T48" fmla="*/ 11618 w 20000"/>
                  <a:gd name="T49" fmla="*/ 12995 h 20000"/>
                  <a:gd name="T50" fmla="*/ 13115 w 20000"/>
                  <a:gd name="T51" fmla="*/ 14017 h 20000"/>
                  <a:gd name="T52" fmla="*/ 14405 w 20000"/>
                  <a:gd name="T53" fmla="*/ 15216 h 20000"/>
                  <a:gd name="T54" fmla="*/ 13982 w 20000"/>
                  <a:gd name="T55" fmla="*/ 16072 h 20000"/>
                  <a:gd name="T56" fmla="*/ 13765 w 20000"/>
                  <a:gd name="T57" fmla="*/ 17610 h 20000"/>
                  <a:gd name="T58" fmla="*/ 12682 w 20000"/>
                  <a:gd name="T59" fmla="*/ 19314 h 20000"/>
                  <a:gd name="T60" fmla="*/ 11396 w 20000"/>
                  <a:gd name="T61" fmla="*/ 18975 h 20000"/>
                  <a:gd name="T62" fmla="*/ 9244 w 20000"/>
                  <a:gd name="T63" fmla="*/ 19140 h 20000"/>
                  <a:gd name="T64" fmla="*/ 8604 w 20000"/>
                  <a:gd name="T65" fmla="*/ 18813 h 20000"/>
                  <a:gd name="T66" fmla="*/ 8170 w 20000"/>
                  <a:gd name="T67" fmla="*/ 18813 h 20000"/>
                  <a:gd name="T68" fmla="*/ 7530 w 20000"/>
                  <a:gd name="T69" fmla="*/ 19314 h 20000"/>
                  <a:gd name="T70" fmla="*/ 6447 w 20000"/>
                  <a:gd name="T71" fmla="*/ 19487 h 20000"/>
                  <a:gd name="T72" fmla="*/ 5585 w 20000"/>
                  <a:gd name="T73" fmla="*/ 17610 h 20000"/>
                  <a:gd name="T74" fmla="*/ 4521 w 20000"/>
                  <a:gd name="T75" fmla="*/ 16920 h 20000"/>
                  <a:gd name="T76" fmla="*/ 3650 w 20000"/>
                  <a:gd name="T77" fmla="*/ 16411 h 20000"/>
                  <a:gd name="T78" fmla="*/ 2364 w 20000"/>
                  <a:gd name="T79" fmla="*/ 16584 h 20000"/>
                  <a:gd name="T80" fmla="*/ 1935 w 20000"/>
                  <a:gd name="T81" fmla="*/ 15042 h 20000"/>
                  <a:gd name="T82" fmla="*/ 2576 w 20000"/>
                  <a:gd name="T83" fmla="*/ 14526 h 20000"/>
                  <a:gd name="T84" fmla="*/ 1300 w 20000"/>
                  <a:gd name="T85" fmla="*/ 13678 h 20000"/>
                  <a:gd name="T86" fmla="*/ 3014 w 20000"/>
                  <a:gd name="T87" fmla="*/ 11966 h 20000"/>
                  <a:gd name="T88" fmla="*/ 2576 w 20000"/>
                  <a:gd name="T89" fmla="*/ 11122 h 20000"/>
                  <a:gd name="T90" fmla="*/ 1935 w 20000"/>
                  <a:gd name="T91" fmla="*/ 10085 h 20000"/>
                  <a:gd name="T92" fmla="*/ 1078 w 20000"/>
                  <a:gd name="T93" fmla="*/ 9229 h 20000"/>
                  <a:gd name="T94" fmla="*/ 1935 w 20000"/>
                  <a:gd name="T95" fmla="*/ 8381 h 20000"/>
                  <a:gd name="T96" fmla="*/ 1714 w 20000"/>
                  <a:gd name="T97" fmla="*/ 8034 h 20000"/>
                  <a:gd name="T98" fmla="*/ 650 w 20000"/>
                  <a:gd name="T99" fmla="*/ 7008 h 20000"/>
                  <a:gd name="T100" fmla="*/ 0 w 20000"/>
                  <a:gd name="T101" fmla="*/ 6669 h 20000"/>
                  <a:gd name="T102" fmla="*/ 1935 w 20000"/>
                  <a:gd name="T103" fmla="*/ 6153 h 20000"/>
                  <a:gd name="T104" fmla="*/ 3438 w 20000"/>
                  <a:gd name="T105" fmla="*/ 5644 h 20000"/>
                  <a:gd name="T106" fmla="*/ 4088 w 20000"/>
                  <a:gd name="T107" fmla="*/ 3593 h 20000"/>
                  <a:gd name="T108" fmla="*/ 4521 w 20000"/>
                  <a:gd name="T109" fmla="*/ 2911 h 20000"/>
                  <a:gd name="T110" fmla="*/ 3650 w 20000"/>
                  <a:gd name="T111" fmla="*/ 22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00" h="20000">
                    <a:moveTo>
                      <a:pt x="2147" y="682"/>
                    </a:moveTo>
                    <a:lnTo>
                      <a:pt x="2797" y="343"/>
                    </a:lnTo>
                    <a:lnTo>
                      <a:pt x="3014" y="343"/>
                    </a:lnTo>
                    <a:lnTo>
                      <a:pt x="3221" y="517"/>
                    </a:lnTo>
                    <a:lnTo>
                      <a:pt x="3650" y="173"/>
                    </a:lnTo>
                    <a:lnTo>
                      <a:pt x="4088" y="343"/>
                    </a:lnTo>
                    <a:lnTo>
                      <a:pt x="4733" y="343"/>
                    </a:lnTo>
                    <a:lnTo>
                      <a:pt x="4945" y="0"/>
                    </a:lnTo>
                    <a:lnTo>
                      <a:pt x="5373" y="173"/>
                    </a:lnTo>
                    <a:lnTo>
                      <a:pt x="5373" y="343"/>
                    </a:lnTo>
                    <a:lnTo>
                      <a:pt x="6018" y="173"/>
                    </a:lnTo>
                    <a:lnTo>
                      <a:pt x="6018" y="0"/>
                    </a:lnTo>
                    <a:lnTo>
                      <a:pt x="7097" y="0"/>
                    </a:lnTo>
                    <a:lnTo>
                      <a:pt x="7097" y="517"/>
                    </a:lnTo>
                    <a:lnTo>
                      <a:pt x="7309" y="517"/>
                    </a:lnTo>
                    <a:lnTo>
                      <a:pt x="7530" y="856"/>
                    </a:lnTo>
                    <a:lnTo>
                      <a:pt x="7959" y="1191"/>
                    </a:lnTo>
                    <a:lnTo>
                      <a:pt x="8382" y="1191"/>
                    </a:lnTo>
                    <a:lnTo>
                      <a:pt x="8382" y="1538"/>
                    </a:lnTo>
                    <a:lnTo>
                      <a:pt x="8816" y="1538"/>
                    </a:lnTo>
                    <a:lnTo>
                      <a:pt x="8604" y="1881"/>
                    </a:lnTo>
                    <a:lnTo>
                      <a:pt x="9466" y="1881"/>
                    </a:lnTo>
                    <a:lnTo>
                      <a:pt x="9466" y="2394"/>
                    </a:lnTo>
                    <a:lnTo>
                      <a:pt x="9677" y="2564"/>
                    </a:lnTo>
                    <a:lnTo>
                      <a:pt x="9677" y="2911"/>
                    </a:lnTo>
                    <a:lnTo>
                      <a:pt x="9894" y="3076"/>
                    </a:lnTo>
                    <a:lnTo>
                      <a:pt x="10318" y="2911"/>
                    </a:lnTo>
                    <a:lnTo>
                      <a:pt x="10534" y="2911"/>
                    </a:lnTo>
                    <a:lnTo>
                      <a:pt x="10534" y="3076"/>
                    </a:lnTo>
                    <a:lnTo>
                      <a:pt x="10968" y="3076"/>
                    </a:lnTo>
                    <a:lnTo>
                      <a:pt x="11184" y="3250"/>
                    </a:lnTo>
                    <a:lnTo>
                      <a:pt x="11396" y="2911"/>
                    </a:lnTo>
                    <a:lnTo>
                      <a:pt x="11830" y="2911"/>
                    </a:lnTo>
                    <a:lnTo>
                      <a:pt x="12032" y="2737"/>
                    </a:lnTo>
                    <a:lnTo>
                      <a:pt x="12032" y="2564"/>
                    </a:lnTo>
                    <a:lnTo>
                      <a:pt x="12470" y="2564"/>
                    </a:lnTo>
                    <a:lnTo>
                      <a:pt x="12682" y="2911"/>
                    </a:lnTo>
                    <a:lnTo>
                      <a:pt x="13332" y="3419"/>
                    </a:lnTo>
                    <a:lnTo>
                      <a:pt x="13553" y="3250"/>
                    </a:lnTo>
                    <a:lnTo>
                      <a:pt x="13553" y="2564"/>
                    </a:lnTo>
                    <a:lnTo>
                      <a:pt x="13982" y="2564"/>
                    </a:lnTo>
                    <a:lnTo>
                      <a:pt x="13982" y="2737"/>
                    </a:lnTo>
                    <a:lnTo>
                      <a:pt x="14189" y="2564"/>
                    </a:lnTo>
                    <a:lnTo>
                      <a:pt x="14627" y="2564"/>
                    </a:lnTo>
                    <a:lnTo>
                      <a:pt x="14839" y="3250"/>
                    </a:lnTo>
                    <a:lnTo>
                      <a:pt x="14839" y="3419"/>
                    </a:lnTo>
                    <a:lnTo>
                      <a:pt x="15267" y="3250"/>
                    </a:lnTo>
                    <a:lnTo>
                      <a:pt x="16129" y="3250"/>
                    </a:lnTo>
                    <a:lnTo>
                      <a:pt x="16129" y="3076"/>
                    </a:lnTo>
                    <a:lnTo>
                      <a:pt x="16553" y="3250"/>
                    </a:lnTo>
                    <a:lnTo>
                      <a:pt x="16986" y="3250"/>
                    </a:lnTo>
                    <a:lnTo>
                      <a:pt x="17424" y="3076"/>
                    </a:lnTo>
                    <a:lnTo>
                      <a:pt x="17627" y="2911"/>
                    </a:lnTo>
                    <a:lnTo>
                      <a:pt x="17848" y="3076"/>
                    </a:lnTo>
                    <a:lnTo>
                      <a:pt x="18276" y="2911"/>
                    </a:lnTo>
                    <a:lnTo>
                      <a:pt x="18276" y="3250"/>
                    </a:lnTo>
                    <a:lnTo>
                      <a:pt x="18700" y="3419"/>
                    </a:lnTo>
                    <a:lnTo>
                      <a:pt x="19138" y="3076"/>
                    </a:lnTo>
                    <a:lnTo>
                      <a:pt x="19350" y="3076"/>
                    </a:lnTo>
                    <a:lnTo>
                      <a:pt x="19571" y="2911"/>
                    </a:lnTo>
                    <a:lnTo>
                      <a:pt x="19783" y="2911"/>
                    </a:lnTo>
                    <a:lnTo>
                      <a:pt x="19783" y="3250"/>
                    </a:lnTo>
                    <a:lnTo>
                      <a:pt x="19571" y="3593"/>
                    </a:lnTo>
                    <a:lnTo>
                      <a:pt x="19571" y="3766"/>
                    </a:lnTo>
                    <a:lnTo>
                      <a:pt x="19138" y="4102"/>
                    </a:lnTo>
                    <a:lnTo>
                      <a:pt x="19571" y="4441"/>
                    </a:lnTo>
                    <a:lnTo>
                      <a:pt x="19138" y="4958"/>
                    </a:lnTo>
                    <a:lnTo>
                      <a:pt x="19571" y="5131"/>
                    </a:lnTo>
                    <a:lnTo>
                      <a:pt x="19350" y="5297"/>
                    </a:lnTo>
                    <a:lnTo>
                      <a:pt x="19138" y="5644"/>
                    </a:lnTo>
                    <a:lnTo>
                      <a:pt x="19350" y="5813"/>
                    </a:lnTo>
                    <a:lnTo>
                      <a:pt x="19783" y="5987"/>
                    </a:lnTo>
                    <a:lnTo>
                      <a:pt x="19571" y="6322"/>
                    </a:lnTo>
                    <a:lnTo>
                      <a:pt x="19571" y="7352"/>
                    </a:lnTo>
                    <a:lnTo>
                      <a:pt x="19350" y="7352"/>
                    </a:lnTo>
                    <a:lnTo>
                      <a:pt x="19138" y="7691"/>
                    </a:lnTo>
                    <a:lnTo>
                      <a:pt x="19571" y="8381"/>
                    </a:lnTo>
                    <a:lnTo>
                      <a:pt x="19350" y="8547"/>
                    </a:lnTo>
                    <a:lnTo>
                      <a:pt x="19571" y="8547"/>
                    </a:lnTo>
                    <a:lnTo>
                      <a:pt x="19571" y="8720"/>
                    </a:lnTo>
                    <a:lnTo>
                      <a:pt x="19350" y="8882"/>
                    </a:lnTo>
                    <a:lnTo>
                      <a:pt x="19571" y="8882"/>
                    </a:lnTo>
                    <a:lnTo>
                      <a:pt x="19995" y="9056"/>
                    </a:lnTo>
                    <a:lnTo>
                      <a:pt x="19995" y="9402"/>
                    </a:lnTo>
                    <a:lnTo>
                      <a:pt x="19571" y="9402"/>
                    </a:lnTo>
                    <a:lnTo>
                      <a:pt x="19783" y="9572"/>
                    </a:lnTo>
                    <a:lnTo>
                      <a:pt x="19571" y="9746"/>
                    </a:lnTo>
                    <a:lnTo>
                      <a:pt x="19350" y="9572"/>
                    </a:lnTo>
                    <a:lnTo>
                      <a:pt x="19138" y="9746"/>
                    </a:lnTo>
                    <a:lnTo>
                      <a:pt x="19138" y="9911"/>
                    </a:lnTo>
                    <a:lnTo>
                      <a:pt x="18922" y="9911"/>
                    </a:lnTo>
                    <a:lnTo>
                      <a:pt x="18276" y="10258"/>
                    </a:lnTo>
                    <a:lnTo>
                      <a:pt x="18065" y="10085"/>
                    </a:lnTo>
                    <a:lnTo>
                      <a:pt x="17848" y="10085"/>
                    </a:lnTo>
                    <a:lnTo>
                      <a:pt x="17848" y="10258"/>
                    </a:lnTo>
                    <a:lnTo>
                      <a:pt x="17627" y="10258"/>
                    </a:lnTo>
                    <a:lnTo>
                      <a:pt x="17627" y="10428"/>
                    </a:lnTo>
                    <a:lnTo>
                      <a:pt x="17848" y="10767"/>
                    </a:lnTo>
                    <a:lnTo>
                      <a:pt x="17203" y="10767"/>
                    </a:lnTo>
                    <a:lnTo>
                      <a:pt x="16986" y="10941"/>
                    </a:lnTo>
                    <a:lnTo>
                      <a:pt x="16986" y="11122"/>
                    </a:lnTo>
                    <a:lnTo>
                      <a:pt x="16553" y="11122"/>
                    </a:lnTo>
                    <a:lnTo>
                      <a:pt x="16129" y="10767"/>
                    </a:lnTo>
                    <a:lnTo>
                      <a:pt x="15700" y="10601"/>
                    </a:lnTo>
                    <a:lnTo>
                      <a:pt x="15700" y="10767"/>
                    </a:lnTo>
                    <a:lnTo>
                      <a:pt x="14839" y="10601"/>
                    </a:lnTo>
                    <a:lnTo>
                      <a:pt x="14839" y="10767"/>
                    </a:lnTo>
                    <a:lnTo>
                      <a:pt x="14405" y="10941"/>
                    </a:lnTo>
                    <a:lnTo>
                      <a:pt x="14189" y="10941"/>
                    </a:lnTo>
                    <a:lnTo>
                      <a:pt x="13553" y="11449"/>
                    </a:lnTo>
                    <a:lnTo>
                      <a:pt x="13115" y="11623"/>
                    </a:lnTo>
                    <a:lnTo>
                      <a:pt x="13553" y="11793"/>
                    </a:lnTo>
                    <a:lnTo>
                      <a:pt x="13553" y="12140"/>
                    </a:lnTo>
                    <a:lnTo>
                      <a:pt x="13115" y="12487"/>
                    </a:lnTo>
                    <a:lnTo>
                      <a:pt x="13765" y="12648"/>
                    </a:lnTo>
                    <a:lnTo>
                      <a:pt x="13765" y="12995"/>
                    </a:lnTo>
                    <a:lnTo>
                      <a:pt x="13115" y="12995"/>
                    </a:lnTo>
                    <a:lnTo>
                      <a:pt x="13115" y="13161"/>
                    </a:lnTo>
                    <a:lnTo>
                      <a:pt x="12253" y="13161"/>
                    </a:lnTo>
                    <a:lnTo>
                      <a:pt x="11830" y="12995"/>
                    </a:lnTo>
                    <a:lnTo>
                      <a:pt x="11618" y="12995"/>
                    </a:lnTo>
                    <a:lnTo>
                      <a:pt x="11618" y="13161"/>
                    </a:lnTo>
                    <a:lnTo>
                      <a:pt x="11830" y="13504"/>
                    </a:lnTo>
                    <a:lnTo>
                      <a:pt x="12253" y="13678"/>
                    </a:lnTo>
                    <a:lnTo>
                      <a:pt x="13115" y="13678"/>
                    </a:lnTo>
                    <a:lnTo>
                      <a:pt x="13115" y="14017"/>
                    </a:lnTo>
                    <a:lnTo>
                      <a:pt x="13982" y="14017"/>
                    </a:lnTo>
                    <a:lnTo>
                      <a:pt x="13982" y="14187"/>
                    </a:lnTo>
                    <a:lnTo>
                      <a:pt x="14189" y="14526"/>
                    </a:lnTo>
                    <a:lnTo>
                      <a:pt x="14189" y="14873"/>
                    </a:lnTo>
                    <a:lnTo>
                      <a:pt x="14405" y="15216"/>
                    </a:lnTo>
                    <a:lnTo>
                      <a:pt x="14405" y="15382"/>
                    </a:lnTo>
                    <a:lnTo>
                      <a:pt x="14189" y="15216"/>
                    </a:lnTo>
                    <a:lnTo>
                      <a:pt x="13765" y="15555"/>
                    </a:lnTo>
                    <a:lnTo>
                      <a:pt x="13982" y="15898"/>
                    </a:lnTo>
                    <a:lnTo>
                      <a:pt x="13982" y="16072"/>
                    </a:lnTo>
                    <a:lnTo>
                      <a:pt x="13553" y="16072"/>
                    </a:lnTo>
                    <a:lnTo>
                      <a:pt x="13553" y="16584"/>
                    </a:lnTo>
                    <a:lnTo>
                      <a:pt x="13115" y="16920"/>
                    </a:lnTo>
                    <a:lnTo>
                      <a:pt x="13115" y="17263"/>
                    </a:lnTo>
                    <a:lnTo>
                      <a:pt x="13765" y="17610"/>
                    </a:lnTo>
                    <a:lnTo>
                      <a:pt x="13765" y="17776"/>
                    </a:lnTo>
                    <a:lnTo>
                      <a:pt x="13553" y="17776"/>
                    </a:lnTo>
                    <a:lnTo>
                      <a:pt x="13553" y="18631"/>
                    </a:lnTo>
                    <a:lnTo>
                      <a:pt x="13332" y="18975"/>
                    </a:lnTo>
                    <a:lnTo>
                      <a:pt x="12682" y="19314"/>
                    </a:lnTo>
                    <a:lnTo>
                      <a:pt x="12470" y="19314"/>
                    </a:lnTo>
                    <a:lnTo>
                      <a:pt x="12470" y="19140"/>
                    </a:lnTo>
                    <a:lnTo>
                      <a:pt x="12032" y="19140"/>
                    </a:lnTo>
                    <a:lnTo>
                      <a:pt x="11830" y="18813"/>
                    </a:lnTo>
                    <a:lnTo>
                      <a:pt x="11396" y="18975"/>
                    </a:lnTo>
                    <a:lnTo>
                      <a:pt x="10968" y="18975"/>
                    </a:lnTo>
                    <a:lnTo>
                      <a:pt x="10968" y="19657"/>
                    </a:lnTo>
                    <a:lnTo>
                      <a:pt x="10106" y="19487"/>
                    </a:lnTo>
                    <a:lnTo>
                      <a:pt x="9244" y="19487"/>
                    </a:lnTo>
                    <a:lnTo>
                      <a:pt x="9244" y="19140"/>
                    </a:lnTo>
                    <a:lnTo>
                      <a:pt x="9032" y="19140"/>
                    </a:lnTo>
                    <a:lnTo>
                      <a:pt x="9032" y="18813"/>
                    </a:lnTo>
                    <a:lnTo>
                      <a:pt x="8816" y="18813"/>
                    </a:lnTo>
                    <a:lnTo>
                      <a:pt x="8816" y="18631"/>
                    </a:lnTo>
                    <a:lnTo>
                      <a:pt x="8604" y="18813"/>
                    </a:lnTo>
                    <a:lnTo>
                      <a:pt x="8382" y="18631"/>
                    </a:lnTo>
                    <a:lnTo>
                      <a:pt x="8382" y="18813"/>
                    </a:lnTo>
                    <a:lnTo>
                      <a:pt x="8170" y="18813"/>
                    </a:lnTo>
                    <a:lnTo>
                      <a:pt x="8170" y="18975"/>
                    </a:lnTo>
                    <a:lnTo>
                      <a:pt x="7530" y="18975"/>
                    </a:lnTo>
                    <a:lnTo>
                      <a:pt x="7530" y="19140"/>
                    </a:lnTo>
                    <a:lnTo>
                      <a:pt x="7309" y="19140"/>
                    </a:lnTo>
                    <a:lnTo>
                      <a:pt x="7530" y="19314"/>
                    </a:lnTo>
                    <a:lnTo>
                      <a:pt x="6885" y="19996"/>
                    </a:lnTo>
                    <a:lnTo>
                      <a:pt x="6447" y="19830"/>
                    </a:lnTo>
                    <a:lnTo>
                      <a:pt x="6447" y="19657"/>
                    </a:lnTo>
                    <a:lnTo>
                      <a:pt x="6235" y="19657"/>
                    </a:lnTo>
                    <a:lnTo>
                      <a:pt x="6447" y="19487"/>
                    </a:lnTo>
                    <a:lnTo>
                      <a:pt x="5585" y="18631"/>
                    </a:lnTo>
                    <a:lnTo>
                      <a:pt x="5806" y="18631"/>
                    </a:lnTo>
                    <a:lnTo>
                      <a:pt x="5806" y="18119"/>
                    </a:lnTo>
                    <a:lnTo>
                      <a:pt x="5585" y="18119"/>
                    </a:lnTo>
                    <a:lnTo>
                      <a:pt x="5585" y="17610"/>
                    </a:lnTo>
                    <a:lnTo>
                      <a:pt x="5161" y="17610"/>
                    </a:lnTo>
                    <a:lnTo>
                      <a:pt x="5161" y="17436"/>
                    </a:lnTo>
                    <a:lnTo>
                      <a:pt x="4733" y="17263"/>
                    </a:lnTo>
                    <a:lnTo>
                      <a:pt x="4945" y="17093"/>
                    </a:lnTo>
                    <a:lnTo>
                      <a:pt x="4521" y="16920"/>
                    </a:lnTo>
                    <a:lnTo>
                      <a:pt x="4088" y="16584"/>
                    </a:lnTo>
                    <a:lnTo>
                      <a:pt x="4088" y="16237"/>
                    </a:lnTo>
                    <a:lnTo>
                      <a:pt x="3650" y="16237"/>
                    </a:lnTo>
                    <a:lnTo>
                      <a:pt x="3650" y="16411"/>
                    </a:lnTo>
                    <a:lnTo>
                      <a:pt x="3014" y="15898"/>
                    </a:lnTo>
                    <a:lnTo>
                      <a:pt x="2797" y="16411"/>
                    </a:lnTo>
                    <a:lnTo>
                      <a:pt x="2576" y="16411"/>
                    </a:lnTo>
                    <a:lnTo>
                      <a:pt x="2576" y="16237"/>
                    </a:lnTo>
                    <a:lnTo>
                      <a:pt x="2364" y="16584"/>
                    </a:lnTo>
                    <a:lnTo>
                      <a:pt x="1935" y="16237"/>
                    </a:lnTo>
                    <a:lnTo>
                      <a:pt x="2364" y="15898"/>
                    </a:lnTo>
                    <a:lnTo>
                      <a:pt x="1714" y="15216"/>
                    </a:lnTo>
                    <a:lnTo>
                      <a:pt x="1935" y="15042"/>
                    </a:lnTo>
                    <a:lnTo>
                      <a:pt x="2364" y="15042"/>
                    </a:lnTo>
                    <a:lnTo>
                      <a:pt x="2364" y="14707"/>
                    </a:lnTo>
                    <a:lnTo>
                      <a:pt x="2797" y="14707"/>
                    </a:lnTo>
                    <a:lnTo>
                      <a:pt x="2797" y="14526"/>
                    </a:lnTo>
                    <a:lnTo>
                      <a:pt x="2576" y="14526"/>
                    </a:lnTo>
                    <a:lnTo>
                      <a:pt x="2576" y="14187"/>
                    </a:lnTo>
                    <a:lnTo>
                      <a:pt x="1935" y="14187"/>
                    </a:lnTo>
                    <a:lnTo>
                      <a:pt x="1714" y="14017"/>
                    </a:lnTo>
                    <a:lnTo>
                      <a:pt x="1714" y="13851"/>
                    </a:lnTo>
                    <a:lnTo>
                      <a:pt x="1300" y="13678"/>
                    </a:lnTo>
                    <a:lnTo>
                      <a:pt x="1935" y="13161"/>
                    </a:lnTo>
                    <a:lnTo>
                      <a:pt x="2147" y="12826"/>
                    </a:lnTo>
                    <a:lnTo>
                      <a:pt x="1714" y="12305"/>
                    </a:lnTo>
                    <a:lnTo>
                      <a:pt x="2797" y="12140"/>
                    </a:lnTo>
                    <a:lnTo>
                      <a:pt x="3014" y="11966"/>
                    </a:lnTo>
                    <a:lnTo>
                      <a:pt x="3014" y="11793"/>
                    </a:lnTo>
                    <a:lnTo>
                      <a:pt x="2797" y="11793"/>
                    </a:lnTo>
                    <a:lnTo>
                      <a:pt x="3014" y="11284"/>
                    </a:lnTo>
                    <a:lnTo>
                      <a:pt x="2797" y="11284"/>
                    </a:lnTo>
                    <a:lnTo>
                      <a:pt x="2576" y="11122"/>
                    </a:lnTo>
                    <a:lnTo>
                      <a:pt x="2797" y="11122"/>
                    </a:lnTo>
                    <a:lnTo>
                      <a:pt x="2797" y="10767"/>
                    </a:lnTo>
                    <a:lnTo>
                      <a:pt x="2576" y="10767"/>
                    </a:lnTo>
                    <a:lnTo>
                      <a:pt x="2576" y="10601"/>
                    </a:lnTo>
                    <a:lnTo>
                      <a:pt x="1935" y="10085"/>
                    </a:lnTo>
                    <a:lnTo>
                      <a:pt x="1714" y="10085"/>
                    </a:lnTo>
                    <a:lnTo>
                      <a:pt x="1714" y="9746"/>
                    </a:lnTo>
                    <a:lnTo>
                      <a:pt x="1502" y="9746"/>
                    </a:lnTo>
                    <a:lnTo>
                      <a:pt x="1078" y="9229"/>
                    </a:lnTo>
                    <a:lnTo>
                      <a:pt x="1300" y="9056"/>
                    </a:lnTo>
                    <a:lnTo>
                      <a:pt x="1300" y="8720"/>
                    </a:lnTo>
                    <a:lnTo>
                      <a:pt x="1502" y="8720"/>
                    </a:lnTo>
                    <a:lnTo>
                      <a:pt x="1935" y="8547"/>
                    </a:lnTo>
                    <a:lnTo>
                      <a:pt x="1935" y="8381"/>
                    </a:lnTo>
                    <a:lnTo>
                      <a:pt x="2147" y="8381"/>
                    </a:lnTo>
                    <a:lnTo>
                      <a:pt x="2364" y="8207"/>
                    </a:lnTo>
                    <a:lnTo>
                      <a:pt x="2147" y="7864"/>
                    </a:lnTo>
                    <a:lnTo>
                      <a:pt x="1714" y="8034"/>
                    </a:lnTo>
                    <a:lnTo>
                      <a:pt x="1714" y="7517"/>
                    </a:lnTo>
                    <a:lnTo>
                      <a:pt x="1502" y="7517"/>
                    </a:lnTo>
                    <a:lnTo>
                      <a:pt x="1078" y="7691"/>
                    </a:lnTo>
                    <a:lnTo>
                      <a:pt x="862" y="7691"/>
                    </a:lnTo>
                    <a:lnTo>
                      <a:pt x="650" y="7008"/>
                    </a:lnTo>
                    <a:lnTo>
                      <a:pt x="862" y="6669"/>
                    </a:lnTo>
                    <a:lnTo>
                      <a:pt x="429" y="6669"/>
                    </a:lnTo>
                    <a:lnTo>
                      <a:pt x="429" y="6835"/>
                    </a:lnTo>
                    <a:lnTo>
                      <a:pt x="217" y="6669"/>
                    </a:lnTo>
                    <a:lnTo>
                      <a:pt x="0" y="6669"/>
                    </a:lnTo>
                    <a:lnTo>
                      <a:pt x="0" y="6500"/>
                    </a:lnTo>
                    <a:lnTo>
                      <a:pt x="217" y="6322"/>
                    </a:lnTo>
                    <a:lnTo>
                      <a:pt x="650" y="6322"/>
                    </a:lnTo>
                    <a:lnTo>
                      <a:pt x="1078" y="6153"/>
                    </a:lnTo>
                    <a:lnTo>
                      <a:pt x="1935" y="6153"/>
                    </a:lnTo>
                    <a:lnTo>
                      <a:pt x="2364" y="6322"/>
                    </a:lnTo>
                    <a:lnTo>
                      <a:pt x="3014" y="5813"/>
                    </a:lnTo>
                    <a:lnTo>
                      <a:pt x="3014" y="5644"/>
                    </a:lnTo>
                    <a:lnTo>
                      <a:pt x="3438" y="5644"/>
                    </a:lnTo>
                    <a:lnTo>
                      <a:pt x="3438" y="5470"/>
                    </a:lnTo>
                    <a:lnTo>
                      <a:pt x="3221" y="5470"/>
                    </a:lnTo>
                    <a:lnTo>
                      <a:pt x="3650" y="4958"/>
                    </a:lnTo>
                    <a:lnTo>
                      <a:pt x="4088" y="4614"/>
                    </a:lnTo>
                    <a:lnTo>
                      <a:pt x="4088" y="3593"/>
                    </a:lnTo>
                    <a:lnTo>
                      <a:pt x="4521" y="3593"/>
                    </a:lnTo>
                    <a:lnTo>
                      <a:pt x="4300" y="3419"/>
                    </a:lnTo>
                    <a:lnTo>
                      <a:pt x="4300" y="3250"/>
                    </a:lnTo>
                    <a:lnTo>
                      <a:pt x="4521" y="2911"/>
                    </a:lnTo>
                    <a:lnTo>
                      <a:pt x="4088" y="2911"/>
                    </a:lnTo>
                    <a:lnTo>
                      <a:pt x="3871" y="3076"/>
                    </a:lnTo>
                    <a:lnTo>
                      <a:pt x="3650" y="2564"/>
                    </a:lnTo>
                    <a:lnTo>
                      <a:pt x="3650" y="2221"/>
                    </a:lnTo>
                    <a:lnTo>
                      <a:pt x="3650" y="2209"/>
                    </a:lnTo>
                    <a:lnTo>
                      <a:pt x="3014" y="1708"/>
                    </a:lnTo>
                    <a:lnTo>
                      <a:pt x="2576" y="1708"/>
                    </a:lnTo>
                    <a:lnTo>
                      <a:pt x="2576" y="1191"/>
                    </a:lnTo>
                    <a:lnTo>
                      <a:pt x="2147" y="68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2" name="Freeform 6"/>
              <p:cNvSpPr>
                <a:spLocks/>
              </p:cNvSpPr>
              <p:nvPr/>
            </p:nvSpPr>
            <p:spPr bwMode="auto">
              <a:xfrm>
                <a:off x="2687" y="624"/>
                <a:ext cx="2174" cy="1384"/>
              </a:xfrm>
              <a:custGeom>
                <a:avLst/>
                <a:gdLst>
                  <a:gd name="T0" fmla="*/ 307 w 20000"/>
                  <a:gd name="T1" fmla="*/ 11297 h 20000"/>
                  <a:gd name="T2" fmla="*/ 772 w 20000"/>
                  <a:gd name="T3" fmla="*/ 10825 h 20000"/>
                  <a:gd name="T4" fmla="*/ 2001 w 20000"/>
                  <a:gd name="T5" fmla="*/ 10586 h 20000"/>
                  <a:gd name="T6" fmla="*/ 2466 w 20000"/>
                  <a:gd name="T7" fmla="*/ 8941 h 20000"/>
                  <a:gd name="T8" fmla="*/ 1226 w 20000"/>
                  <a:gd name="T9" fmla="*/ 8703 h 20000"/>
                  <a:gd name="T10" fmla="*/ 1385 w 20000"/>
                  <a:gd name="T11" fmla="*/ 7063 h 20000"/>
                  <a:gd name="T12" fmla="*/ 1843 w 20000"/>
                  <a:gd name="T13" fmla="*/ 4946 h 20000"/>
                  <a:gd name="T14" fmla="*/ 2925 w 20000"/>
                  <a:gd name="T15" fmla="*/ 4006 h 20000"/>
                  <a:gd name="T16" fmla="*/ 4154 w 20000"/>
                  <a:gd name="T17" fmla="*/ 4006 h 20000"/>
                  <a:gd name="T18" fmla="*/ 5997 w 20000"/>
                  <a:gd name="T19" fmla="*/ 3529 h 20000"/>
                  <a:gd name="T20" fmla="*/ 6614 w 20000"/>
                  <a:gd name="T21" fmla="*/ 1640 h 20000"/>
                  <a:gd name="T22" fmla="*/ 7230 w 20000"/>
                  <a:gd name="T23" fmla="*/ 472 h 20000"/>
                  <a:gd name="T24" fmla="*/ 8150 w 20000"/>
                  <a:gd name="T25" fmla="*/ 239 h 20000"/>
                  <a:gd name="T26" fmla="*/ 8774 w 20000"/>
                  <a:gd name="T27" fmla="*/ 1178 h 20000"/>
                  <a:gd name="T28" fmla="*/ 10000 w 20000"/>
                  <a:gd name="T29" fmla="*/ 711 h 20000"/>
                  <a:gd name="T30" fmla="*/ 10610 w 20000"/>
                  <a:gd name="T31" fmla="*/ 2117 h 20000"/>
                  <a:gd name="T32" fmla="*/ 12001 w 20000"/>
                  <a:gd name="T33" fmla="*/ 1878 h 20000"/>
                  <a:gd name="T34" fmla="*/ 12763 w 20000"/>
                  <a:gd name="T35" fmla="*/ 2828 h 20000"/>
                  <a:gd name="T36" fmla="*/ 13386 w 20000"/>
                  <a:gd name="T37" fmla="*/ 4473 h 20000"/>
                  <a:gd name="T38" fmla="*/ 14003 w 20000"/>
                  <a:gd name="T39" fmla="*/ 4006 h 20000"/>
                  <a:gd name="T40" fmla="*/ 15387 w 20000"/>
                  <a:gd name="T41" fmla="*/ 3295 h 20000"/>
                  <a:gd name="T42" fmla="*/ 15997 w 20000"/>
                  <a:gd name="T43" fmla="*/ 3295 h 20000"/>
                  <a:gd name="T44" fmla="*/ 16765 w 20000"/>
                  <a:gd name="T45" fmla="*/ 4006 h 20000"/>
                  <a:gd name="T46" fmla="*/ 17227 w 20000"/>
                  <a:gd name="T47" fmla="*/ 4946 h 20000"/>
                  <a:gd name="T48" fmla="*/ 17999 w 20000"/>
                  <a:gd name="T49" fmla="*/ 5413 h 20000"/>
                  <a:gd name="T50" fmla="*/ 18157 w 20000"/>
                  <a:gd name="T51" fmla="*/ 6824 h 20000"/>
                  <a:gd name="T52" fmla="*/ 18302 w 20000"/>
                  <a:gd name="T53" fmla="*/ 9180 h 20000"/>
                  <a:gd name="T54" fmla="*/ 18767 w 20000"/>
                  <a:gd name="T55" fmla="*/ 10825 h 20000"/>
                  <a:gd name="T56" fmla="*/ 18615 w 20000"/>
                  <a:gd name="T57" fmla="*/ 12003 h 20000"/>
                  <a:gd name="T58" fmla="*/ 17999 w 20000"/>
                  <a:gd name="T59" fmla="*/ 14120 h 20000"/>
                  <a:gd name="T60" fmla="*/ 19228 w 20000"/>
                  <a:gd name="T61" fmla="*/ 15298 h 20000"/>
                  <a:gd name="T62" fmla="*/ 19997 w 20000"/>
                  <a:gd name="T63" fmla="*/ 17177 h 20000"/>
                  <a:gd name="T64" fmla="*/ 19383 w 20000"/>
                  <a:gd name="T65" fmla="*/ 18116 h 20000"/>
                  <a:gd name="T66" fmla="*/ 18767 w 20000"/>
                  <a:gd name="T67" fmla="*/ 18116 h 20000"/>
                  <a:gd name="T68" fmla="*/ 17692 w 20000"/>
                  <a:gd name="T69" fmla="*/ 18366 h 20000"/>
                  <a:gd name="T70" fmla="*/ 17534 w 20000"/>
                  <a:gd name="T71" fmla="*/ 19294 h 20000"/>
                  <a:gd name="T72" fmla="*/ 16765 w 20000"/>
                  <a:gd name="T73" fmla="*/ 19294 h 20000"/>
                  <a:gd name="T74" fmla="*/ 16462 w 20000"/>
                  <a:gd name="T75" fmla="*/ 18588 h 20000"/>
                  <a:gd name="T76" fmla="*/ 15997 w 20000"/>
                  <a:gd name="T77" fmla="*/ 19055 h 20000"/>
                  <a:gd name="T78" fmla="*/ 15074 w 20000"/>
                  <a:gd name="T79" fmla="*/ 18817 h 20000"/>
                  <a:gd name="T80" fmla="*/ 14299 w 20000"/>
                  <a:gd name="T81" fmla="*/ 19533 h 20000"/>
                  <a:gd name="T82" fmla="*/ 13386 w 20000"/>
                  <a:gd name="T83" fmla="*/ 19294 h 20000"/>
                  <a:gd name="T84" fmla="*/ 12460 w 20000"/>
                  <a:gd name="T85" fmla="*/ 19528 h 20000"/>
                  <a:gd name="T86" fmla="*/ 12460 w 20000"/>
                  <a:gd name="T87" fmla="*/ 17410 h 20000"/>
                  <a:gd name="T88" fmla="*/ 12763 w 20000"/>
                  <a:gd name="T89" fmla="*/ 15760 h 20000"/>
                  <a:gd name="T90" fmla="*/ 11843 w 20000"/>
                  <a:gd name="T91" fmla="*/ 16232 h 20000"/>
                  <a:gd name="T92" fmla="*/ 11226 w 20000"/>
                  <a:gd name="T93" fmla="*/ 15999 h 20000"/>
                  <a:gd name="T94" fmla="*/ 9693 w 20000"/>
                  <a:gd name="T95" fmla="*/ 16232 h 20000"/>
                  <a:gd name="T96" fmla="*/ 8925 w 20000"/>
                  <a:gd name="T97" fmla="*/ 15298 h 20000"/>
                  <a:gd name="T98" fmla="*/ 8309 w 20000"/>
                  <a:gd name="T99" fmla="*/ 16471 h 20000"/>
                  <a:gd name="T100" fmla="*/ 7230 w 20000"/>
                  <a:gd name="T101" fmla="*/ 15760 h 20000"/>
                  <a:gd name="T102" fmla="*/ 6307 w 20000"/>
                  <a:gd name="T103" fmla="*/ 15999 h 20000"/>
                  <a:gd name="T104" fmla="*/ 5691 w 20000"/>
                  <a:gd name="T105" fmla="*/ 15298 h 20000"/>
                  <a:gd name="T106" fmla="*/ 5077 w 20000"/>
                  <a:gd name="T107" fmla="*/ 13882 h 20000"/>
                  <a:gd name="T108" fmla="*/ 3996 w 20000"/>
                  <a:gd name="T109" fmla="*/ 12465 h 20000"/>
                  <a:gd name="T110" fmla="*/ 3073 w 20000"/>
                  <a:gd name="T111" fmla="*/ 12003 h 20000"/>
                  <a:gd name="T112" fmla="*/ 1691 w 20000"/>
                  <a:gd name="T113" fmla="*/ 12237 h 20000"/>
                  <a:gd name="T114" fmla="*/ 307 w 20000"/>
                  <a:gd name="T115" fmla="*/ 1270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000" h="20000">
                    <a:moveTo>
                      <a:pt x="307" y="12704"/>
                    </a:moveTo>
                    <a:lnTo>
                      <a:pt x="155" y="12237"/>
                    </a:lnTo>
                    <a:lnTo>
                      <a:pt x="0" y="12237"/>
                    </a:lnTo>
                    <a:lnTo>
                      <a:pt x="155" y="11536"/>
                    </a:lnTo>
                    <a:lnTo>
                      <a:pt x="307" y="11297"/>
                    </a:lnTo>
                    <a:lnTo>
                      <a:pt x="155" y="11059"/>
                    </a:lnTo>
                    <a:lnTo>
                      <a:pt x="465" y="10825"/>
                    </a:lnTo>
                    <a:lnTo>
                      <a:pt x="465" y="10586"/>
                    </a:lnTo>
                    <a:lnTo>
                      <a:pt x="772" y="10586"/>
                    </a:lnTo>
                    <a:lnTo>
                      <a:pt x="772" y="10825"/>
                    </a:lnTo>
                    <a:lnTo>
                      <a:pt x="1075" y="10825"/>
                    </a:lnTo>
                    <a:lnTo>
                      <a:pt x="1075" y="10586"/>
                    </a:lnTo>
                    <a:lnTo>
                      <a:pt x="1385" y="10586"/>
                    </a:lnTo>
                    <a:lnTo>
                      <a:pt x="1843" y="10825"/>
                    </a:lnTo>
                    <a:lnTo>
                      <a:pt x="2001" y="10586"/>
                    </a:lnTo>
                    <a:lnTo>
                      <a:pt x="1843" y="10119"/>
                    </a:lnTo>
                    <a:lnTo>
                      <a:pt x="2156" y="10119"/>
                    </a:lnTo>
                    <a:lnTo>
                      <a:pt x="2156" y="9658"/>
                    </a:lnTo>
                    <a:lnTo>
                      <a:pt x="2466" y="9408"/>
                    </a:lnTo>
                    <a:lnTo>
                      <a:pt x="2466" y="8941"/>
                    </a:lnTo>
                    <a:lnTo>
                      <a:pt x="2308" y="8941"/>
                    </a:lnTo>
                    <a:lnTo>
                      <a:pt x="2001" y="8703"/>
                    </a:lnTo>
                    <a:lnTo>
                      <a:pt x="1691" y="8941"/>
                    </a:lnTo>
                    <a:lnTo>
                      <a:pt x="1536" y="8941"/>
                    </a:lnTo>
                    <a:lnTo>
                      <a:pt x="1226" y="8703"/>
                    </a:lnTo>
                    <a:lnTo>
                      <a:pt x="1385" y="8469"/>
                    </a:lnTo>
                    <a:lnTo>
                      <a:pt x="1691" y="8241"/>
                    </a:lnTo>
                    <a:lnTo>
                      <a:pt x="1385" y="7530"/>
                    </a:lnTo>
                    <a:lnTo>
                      <a:pt x="1536" y="7291"/>
                    </a:lnTo>
                    <a:lnTo>
                      <a:pt x="1385" y="7063"/>
                    </a:lnTo>
                    <a:lnTo>
                      <a:pt x="1385" y="6824"/>
                    </a:lnTo>
                    <a:lnTo>
                      <a:pt x="1843" y="6113"/>
                    </a:lnTo>
                    <a:lnTo>
                      <a:pt x="1843" y="5646"/>
                    </a:lnTo>
                    <a:lnTo>
                      <a:pt x="1691" y="5413"/>
                    </a:lnTo>
                    <a:lnTo>
                      <a:pt x="1843" y="4946"/>
                    </a:lnTo>
                    <a:lnTo>
                      <a:pt x="2156" y="4946"/>
                    </a:lnTo>
                    <a:lnTo>
                      <a:pt x="2308" y="5174"/>
                    </a:lnTo>
                    <a:lnTo>
                      <a:pt x="2466" y="4946"/>
                    </a:lnTo>
                    <a:lnTo>
                      <a:pt x="2618" y="4946"/>
                    </a:lnTo>
                    <a:lnTo>
                      <a:pt x="2925" y="4006"/>
                    </a:lnTo>
                    <a:lnTo>
                      <a:pt x="3073" y="4006"/>
                    </a:lnTo>
                    <a:lnTo>
                      <a:pt x="3073" y="3529"/>
                    </a:lnTo>
                    <a:lnTo>
                      <a:pt x="3538" y="3529"/>
                    </a:lnTo>
                    <a:lnTo>
                      <a:pt x="3844" y="3295"/>
                    </a:lnTo>
                    <a:lnTo>
                      <a:pt x="4154" y="4006"/>
                    </a:lnTo>
                    <a:lnTo>
                      <a:pt x="4461" y="4006"/>
                    </a:lnTo>
                    <a:lnTo>
                      <a:pt x="4613" y="3768"/>
                    </a:lnTo>
                    <a:lnTo>
                      <a:pt x="4764" y="4006"/>
                    </a:lnTo>
                    <a:lnTo>
                      <a:pt x="5842" y="4006"/>
                    </a:lnTo>
                    <a:lnTo>
                      <a:pt x="5997" y="3529"/>
                    </a:lnTo>
                    <a:lnTo>
                      <a:pt x="5997" y="2590"/>
                    </a:lnTo>
                    <a:lnTo>
                      <a:pt x="6307" y="2117"/>
                    </a:lnTo>
                    <a:lnTo>
                      <a:pt x="6614" y="1878"/>
                    </a:lnTo>
                    <a:lnTo>
                      <a:pt x="6614" y="1640"/>
                    </a:lnTo>
                    <a:lnTo>
                      <a:pt x="6772" y="1640"/>
                    </a:lnTo>
                    <a:lnTo>
                      <a:pt x="6614" y="1178"/>
                    </a:lnTo>
                    <a:lnTo>
                      <a:pt x="6924" y="1178"/>
                    </a:lnTo>
                    <a:lnTo>
                      <a:pt x="7079" y="711"/>
                    </a:lnTo>
                    <a:lnTo>
                      <a:pt x="7230" y="472"/>
                    </a:lnTo>
                    <a:lnTo>
                      <a:pt x="7692" y="239"/>
                    </a:lnTo>
                    <a:lnTo>
                      <a:pt x="7847" y="0"/>
                    </a:lnTo>
                    <a:lnTo>
                      <a:pt x="7999" y="0"/>
                    </a:lnTo>
                    <a:lnTo>
                      <a:pt x="7999" y="239"/>
                    </a:lnTo>
                    <a:lnTo>
                      <a:pt x="8150" y="239"/>
                    </a:lnTo>
                    <a:lnTo>
                      <a:pt x="8309" y="472"/>
                    </a:lnTo>
                    <a:lnTo>
                      <a:pt x="8309" y="711"/>
                    </a:lnTo>
                    <a:lnTo>
                      <a:pt x="8464" y="711"/>
                    </a:lnTo>
                    <a:lnTo>
                      <a:pt x="8612" y="1178"/>
                    </a:lnTo>
                    <a:lnTo>
                      <a:pt x="8774" y="1178"/>
                    </a:lnTo>
                    <a:lnTo>
                      <a:pt x="8774" y="711"/>
                    </a:lnTo>
                    <a:lnTo>
                      <a:pt x="9077" y="711"/>
                    </a:lnTo>
                    <a:lnTo>
                      <a:pt x="9383" y="472"/>
                    </a:lnTo>
                    <a:lnTo>
                      <a:pt x="9693" y="711"/>
                    </a:lnTo>
                    <a:lnTo>
                      <a:pt x="10000" y="711"/>
                    </a:lnTo>
                    <a:lnTo>
                      <a:pt x="9845" y="1178"/>
                    </a:lnTo>
                    <a:lnTo>
                      <a:pt x="10000" y="1640"/>
                    </a:lnTo>
                    <a:lnTo>
                      <a:pt x="10000" y="2117"/>
                    </a:lnTo>
                    <a:lnTo>
                      <a:pt x="10610" y="2351"/>
                    </a:lnTo>
                    <a:lnTo>
                      <a:pt x="10610" y="2117"/>
                    </a:lnTo>
                    <a:lnTo>
                      <a:pt x="10920" y="1640"/>
                    </a:lnTo>
                    <a:lnTo>
                      <a:pt x="11385" y="1178"/>
                    </a:lnTo>
                    <a:lnTo>
                      <a:pt x="11536" y="1417"/>
                    </a:lnTo>
                    <a:lnTo>
                      <a:pt x="11691" y="1417"/>
                    </a:lnTo>
                    <a:lnTo>
                      <a:pt x="12001" y="1878"/>
                    </a:lnTo>
                    <a:lnTo>
                      <a:pt x="12460" y="1878"/>
                    </a:lnTo>
                    <a:lnTo>
                      <a:pt x="12611" y="2117"/>
                    </a:lnTo>
                    <a:lnTo>
                      <a:pt x="12763" y="2117"/>
                    </a:lnTo>
                    <a:lnTo>
                      <a:pt x="12921" y="2590"/>
                    </a:lnTo>
                    <a:lnTo>
                      <a:pt x="12763" y="2828"/>
                    </a:lnTo>
                    <a:lnTo>
                      <a:pt x="12763" y="3057"/>
                    </a:lnTo>
                    <a:lnTo>
                      <a:pt x="12611" y="3529"/>
                    </a:lnTo>
                    <a:lnTo>
                      <a:pt x="12611" y="4235"/>
                    </a:lnTo>
                    <a:lnTo>
                      <a:pt x="13073" y="4946"/>
                    </a:lnTo>
                    <a:lnTo>
                      <a:pt x="13386" y="4473"/>
                    </a:lnTo>
                    <a:lnTo>
                      <a:pt x="13386" y="4006"/>
                    </a:lnTo>
                    <a:lnTo>
                      <a:pt x="13693" y="3768"/>
                    </a:lnTo>
                    <a:lnTo>
                      <a:pt x="13844" y="3768"/>
                    </a:lnTo>
                    <a:lnTo>
                      <a:pt x="13844" y="4006"/>
                    </a:lnTo>
                    <a:lnTo>
                      <a:pt x="14003" y="4006"/>
                    </a:lnTo>
                    <a:lnTo>
                      <a:pt x="14154" y="3529"/>
                    </a:lnTo>
                    <a:lnTo>
                      <a:pt x="14154" y="3295"/>
                    </a:lnTo>
                    <a:lnTo>
                      <a:pt x="14613" y="3295"/>
                    </a:lnTo>
                    <a:lnTo>
                      <a:pt x="15229" y="3529"/>
                    </a:lnTo>
                    <a:lnTo>
                      <a:pt x="15387" y="3295"/>
                    </a:lnTo>
                    <a:lnTo>
                      <a:pt x="15387" y="2828"/>
                    </a:lnTo>
                    <a:lnTo>
                      <a:pt x="15539" y="3057"/>
                    </a:lnTo>
                    <a:lnTo>
                      <a:pt x="15842" y="2828"/>
                    </a:lnTo>
                    <a:lnTo>
                      <a:pt x="15842" y="3295"/>
                    </a:lnTo>
                    <a:lnTo>
                      <a:pt x="15997" y="3295"/>
                    </a:lnTo>
                    <a:lnTo>
                      <a:pt x="16156" y="3529"/>
                    </a:lnTo>
                    <a:lnTo>
                      <a:pt x="16611" y="3529"/>
                    </a:lnTo>
                    <a:lnTo>
                      <a:pt x="16611" y="3768"/>
                    </a:lnTo>
                    <a:lnTo>
                      <a:pt x="16765" y="4006"/>
                    </a:lnTo>
                    <a:lnTo>
                      <a:pt x="16924" y="4006"/>
                    </a:lnTo>
                    <a:lnTo>
                      <a:pt x="17075" y="4473"/>
                    </a:lnTo>
                    <a:lnTo>
                      <a:pt x="17075" y="4946"/>
                    </a:lnTo>
                    <a:lnTo>
                      <a:pt x="17227" y="4946"/>
                    </a:lnTo>
                    <a:lnTo>
                      <a:pt x="17227" y="5413"/>
                    </a:lnTo>
                    <a:lnTo>
                      <a:pt x="17534" y="4946"/>
                    </a:lnTo>
                    <a:lnTo>
                      <a:pt x="17534" y="5413"/>
                    </a:lnTo>
                    <a:lnTo>
                      <a:pt x="17692" y="5646"/>
                    </a:lnTo>
                    <a:lnTo>
                      <a:pt x="17999" y="5413"/>
                    </a:lnTo>
                    <a:lnTo>
                      <a:pt x="18302" y="5413"/>
                    </a:lnTo>
                    <a:lnTo>
                      <a:pt x="18302" y="6352"/>
                    </a:lnTo>
                    <a:lnTo>
                      <a:pt x="18157" y="6352"/>
                    </a:lnTo>
                    <a:lnTo>
                      <a:pt x="18302" y="6824"/>
                    </a:lnTo>
                    <a:lnTo>
                      <a:pt x="18157" y="6824"/>
                    </a:lnTo>
                    <a:lnTo>
                      <a:pt x="18302" y="7291"/>
                    </a:lnTo>
                    <a:lnTo>
                      <a:pt x="18302" y="7769"/>
                    </a:lnTo>
                    <a:lnTo>
                      <a:pt x="17999" y="8469"/>
                    </a:lnTo>
                    <a:lnTo>
                      <a:pt x="17999" y="8941"/>
                    </a:lnTo>
                    <a:lnTo>
                      <a:pt x="18302" y="9180"/>
                    </a:lnTo>
                    <a:lnTo>
                      <a:pt x="18302" y="9658"/>
                    </a:lnTo>
                    <a:lnTo>
                      <a:pt x="18615" y="9881"/>
                    </a:lnTo>
                    <a:lnTo>
                      <a:pt x="18615" y="10119"/>
                    </a:lnTo>
                    <a:lnTo>
                      <a:pt x="18767" y="10348"/>
                    </a:lnTo>
                    <a:lnTo>
                      <a:pt x="18767" y="10825"/>
                    </a:lnTo>
                    <a:lnTo>
                      <a:pt x="18925" y="11059"/>
                    </a:lnTo>
                    <a:lnTo>
                      <a:pt x="18767" y="11536"/>
                    </a:lnTo>
                    <a:lnTo>
                      <a:pt x="18615" y="11297"/>
                    </a:lnTo>
                    <a:lnTo>
                      <a:pt x="18460" y="11536"/>
                    </a:lnTo>
                    <a:lnTo>
                      <a:pt x="18615" y="12003"/>
                    </a:lnTo>
                    <a:lnTo>
                      <a:pt x="18302" y="12465"/>
                    </a:lnTo>
                    <a:lnTo>
                      <a:pt x="18157" y="12465"/>
                    </a:lnTo>
                    <a:lnTo>
                      <a:pt x="18157" y="13176"/>
                    </a:lnTo>
                    <a:lnTo>
                      <a:pt x="17999" y="13176"/>
                    </a:lnTo>
                    <a:lnTo>
                      <a:pt x="17999" y="14120"/>
                    </a:lnTo>
                    <a:lnTo>
                      <a:pt x="18460" y="14120"/>
                    </a:lnTo>
                    <a:lnTo>
                      <a:pt x="18925" y="14354"/>
                    </a:lnTo>
                    <a:lnTo>
                      <a:pt x="19070" y="14821"/>
                    </a:lnTo>
                    <a:lnTo>
                      <a:pt x="19228" y="14821"/>
                    </a:lnTo>
                    <a:lnTo>
                      <a:pt x="19228" y="15298"/>
                    </a:lnTo>
                    <a:lnTo>
                      <a:pt x="19997" y="15298"/>
                    </a:lnTo>
                    <a:lnTo>
                      <a:pt x="19997" y="15760"/>
                    </a:lnTo>
                    <a:lnTo>
                      <a:pt x="19693" y="16710"/>
                    </a:lnTo>
                    <a:lnTo>
                      <a:pt x="19693" y="17177"/>
                    </a:lnTo>
                    <a:lnTo>
                      <a:pt x="19997" y="17177"/>
                    </a:lnTo>
                    <a:lnTo>
                      <a:pt x="19997" y="17410"/>
                    </a:lnTo>
                    <a:lnTo>
                      <a:pt x="19845" y="17410"/>
                    </a:lnTo>
                    <a:lnTo>
                      <a:pt x="19845" y="17649"/>
                    </a:lnTo>
                    <a:lnTo>
                      <a:pt x="19535" y="17649"/>
                    </a:lnTo>
                    <a:lnTo>
                      <a:pt x="19383" y="18116"/>
                    </a:lnTo>
                    <a:lnTo>
                      <a:pt x="19383" y="17888"/>
                    </a:lnTo>
                    <a:lnTo>
                      <a:pt x="19070" y="17888"/>
                    </a:lnTo>
                    <a:lnTo>
                      <a:pt x="18925" y="17649"/>
                    </a:lnTo>
                    <a:lnTo>
                      <a:pt x="18767" y="18116"/>
                    </a:lnTo>
                    <a:lnTo>
                      <a:pt x="18460" y="17888"/>
                    </a:lnTo>
                    <a:lnTo>
                      <a:pt x="18157" y="17888"/>
                    </a:lnTo>
                    <a:lnTo>
                      <a:pt x="18157" y="18116"/>
                    </a:lnTo>
                    <a:lnTo>
                      <a:pt x="17692" y="18366"/>
                    </a:lnTo>
                    <a:lnTo>
                      <a:pt x="17844" y="18588"/>
                    </a:lnTo>
                    <a:lnTo>
                      <a:pt x="17844" y="19055"/>
                    </a:lnTo>
                    <a:lnTo>
                      <a:pt x="17692" y="19528"/>
                    </a:lnTo>
                    <a:lnTo>
                      <a:pt x="17534" y="19294"/>
                    </a:lnTo>
                    <a:lnTo>
                      <a:pt x="17534" y="19528"/>
                    </a:lnTo>
                    <a:lnTo>
                      <a:pt x="17382" y="19294"/>
                    </a:lnTo>
                    <a:lnTo>
                      <a:pt x="17227" y="18817"/>
                    </a:lnTo>
                    <a:lnTo>
                      <a:pt x="17075" y="19294"/>
                    </a:lnTo>
                    <a:lnTo>
                      <a:pt x="16765" y="19294"/>
                    </a:lnTo>
                    <a:lnTo>
                      <a:pt x="16924" y="18588"/>
                    </a:lnTo>
                    <a:lnTo>
                      <a:pt x="16765" y="18588"/>
                    </a:lnTo>
                    <a:lnTo>
                      <a:pt x="16765" y="18817"/>
                    </a:lnTo>
                    <a:lnTo>
                      <a:pt x="16462" y="18588"/>
                    </a:lnTo>
                    <a:lnTo>
                      <a:pt x="16307" y="18817"/>
                    </a:lnTo>
                    <a:lnTo>
                      <a:pt x="16307" y="18588"/>
                    </a:lnTo>
                    <a:lnTo>
                      <a:pt x="16156" y="18588"/>
                    </a:lnTo>
                    <a:lnTo>
                      <a:pt x="15997" y="19055"/>
                    </a:lnTo>
                    <a:lnTo>
                      <a:pt x="15842" y="19294"/>
                    </a:lnTo>
                    <a:lnTo>
                      <a:pt x="15842" y="19528"/>
                    </a:lnTo>
                    <a:lnTo>
                      <a:pt x="15387" y="19528"/>
                    </a:lnTo>
                    <a:lnTo>
                      <a:pt x="15387" y="19055"/>
                    </a:lnTo>
                    <a:lnTo>
                      <a:pt x="15074" y="18817"/>
                    </a:lnTo>
                    <a:lnTo>
                      <a:pt x="14764" y="19294"/>
                    </a:lnTo>
                    <a:lnTo>
                      <a:pt x="14461" y="19294"/>
                    </a:lnTo>
                    <a:lnTo>
                      <a:pt x="14306" y="19528"/>
                    </a:lnTo>
                    <a:lnTo>
                      <a:pt x="14299" y="19533"/>
                    </a:lnTo>
                    <a:lnTo>
                      <a:pt x="13844" y="19528"/>
                    </a:lnTo>
                    <a:lnTo>
                      <a:pt x="13538" y="19055"/>
                    </a:lnTo>
                    <a:lnTo>
                      <a:pt x="13538" y="19294"/>
                    </a:lnTo>
                    <a:lnTo>
                      <a:pt x="13386" y="19294"/>
                    </a:lnTo>
                    <a:lnTo>
                      <a:pt x="13228" y="19767"/>
                    </a:lnTo>
                    <a:lnTo>
                      <a:pt x="12921" y="19995"/>
                    </a:lnTo>
                    <a:lnTo>
                      <a:pt x="12611" y="19767"/>
                    </a:lnTo>
                    <a:lnTo>
                      <a:pt x="12460" y="19528"/>
                    </a:lnTo>
                    <a:lnTo>
                      <a:pt x="12611" y="19055"/>
                    </a:lnTo>
                    <a:lnTo>
                      <a:pt x="12763" y="18817"/>
                    </a:lnTo>
                    <a:lnTo>
                      <a:pt x="12460" y="18588"/>
                    </a:lnTo>
                    <a:lnTo>
                      <a:pt x="12763" y="17888"/>
                    </a:lnTo>
                    <a:lnTo>
                      <a:pt x="12460" y="17410"/>
                    </a:lnTo>
                    <a:lnTo>
                      <a:pt x="12763" y="16938"/>
                    </a:lnTo>
                    <a:lnTo>
                      <a:pt x="12763" y="16710"/>
                    </a:lnTo>
                    <a:lnTo>
                      <a:pt x="12921" y="16232"/>
                    </a:lnTo>
                    <a:lnTo>
                      <a:pt x="12921" y="15760"/>
                    </a:lnTo>
                    <a:lnTo>
                      <a:pt x="12763" y="15760"/>
                    </a:lnTo>
                    <a:lnTo>
                      <a:pt x="12611" y="15999"/>
                    </a:lnTo>
                    <a:lnTo>
                      <a:pt x="12460" y="15999"/>
                    </a:lnTo>
                    <a:lnTo>
                      <a:pt x="12153" y="16471"/>
                    </a:lnTo>
                    <a:lnTo>
                      <a:pt x="11843" y="16232"/>
                    </a:lnTo>
                    <a:lnTo>
                      <a:pt x="11843" y="15760"/>
                    </a:lnTo>
                    <a:lnTo>
                      <a:pt x="11536" y="15999"/>
                    </a:lnTo>
                    <a:lnTo>
                      <a:pt x="11385" y="15760"/>
                    </a:lnTo>
                    <a:lnTo>
                      <a:pt x="11226" y="15999"/>
                    </a:lnTo>
                    <a:lnTo>
                      <a:pt x="10920" y="16232"/>
                    </a:lnTo>
                    <a:lnTo>
                      <a:pt x="10610" y="16232"/>
                    </a:lnTo>
                    <a:lnTo>
                      <a:pt x="10303" y="15999"/>
                    </a:lnTo>
                    <a:lnTo>
                      <a:pt x="10303" y="16232"/>
                    </a:lnTo>
                    <a:lnTo>
                      <a:pt x="9693" y="16232"/>
                    </a:lnTo>
                    <a:lnTo>
                      <a:pt x="9383" y="16471"/>
                    </a:lnTo>
                    <a:lnTo>
                      <a:pt x="9383" y="16232"/>
                    </a:lnTo>
                    <a:lnTo>
                      <a:pt x="9232" y="15298"/>
                    </a:lnTo>
                    <a:lnTo>
                      <a:pt x="8925" y="15298"/>
                    </a:lnTo>
                    <a:lnTo>
                      <a:pt x="8774" y="15532"/>
                    </a:lnTo>
                    <a:lnTo>
                      <a:pt x="8774" y="15298"/>
                    </a:lnTo>
                    <a:lnTo>
                      <a:pt x="8464" y="15298"/>
                    </a:lnTo>
                    <a:lnTo>
                      <a:pt x="8464" y="16232"/>
                    </a:lnTo>
                    <a:lnTo>
                      <a:pt x="8309" y="16471"/>
                    </a:lnTo>
                    <a:lnTo>
                      <a:pt x="7847" y="15760"/>
                    </a:lnTo>
                    <a:lnTo>
                      <a:pt x="7692" y="15298"/>
                    </a:lnTo>
                    <a:lnTo>
                      <a:pt x="7389" y="15298"/>
                    </a:lnTo>
                    <a:lnTo>
                      <a:pt x="7389" y="15532"/>
                    </a:lnTo>
                    <a:lnTo>
                      <a:pt x="7230" y="15760"/>
                    </a:lnTo>
                    <a:lnTo>
                      <a:pt x="6924" y="15760"/>
                    </a:lnTo>
                    <a:lnTo>
                      <a:pt x="6772" y="16232"/>
                    </a:lnTo>
                    <a:lnTo>
                      <a:pt x="6614" y="15999"/>
                    </a:lnTo>
                    <a:lnTo>
                      <a:pt x="6307" y="15999"/>
                    </a:lnTo>
                    <a:lnTo>
                      <a:pt x="6307" y="15760"/>
                    </a:lnTo>
                    <a:lnTo>
                      <a:pt x="6156" y="15760"/>
                    </a:lnTo>
                    <a:lnTo>
                      <a:pt x="5842" y="15999"/>
                    </a:lnTo>
                    <a:lnTo>
                      <a:pt x="5691" y="15760"/>
                    </a:lnTo>
                    <a:lnTo>
                      <a:pt x="5691" y="15298"/>
                    </a:lnTo>
                    <a:lnTo>
                      <a:pt x="5539" y="15060"/>
                    </a:lnTo>
                    <a:lnTo>
                      <a:pt x="5539" y="14354"/>
                    </a:lnTo>
                    <a:lnTo>
                      <a:pt x="4923" y="14354"/>
                    </a:lnTo>
                    <a:lnTo>
                      <a:pt x="5077" y="13882"/>
                    </a:lnTo>
                    <a:lnTo>
                      <a:pt x="4764" y="13882"/>
                    </a:lnTo>
                    <a:lnTo>
                      <a:pt x="4764" y="13415"/>
                    </a:lnTo>
                    <a:lnTo>
                      <a:pt x="4461" y="13415"/>
                    </a:lnTo>
                    <a:lnTo>
                      <a:pt x="4154" y="12942"/>
                    </a:lnTo>
                    <a:lnTo>
                      <a:pt x="3996" y="12465"/>
                    </a:lnTo>
                    <a:lnTo>
                      <a:pt x="3844" y="12465"/>
                    </a:lnTo>
                    <a:lnTo>
                      <a:pt x="3844" y="11764"/>
                    </a:lnTo>
                    <a:lnTo>
                      <a:pt x="3073" y="11764"/>
                    </a:lnTo>
                    <a:lnTo>
                      <a:pt x="3073" y="12003"/>
                    </a:lnTo>
                    <a:lnTo>
                      <a:pt x="2618" y="12237"/>
                    </a:lnTo>
                    <a:lnTo>
                      <a:pt x="2618" y="12003"/>
                    </a:lnTo>
                    <a:lnTo>
                      <a:pt x="2308" y="11764"/>
                    </a:lnTo>
                    <a:lnTo>
                      <a:pt x="2156" y="12237"/>
                    </a:lnTo>
                    <a:lnTo>
                      <a:pt x="1691" y="12237"/>
                    </a:lnTo>
                    <a:lnTo>
                      <a:pt x="1385" y="12003"/>
                    </a:lnTo>
                    <a:lnTo>
                      <a:pt x="1075" y="12465"/>
                    </a:lnTo>
                    <a:lnTo>
                      <a:pt x="930" y="12237"/>
                    </a:lnTo>
                    <a:lnTo>
                      <a:pt x="772" y="12237"/>
                    </a:lnTo>
                    <a:lnTo>
                      <a:pt x="307" y="1270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3" name="Freeform 7"/>
              <p:cNvSpPr>
                <a:spLocks/>
              </p:cNvSpPr>
              <p:nvPr/>
            </p:nvSpPr>
            <p:spPr bwMode="auto">
              <a:xfrm>
                <a:off x="3457" y="1829"/>
                <a:ext cx="2090" cy="1288"/>
              </a:xfrm>
              <a:custGeom>
                <a:avLst/>
                <a:gdLst>
                  <a:gd name="T0" fmla="*/ 1118 w 20000"/>
                  <a:gd name="T1" fmla="*/ 13164 h 20000"/>
                  <a:gd name="T2" fmla="*/ 1440 w 20000"/>
                  <a:gd name="T3" fmla="*/ 11395 h 20000"/>
                  <a:gd name="T4" fmla="*/ 2081 w 20000"/>
                  <a:gd name="T5" fmla="*/ 10134 h 20000"/>
                  <a:gd name="T6" fmla="*/ 3041 w 20000"/>
                  <a:gd name="T7" fmla="*/ 9621 h 20000"/>
                  <a:gd name="T8" fmla="*/ 4162 w 20000"/>
                  <a:gd name="T9" fmla="*/ 9877 h 20000"/>
                  <a:gd name="T10" fmla="*/ 4638 w 20000"/>
                  <a:gd name="T11" fmla="*/ 8867 h 20000"/>
                  <a:gd name="T12" fmla="*/ 5602 w 20000"/>
                  <a:gd name="T13" fmla="*/ 8354 h 20000"/>
                  <a:gd name="T14" fmla="*/ 6243 w 20000"/>
                  <a:gd name="T15" fmla="*/ 7857 h 20000"/>
                  <a:gd name="T16" fmla="*/ 5920 w 20000"/>
                  <a:gd name="T17" fmla="*/ 6842 h 20000"/>
                  <a:gd name="T18" fmla="*/ 5759 w 20000"/>
                  <a:gd name="T19" fmla="*/ 4810 h 20000"/>
                  <a:gd name="T20" fmla="*/ 6558 w 20000"/>
                  <a:gd name="T21" fmla="*/ 2031 h 20000"/>
                  <a:gd name="T22" fmla="*/ 7679 w 20000"/>
                  <a:gd name="T23" fmla="*/ 2031 h 20000"/>
                  <a:gd name="T24" fmla="*/ 8635 w 20000"/>
                  <a:gd name="T25" fmla="*/ 2288 h 20000"/>
                  <a:gd name="T26" fmla="*/ 9434 w 20000"/>
                  <a:gd name="T27" fmla="*/ 1267 h 20000"/>
                  <a:gd name="T28" fmla="*/ 10082 w 20000"/>
                  <a:gd name="T29" fmla="*/ 1524 h 20000"/>
                  <a:gd name="T30" fmla="*/ 10398 w 20000"/>
                  <a:gd name="T31" fmla="*/ 2031 h 20000"/>
                  <a:gd name="T32" fmla="*/ 10881 w 20000"/>
                  <a:gd name="T33" fmla="*/ 2031 h 20000"/>
                  <a:gd name="T34" fmla="*/ 11515 w 20000"/>
                  <a:gd name="T35" fmla="*/ 770 h 20000"/>
                  <a:gd name="T36" fmla="*/ 12479 w 20000"/>
                  <a:gd name="T37" fmla="*/ 514 h 20000"/>
                  <a:gd name="T38" fmla="*/ 13281 w 20000"/>
                  <a:gd name="T39" fmla="*/ 0 h 20000"/>
                  <a:gd name="T40" fmla="*/ 13915 w 20000"/>
                  <a:gd name="T41" fmla="*/ 1021 h 20000"/>
                  <a:gd name="T42" fmla="*/ 14398 w 20000"/>
                  <a:gd name="T43" fmla="*/ 2790 h 20000"/>
                  <a:gd name="T44" fmla="*/ 15677 w 20000"/>
                  <a:gd name="T45" fmla="*/ 3555 h 20000"/>
                  <a:gd name="T46" fmla="*/ 16637 w 20000"/>
                  <a:gd name="T47" fmla="*/ 4314 h 20000"/>
                  <a:gd name="T48" fmla="*/ 16160 w 20000"/>
                  <a:gd name="T49" fmla="*/ 6334 h 20000"/>
                  <a:gd name="T50" fmla="*/ 17278 w 20000"/>
                  <a:gd name="T51" fmla="*/ 7098 h 20000"/>
                  <a:gd name="T52" fmla="*/ 18084 w 20000"/>
                  <a:gd name="T53" fmla="*/ 8097 h 20000"/>
                  <a:gd name="T54" fmla="*/ 18560 w 20000"/>
                  <a:gd name="T55" fmla="*/ 7857 h 20000"/>
                  <a:gd name="T56" fmla="*/ 18718 w 20000"/>
                  <a:gd name="T57" fmla="*/ 9375 h 20000"/>
                  <a:gd name="T58" fmla="*/ 19359 w 20000"/>
                  <a:gd name="T59" fmla="*/ 9872 h 20000"/>
                  <a:gd name="T60" fmla="*/ 19996 w 20000"/>
                  <a:gd name="T61" fmla="*/ 10887 h 20000"/>
                  <a:gd name="T62" fmla="*/ 19517 w 20000"/>
                  <a:gd name="T63" fmla="*/ 11897 h 20000"/>
                  <a:gd name="T64" fmla="*/ 18882 w 20000"/>
                  <a:gd name="T65" fmla="*/ 12405 h 20000"/>
                  <a:gd name="T66" fmla="*/ 18084 w 20000"/>
                  <a:gd name="T67" fmla="*/ 14185 h 20000"/>
                  <a:gd name="T68" fmla="*/ 17436 w 20000"/>
                  <a:gd name="T69" fmla="*/ 14425 h 20000"/>
                  <a:gd name="T70" fmla="*/ 16322 w 20000"/>
                  <a:gd name="T71" fmla="*/ 14431 h 20000"/>
                  <a:gd name="T72" fmla="*/ 14073 w 20000"/>
                  <a:gd name="T73" fmla="*/ 13421 h 20000"/>
                  <a:gd name="T74" fmla="*/ 13281 w 20000"/>
                  <a:gd name="T75" fmla="*/ 14688 h 20000"/>
                  <a:gd name="T76" fmla="*/ 12314 w 20000"/>
                  <a:gd name="T77" fmla="*/ 12919 h 20000"/>
                  <a:gd name="T78" fmla="*/ 11200 w 20000"/>
                  <a:gd name="T79" fmla="*/ 12902 h 20000"/>
                  <a:gd name="T80" fmla="*/ 10559 w 20000"/>
                  <a:gd name="T81" fmla="*/ 12405 h 20000"/>
                  <a:gd name="T82" fmla="*/ 9760 w 20000"/>
                  <a:gd name="T83" fmla="*/ 13164 h 20000"/>
                  <a:gd name="T84" fmla="*/ 8001 w 20000"/>
                  <a:gd name="T85" fmla="*/ 12668 h 20000"/>
                  <a:gd name="T86" fmla="*/ 7518 w 20000"/>
                  <a:gd name="T87" fmla="*/ 12405 h 20000"/>
                  <a:gd name="T88" fmla="*/ 7360 w 20000"/>
                  <a:gd name="T89" fmla="*/ 14431 h 20000"/>
                  <a:gd name="T90" fmla="*/ 6880 w 20000"/>
                  <a:gd name="T91" fmla="*/ 14939 h 20000"/>
                  <a:gd name="T92" fmla="*/ 6712 w 20000"/>
                  <a:gd name="T93" fmla="*/ 15949 h 20000"/>
                  <a:gd name="T94" fmla="*/ 7196 w 20000"/>
                  <a:gd name="T95" fmla="*/ 16964 h 20000"/>
                  <a:gd name="T96" fmla="*/ 5759 w 20000"/>
                  <a:gd name="T97" fmla="*/ 17215 h 20000"/>
                  <a:gd name="T98" fmla="*/ 4481 w 20000"/>
                  <a:gd name="T99" fmla="*/ 17729 h 20000"/>
                  <a:gd name="T100" fmla="*/ 3195 w 20000"/>
                  <a:gd name="T101" fmla="*/ 18984 h 20000"/>
                  <a:gd name="T102" fmla="*/ 2880 w 20000"/>
                  <a:gd name="T103" fmla="*/ 19749 h 20000"/>
                  <a:gd name="T104" fmla="*/ 1440 w 20000"/>
                  <a:gd name="T105" fmla="*/ 18482 h 20000"/>
                  <a:gd name="T106" fmla="*/ 1916 w 20000"/>
                  <a:gd name="T107" fmla="*/ 16462 h 20000"/>
                  <a:gd name="T108" fmla="*/ 1916 w 20000"/>
                  <a:gd name="T109" fmla="*/ 15441 h 20000"/>
                  <a:gd name="T110" fmla="*/ 483 w 20000"/>
                  <a:gd name="T111" fmla="*/ 14185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00" h="20000">
                    <a:moveTo>
                      <a:pt x="0" y="13164"/>
                    </a:moveTo>
                    <a:lnTo>
                      <a:pt x="161" y="13164"/>
                    </a:lnTo>
                    <a:lnTo>
                      <a:pt x="483" y="13421"/>
                    </a:lnTo>
                    <a:lnTo>
                      <a:pt x="1118" y="13421"/>
                    </a:lnTo>
                    <a:lnTo>
                      <a:pt x="1118" y="13164"/>
                    </a:lnTo>
                    <a:lnTo>
                      <a:pt x="1597" y="13164"/>
                    </a:lnTo>
                    <a:lnTo>
                      <a:pt x="1597" y="12668"/>
                    </a:lnTo>
                    <a:lnTo>
                      <a:pt x="1118" y="12405"/>
                    </a:lnTo>
                    <a:lnTo>
                      <a:pt x="1440" y="11897"/>
                    </a:lnTo>
                    <a:lnTo>
                      <a:pt x="1440" y="11395"/>
                    </a:lnTo>
                    <a:lnTo>
                      <a:pt x="1118" y="11144"/>
                    </a:lnTo>
                    <a:lnTo>
                      <a:pt x="1440" y="10887"/>
                    </a:lnTo>
                    <a:lnTo>
                      <a:pt x="1916" y="10134"/>
                    </a:lnTo>
                    <a:lnTo>
                      <a:pt x="2081" y="10134"/>
                    </a:lnTo>
                    <a:lnTo>
                      <a:pt x="2400" y="9877"/>
                    </a:lnTo>
                    <a:lnTo>
                      <a:pt x="2400" y="9621"/>
                    </a:lnTo>
                    <a:lnTo>
                      <a:pt x="3041" y="9877"/>
                    </a:lnTo>
                    <a:lnTo>
                      <a:pt x="3041" y="9621"/>
                    </a:lnTo>
                    <a:lnTo>
                      <a:pt x="3363" y="9877"/>
                    </a:lnTo>
                    <a:lnTo>
                      <a:pt x="3678" y="10385"/>
                    </a:lnTo>
                    <a:lnTo>
                      <a:pt x="3997" y="10385"/>
                    </a:lnTo>
                    <a:lnTo>
                      <a:pt x="3997" y="10134"/>
                    </a:lnTo>
                    <a:lnTo>
                      <a:pt x="4162" y="9877"/>
                    </a:lnTo>
                    <a:lnTo>
                      <a:pt x="4638" y="9877"/>
                    </a:lnTo>
                    <a:lnTo>
                      <a:pt x="4481" y="9375"/>
                    </a:lnTo>
                    <a:lnTo>
                      <a:pt x="4481" y="9118"/>
                    </a:lnTo>
                    <a:lnTo>
                      <a:pt x="4638" y="9118"/>
                    </a:lnTo>
                    <a:lnTo>
                      <a:pt x="4638" y="8867"/>
                    </a:lnTo>
                    <a:lnTo>
                      <a:pt x="4803" y="8867"/>
                    </a:lnTo>
                    <a:lnTo>
                      <a:pt x="4954" y="9118"/>
                    </a:lnTo>
                    <a:lnTo>
                      <a:pt x="5437" y="8611"/>
                    </a:lnTo>
                    <a:lnTo>
                      <a:pt x="5602" y="8611"/>
                    </a:lnTo>
                    <a:lnTo>
                      <a:pt x="5602" y="8354"/>
                    </a:lnTo>
                    <a:lnTo>
                      <a:pt x="5759" y="8108"/>
                    </a:lnTo>
                    <a:lnTo>
                      <a:pt x="5920" y="8354"/>
                    </a:lnTo>
                    <a:lnTo>
                      <a:pt x="6085" y="8108"/>
                    </a:lnTo>
                    <a:lnTo>
                      <a:pt x="5920" y="7857"/>
                    </a:lnTo>
                    <a:lnTo>
                      <a:pt x="6243" y="7857"/>
                    </a:lnTo>
                    <a:lnTo>
                      <a:pt x="6243" y="7355"/>
                    </a:lnTo>
                    <a:lnTo>
                      <a:pt x="5920" y="7098"/>
                    </a:lnTo>
                    <a:lnTo>
                      <a:pt x="5759" y="7098"/>
                    </a:lnTo>
                    <a:lnTo>
                      <a:pt x="5920" y="6842"/>
                    </a:lnTo>
                    <a:lnTo>
                      <a:pt x="5920" y="6591"/>
                    </a:lnTo>
                    <a:lnTo>
                      <a:pt x="5759" y="6591"/>
                    </a:lnTo>
                    <a:lnTo>
                      <a:pt x="5920" y="6334"/>
                    </a:lnTo>
                    <a:lnTo>
                      <a:pt x="5602" y="5318"/>
                    </a:lnTo>
                    <a:lnTo>
                      <a:pt x="5759" y="4810"/>
                    </a:lnTo>
                    <a:lnTo>
                      <a:pt x="5920" y="4810"/>
                    </a:lnTo>
                    <a:lnTo>
                      <a:pt x="5920" y="3298"/>
                    </a:lnTo>
                    <a:lnTo>
                      <a:pt x="6085" y="2790"/>
                    </a:lnTo>
                    <a:lnTo>
                      <a:pt x="6400" y="2534"/>
                    </a:lnTo>
                    <a:lnTo>
                      <a:pt x="6558" y="2031"/>
                    </a:lnTo>
                    <a:lnTo>
                      <a:pt x="6712" y="2031"/>
                    </a:lnTo>
                    <a:lnTo>
                      <a:pt x="6712" y="1763"/>
                    </a:lnTo>
                    <a:lnTo>
                      <a:pt x="7038" y="2288"/>
                    </a:lnTo>
                    <a:lnTo>
                      <a:pt x="7518" y="2288"/>
                    </a:lnTo>
                    <a:lnTo>
                      <a:pt x="7679" y="2031"/>
                    </a:lnTo>
                    <a:lnTo>
                      <a:pt x="8001" y="2031"/>
                    </a:lnTo>
                    <a:lnTo>
                      <a:pt x="8317" y="1524"/>
                    </a:lnTo>
                    <a:lnTo>
                      <a:pt x="8635" y="1780"/>
                    </a:lnTo>
                    <a:lnTo>
                      <a:pt x="8635" y="1763"/>
                    </a:lnTo>
                    <a:lnTo>
                      <a:pt x="8635" y="2288"/>
                    </a:lnTo>
                    <a:lnTo>
                      <a:pt x="9119" y="2288"/>
                    </a:lnTo>
                    <a:lnTo>
                      <a:pt x="9119" y="2031"/>
                    </a:lnTo>
                    <a:lnTo>
                      <a:pt x="9277" y="1780"/>
                    </a:lnTo>
                    <a:lnTo>
                      <a:pt x="9434" y="1267"/>
                    </a:lnTo>
                    <a:lnTo>
                      <a:pt x="9602" y="1278"/>
                    </a:lnTo>
                    <a:lnTo>
                      <a:pt x="9602" y="1524"/>
                    </a:lnTo>
                    <a:lnTo>
                      <a:pt x="9760" y="1278"/>
                    </a:lnTo>
                    <a:lnTo>
                      <a:pt x="10082" y="1524"/>
                    </a:lnTo>
                    <a:lnTo>
                      <a:pt x="10082" y="1278"/>
                    </a:lnTo>
                    <a:lnTo>
                      <a:pt x="10233" y="1278"/>
                    </a:lnTo>
                    <a:lnTo>
                      <a:pt x="10082" y="2031"/>
                    </a:lnTo>
                    <a:lnTo>
                      <a:pt x="10082" y="2020"/>
                    </a:lnTo>
                    <a:lnTo>
                      <a:pt x="10398" y="2031"/>
                    </a:lnTo>
                    <a:lnTo>
                      <a:pt x="10559" y="1524"/>
                    </a:lnTo>
                    <a:lnTo>
                      <a:pt x="10716" y="2031"/>
                    </a:lnTo>
                    <a:lnTo>
                      <a:pt x="10881" y="2288"/>
                    </a:lnTo>
                    <a:lnTo>
                      <a:pt x="10881" y="2031"/>
                    </a:lnTo>
                    <a:lnTo>
                      <a:pt x="11042" y="2288"/>
                    </a:lnTo>
                    <a:lnTo>
                      <a:pt x="11200" y="1780"/>
                    </a:lnTo>
                    <a:lnTo>
                      <a:pt x="11200" y="1278"/>
                    </a:lnTo>
                    <a:lnTo>
                      <a:pt x="11042" y="1021"/>
                    </a:lnTo>
                    <a:lnTo>
                      <a:pt x="11515" y="770"/>
                    </a:lnTo>
                    <a:lnTo>
                      <a:pt x="11515" y="514"/>
                    </a:lnTo>
                    <a:lnTo>
                      <a:pt x="11841" y="514"/>
                    </a:lnTo>
                    <a:lnTo>
                      <a:pt x="12156" y="770"/>
                    </a:lnTo>
                    <a:lnTo>
                      <a:pt x="12314" y="268"/>
                    </a:lnTo>
                    <a:lnTo>
                      <a:pt x="12479" y="514"/>
                    </a:lnTo>
                    <a:lnTo>
                      <a:pt x="12797" y="514"/>
                    </a:lnTo>
                    <a:lnTo>
                      <a:pt x="12797" y="770"/>
                    </a:lnTo>
                    <a:lnTo>
                      <a:pt x="12962" y="268"/>
                    </a:lnTo>
                    <a:lnTo>
                      <a:pt x="13281" y="268"/>
                    </a:lnTo>
                    <a:lnTo>
                      <a:pt x="13281" y="0"/>
                    </a:lnTo>
                    <a:lnTo>
                      <a:pt x="13596" y="11"/>
                    </a:lnTo>
                    <a:lnTo>
                      <a:pt x="13757" y="268"/>
                    </a:lnTo>
                    <a:lnTo>
                      <a:pt x="13757" y="1021"/>
                    </a:lnTo>
                    <a:lnTo>
                      <a:pt x="13915" y="1021"/>
                    </a:lnTo>
                    <a:lnTo>
                      <a:pt x="14073" y="1278"/>
                    </a:lnTo>
                    <a:lnTo>
                      <a:pt x="13915" y="1524"/>
                    </a:lnTo>
                    <a:lnTo>
                      <a:pt x="14073" y="2288"/>
                    </a:lnTo>
                    <a:lnTo>
                      <a:pt x="14237" y="2288"/>
                    </a:lnTo>
                    <a:lnTo>
                      <a:pt x="14398" y="2790"/>
                    </a:lnTo>
                    <a:lnTo>
                      <a:pt x="14556" y="2790"/>
                    </a:lnTo>
                    <a:lnTo>
                      <a:pt x="14878" y="3298"/>
                    </a:lnTo>
                    <a:lnTo>
                      <a:pt x="15519" y="3298"/>
                    </a:lnTo>
                    <a:lnTo>
                      <a:pt x="15519" y="3287"/>
                    </a:lnTo>
                    <a:lnTo>
                      <a:pt x="15677" y="3555"/>
                    </a:lnTo>
                    <a:lnTo>
                      <a:pt x="16003" y="3555"/>
                    </a:lnTo>
                    <a:lnTo>
                      <a:pt x="16003" y="4057"/>
                    </a:lnTo>
                    <a:lnTo>
                      <a:pt x="16322" y="3800"/>
                    </a:lnTo>
                    <a:lnTo>
                      <a:pt x="16637" y="4314"/>
                    </a:lnTo>
                    <a:lnTo>
                      <a:pt x="16476" y="4810"/>
                    </a:lnTo>
                    <a:lnTo>
                      <a:pt x="16637" y="5067"/>
                    </a:lnTo>
                    <a:lnTo>
                      <a:pt x="16476" y="5318"/>
                    </a:lnTo>
                    <a:lnTo>
                      <a:pt x="16476" y="5832"/>
                    </a:lnTo>
                    <a:lnTo>
                      <a:pt x="16160" y="6334"/>
                    </a:lnTo>
                    <a:lnTo>
                      <a:pt x="16160" y="6842"/>
                    </a:lnTo>
                    <a:lnTo>
                      <a:pt x="16003" y="7098"/>
                    </a:lnTo>
                    <a:lnTo>
                      <a:pt x="16476" y="7355"/>
                    </a:lnTo>
                    <a:lnTo>
                      <a:pt x="16637" y="7355"/>
                    </a:lnTo>
                    <a:lnTo>
                      <a:pt x="17278" y="7098"/>
                    </a:lnTo>
                    <a:lnTo>
                      <a:pt x="17600" y="7355"/>
                    </a:lnTo>
                    <a:lnTo>
                      <a:pt x="17758" y="7355"/>
                    </a:lnTo>
                    <a:lnTo>
                      <a:pt x="17758" y="7601"/>
                    </a:lnTo>
                    <a:lnTo>
                      <a:pt x="17919" y="7595"/>
                    </a:lnTo>
                    <a:lnTo>
                      <a:pt x="18084" y="8097"/>
                    </a:lnTo>
                    <a:lnTo>
                      <a:pt x="18084" y="8108"/>
                    </a:lnTo>
                    <a:lnTo>
                      <a:pt x="18084" y="7857"/>
                    </a:lnTo>
                    <a:lnTo>
                      <a:pt x="18399" y="7601"/>
                    </a:lnTo>
                    <a:lnTo>
                      <a:pt x="18560" y="7857"/>
                    </a:lnTo>
                    <a:lnTo>
                      <a:pt x="18560" y="8108"/>
                    </a:lnTo>
                    <a:lnTo>
                      <a:pt x="18234" y="8611"/>
                    </a:lnTo>
                    <a:lnTo>
                      <a:pt x="18399" y="8611"/>
                    </a:lnTo>
                    <a:lnTo>
                      <a:pt x="18399" y="9118"/>
                    </a:lnTo>
                    <a:lnTo>
                      <a:pt x="18718" y="9375"/>
                    </a:lnTo>
                    <a:lnTo>
                      <a:pt x="19033" y="9877"/>
                    </a:lnTo>
                    <a:lnTo>
                      <a:pt x="19033" y="10134"/>
                    </a:lnTo>
                    <a:lnTo>
                      <a:pt x="19198" y="10134"/>
                    </a:lnTo>
                    <a:lnTo>
                      <a:pt x="19359" y="9877"/>
                    </a:lnTo>
                    <a:lnTo>
                      <a:pt x="19359" y="9872"/>
                    </a:lnTo>
                    <a:lnTo>
                      <a:pt x="19517" y="10134"/>
                    </a:lnTo>
                    <a:lnTo>
                      <a:pt x="19359" y="10385"/>
                    </a:lnTo>
                    <a:lnTo>
                      <a:pt x="19839" y="10385"/>
                    </a:lnTo>
                    <a:lnTo>
                      <a:pt x="19839" y="10887"/>
                    </a:lnTo>
                    <a:lnTo>
                      <a:pt x="19996" y="10887"/>
                    </a:lnTo>
                    <a:lnTo>
                      <a:pt x="19996" y="11144"/>
                    </a:lnTo>
                    <a:lnTo>
                      <a:pt x="19839" y="11144"/>
                    </a:lnTo>
                    <a:lnTo>
                      <a:pt x="19681" y="11395"/>
                    </a:lnTo>
                    <a:lnTo>
                      <a:pt x="19839" y="11897"/>
                    </a:lnTo>
                    <a:lnTo>
                      <a:pt x="19517" y="11897"/>
                    </a:lnTo>
                    <a:lnTo>
                      <a:pt x="19359" y="11641"/>
                    </a:lnTo>
                    <a:lnTo>
                      <a:pt x="19198" y="12154"/>
                    </a:lnTo>
                    <a:lnTo>
                      <a:pt x="18718" y="12154"/>
                    </a:lnTo>
                    <a:lnTo>
                      <a:pt x="18882" y="12405"/>
                    </a:lnTo>
                    <a:lnTo>
                      <a:pt x="18718" y="12902"/>
                    </a:lnTo>
                    <a:lnTo>
                      <a:pt x="18399" y="13672"/>
                    </a:lnTo>
                    <a:lnTo>
                      <a:pt x="18234" y="13672"/>
                    </a:lnTo>
                    <a:lnTo>
                      <a:pt x="18084" y="14185"/>
                    </a:lnTo>
                    <a:lnTo>
                      <a:pt x="17758" y="14185"/>
                    </a:lnTo>
                    <a:lnTo>
                      <a:pt x="17758" y="14425"/>
                    </a:lnTo>
                    <a:lnTo>
                      <a:pt x="17436" y="14431"/>
                    </a:lnTo>
                    <a:lnTo>
                      <a:pt x="17436" y="14425"/>
                    </a:lnTo>
                    <a:lnTo>
                      <a:pt x="17436" y="14688"/>
                    </a:lnTo>
                    <a:lnTo>
                      <a:pt x="17117" y="14688"/>
                    </a:lnTo>
                    <a:lnTo>
                      <a:pt x="16802" y="14431"/>
                    </a:lnTo>
                    <a:lnTo>
                      <a:pt x="16322" y="14688"/>
                    </a:lnTo>
                    <a:lnTo>
                      <a:pt x="16322" y="14431"/>
                    </a:lnTo>
                    <a:lnTo>
                      <a:pt x="15838" y="14431"/>
                    </a:lnTo>
                    <a:lnTo>
                      <a:pt x="15677" y="13672"/>
                    </a:lnTo>
                    <a:lnTo>
                      <a:pt x="15039" y="13164"/>
                    </a:lnTo>
                    <a:lnTo>
                      <a:pt x="14721" y="13672"/>
                    </a:lnTo>
                    <a:lnTo>
                      <a:pt x="14073" y="13421"/>
                    </a:lnTo>
                    <a:lnTo>
                      <a:pt x="13915" y="14431"/>
                    </a:lnTo>
                    <a:lnTo>
                      <a:pt x="14073" y="14688"/>
                    </a:lnTo>
                    <a:lnTo>
                      <a:pt x="13915" y="14939"/>
                    </a:lnTo>
                    <a:lnTo>
                      <a:pt x="13281" y="14688"/>
                    </a:lnTo>
                    <a:lnTo>
                      <a:pt x="13281" y="14431"/>
                    </a:lnTo>
                    <a:lnTo>
                      <a:pt x="12962" y="14431"/>
                    </a:lnTo>
                    <a:lnTo>
                      <a:pt x="12797" y="14185"/>
                    </a:lnTo>
                    <a:lnTo>
                      <a:pt x="12962" y="13929"/>
                    </a:lnTo>
                    <a:lnTo>
                      <a:pt x="12314" y="12919"/>
                    </a:lnTo>
                    <a:lnTo>
                      <a:pt x="12314" y="12405"/>
                    </a:lnTo>
                    <a:lnTo>
                      <a:pt x="11995" y="12405"/>
                    </a:lnTo>
                    <a:lnTo>
                      <a:pt x="11680" y="12668"/>
                    </a:lnTo>
                    <a:lnTo>
                      <a:pt x="11200" y="12668"/>
                    </a:lnTo>
                    <a:lnTo>
                      <a:pt x="11200" y="12902"/>
                    </a:lnTo>
                    <a:lnTo>
                      <a:pt x="10881" y="12902"/>
                    </a:lnTo>
                    <a:lnTo>
                      <a:pt x="10881" y="12668"/>
                    </a:lnTo>
                    <a:lnTo>
                      <a:pt x="10559" y="12405"/>
                    </a:lnTo>
                    <a:lnTo>
                      <a:pt x="10559" y="12154"/>
                    </a:lnTo>
                    <a:lnTo>
                      <a:pt x="10082" y="12902"/>
                    </a:lnTo>
                    <a:lnTo>
                      <a:pt x="9918" y="12919"/>
                    </a:lnTo>
                    <a:lnTo>
                      <a:pt x="9760" y="13164"/>
                    </a:lnTo>
                    <a:lnTo>
                      <a:pt x="9361" y="13484"/>
                    </a:lnTo>
                    <a:lnTo>
                      <a:pt x="8958" y="13672"/>
                    </a:lnTo>
                    <a:lnTo>
                      <a:pt x="8800" y="13421"/>
                    </a:lnTo>
                    <a:lnTo>
                      <a:pt x="8478" y="12668"/>
                    </a:lnTo>
                    <a:lnTo>
                      <a:pt x="8001" y="12668"/>
                    </a:lnTo>
                    <a:lnTo>
                      <a:pt x="8001" y="12919"/>
                    </a:lnTo>
                    <a:lnTo>
                      <a:pt x="7844" y="12919"/>
                    </a:lnTo>
                    <a:lnTo>
                      <a:pt x="7679" y="12405"/>
                    </a:lnTo>
                    <a:lnTo>
                      <a:pt x="7518" y="12668"/>
                    </a:lnTo>
                    <a:lnTo>
                      <a:pt x="7518" y="12405"/>
                    </a:lnTo>
                    <a:lnTo>
                      <a:pt x="7038" y="12919"/>
                    </a:lnTo>
                    <a:lnTo>
                      <a:pt x="7038" y="13164"/>
                    </a:lnTo>
                    <a:lnTo>
                      <a:pt x="7360" y="13917"/>
                    </a:lnTo>
                    <a:lnTo>
                      <a:pt x="7360" y="14431"/>
                    </a:lnTo>
                    <a:lnTo>
                      <a:pt x="7196" y="14688"/>
                    </a:lnTo>
                    <a:lnTo>
                      <a:pt x="6880" y="14431"/>
                    </a:lnTo>
                    <a:lnTo>
                      <a:pt x="6712" y="14431"/>
                    </a:lnTo>
                    <a:lnTo>
                      <a:pt x="6880" y="14939"/>
                    </a:lnTo>
                    <a:lnTo>
                      <a:pt x="6712" y="15195"/>
                    </a:lnTo>
                    <a:lnTo>
                      <a:pt x="6712" y="15441"/>
                    </a:lnTo>
                    <a:lnTo>
                      <a:pt x="6880" y="15441"/>
                    </a:lnTo>
                    <a:lnTo>
                      <a:pt x="6880" y="15698"/>
                    </a:lnTo>
                    <a:lnTo>
                      <a:pt x="6712" y="15949"/>
                    </a:lnTo>
                    <a:lnTo>
                      <a:pt x="6712" y="15937"/>
                    </a:lnTo>
                    <a:lnTo>
                      <a:pt x="6880" y="16205"/>
                    </a:lnTo>
                    <a:lnTo>
                      <a:pt x="6880" y="16462"/>
                    </a:lnTo>
                    <a:lnTo>
                      <a:pt x="7196" y="16462"/>
                    </a:lnTo>
                    <a:lnTo>
                      <a:pt x="7196" y="16964"/>
                    </a:lnTo>
                    <a:lnTo>
                      <a:pt x="6880" y="16964"/>
                    </a:lnTo>
                    <a:lnTo>
                      <a:pt x="6712" y="16708"/>
                    </a:lnTo>
                    <a:lnTo>
                      <a:pt x="6243" y="16708"/>
                    </a:lnTo>
                    <a:lnTo>
                      <a:pt x="5920" y="17215"/>
                    </a:lnTo>
                    <a:lnTo>
                      <a:pt x="5759" y="17215"/>
                    </a:lnTo>
                    <a:lnTo>
                      <a:pt x="5602" y="16964"/>
                    </a:lnTo>
                    <a:lnTo>
                      <a:pt x="5122" y="16964"/>
                    </a:lnTo>
                    <a:lnTo>
                      <a:pt x="4803" y="16462"/>
                    </a:lnTo>
                    <a:lnTo>
                      <a:pt x="4481" y="17472"/>
                    </a:lnTo>
                    <a:lnTo>
                      <a:pt x="4481" y="17729"/>
                    </a:lnTo>
                    <a:lnTo>
                      <a:pt x="4323" y="17729"/>
                    </a:lnTo>
                    <a:lnTo>
                      <a:pt x="3997" y="17974"/>
                    </a:lnTo>
                    <a:lnTo>
                      <a:pt x="3997" y="18243"/>
                    </a:lnTo>
                    <a:lnTo>
                      <a:pt x="3524" y="18984"/>
                    </a:lnTo>
                    <a:lnTo>
                      <a:pt x="3195" y="18984"/>
                    </a:lnTo>
                    <a:lnTo>
                      <a:pt x="3195" y="19241"/>
                    </a:lnTo>
                    <a:lnTo>
                      <a:pt x="3363" y="19241"/>
                    </a:lnTo>
                    <a:lnTo>
                      <a:pt x="3363" y="19492"/>
                    </a:lnTo>
                    <a:lnTo>
                      <a:pt x="3041" y="19492"/>
                    </a:lnTo>
                    <a:lnTo>
                      <a:pt x="2880" y="19749"/>
                    </a:lnTo>
                    <a:lnTo>
                      <a:pt x="2242" y="19994"/>
                    </a:lnTo>
                    <a:lnTo>
                      <a:pt x="1597" y="19994"/>
                    </a:lnTo>
                    <a:lnTo>
                      <a:pt x="1118" y="19492"/>
                    </a:lnTo>
                    <a:lnTo>
                      <a:pt x="1118" y="18984"/>
                    </a:lnTo>
                    <a:lnTo>
                      <a:pt x="1440" y="18482"/>
                    </a:lnTo>
                    <a:lnTo>
                      <a:pt x="1440" y="17729"/>
                    </a:lnTo>
                    <a:lnTo>
                      <a:pt x="1759" y="17729"/>
                    </a:lnTo>
                    <a:lnTo>
                      <a:pt x="1759" y="17472"/>
                    </a:lnTo>
                    <a:lnTo>
                      <a:pt x="1597" y="16964"/>
                    </a:lnTo>
                    <a:lnTo>
                      <a:pt x="1916" y="16462"/>
                    </a:lnTo>
                    <a:lnTo>
                      <a:pt x="2081" y="16708"/>
                    </a:lnTo>
                    <a:lnTo>
                      <a:pt x="2081" y="16462"/>
                    </a:lnTo>
                    <a:lnTo>
                      <a:pt x="1916" y="15949"/>
                    </a:lnTo>
                    <a:lnTo>
                      <a:pt x="1916" y="15441"/>
                    </a:lnTo>
                    <a:lnTo>
                      <a:pt x="1759" y="14939"/>
                    </a:lnTo>
                    <a:lnTo>
                      <a:pt x="1759" y="14688"/>
                    </a:lnTo>
                    <a:lnTo>
                      <a:pt x="1118" y="14688"/>
                    </a:lnTo>
                    <a:lnTo>
                      <a:pt x="1118" y="14185"/>
                    </a:lnTo>
                    <a:lnTo>
                      <a:pt x="483" y="14185"/>
                    </a:lnTo>
                    <a:lnTo>
                      <a:pt x="161" y="13929"/>
                    </a:lnTo>
                    <a:lnTo>
                      <a:pt x="0" y="13421"/>
                    </a:lnTo>
                    <a:lnTo>
                      <a:pt x="0" y="1316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4" name="Freeform 8"/>
              <p:cNvSpPr>
                <a:spLocks/>
              </p:cNvSpPr>
              <p:nvPr/>
            </p:nvSpPr>
            <p:spPr bwMode="auto">
              <a:xfrm>
                <a:off x="3089" y="2612"/>
                <a:ext cx="2090" cy="1514"/>
              </a:xfrm>
              <a:custGeom>
                <a:avLst/>
                <a:gdLst>
                  <a:gd name="T0" fmla="*/ 483 w 20000"/>
                  <a:gd name="T1" fmla="*/ 8392 h 20000"/>
                  <a:gd name="T2" fmla="*/ 1275 w 20000"/>
                  <a:gd name="T3" fmla="*/ 8174 h 20000"/>
                  <a:gd name="T4" fmla="*/ 1597 w 20000"/>
                  <a:gd name="T5" fmla="*/ 8601 h 20000"/>
                  <a:gd name="T6" fmla="*/ 3041 w 20000"/>
                  <a:gd name="T7" fmla="*/ 9251 h 20000"/>
                  <a:gd name="T8" fmla="*/ 4162 w 20000"/>
                  <a:gd name="T9" fmla="*/ 8601 h 20000"/>
                  <a:gd name="T10" fmla="*/ 4954 w 20000"/>
                  <a:gd name="T11" fmla="*/ 6883 h 20000"/>
                  <a:gd name="T12" fmla="*/ 6558 w 20000"/>
                  <a:gd name="T13" fmla="*/ 6238 h 20000"/>
                  <a:gd name="T14" fmla="*/ 7038 w 20000"/>
                  <a:gd name="T15" fmla="*/ 5806 h 20000"/>
                  <a:gd name="T16" fmla="*/ 8001 w 20000"/>
                  <a:gd name="T17" fmla="*/ 4511 h 20000"/>
                  <a:gd name="T18" fmla="*/ 9434 w 20000"/>
                  <a:gd name="T19" fmla="*/ 4303 h 20000"/>
                  <a:gd name="T20" fmla="*/ 10716 w 20000"/>
                  <a:gd name="T21" fmla="*/ 3662 h 20000"/>
                  <a:gd name="T22" fmla="*/ 10398 w 20000"/>
                  <a:gd name="T23" fmla="*/ 2794 h 20000"/>
                  <a:gd name="T24" fmla="*/ 10233 w 20000"/>
                  <a:gd name="T25" fmla="*/ 1935 h 20000"/>
                  <a:gd name="T26" fmla="*/ 10881 w 20000"/>
                  <a:gd name="T27" fmla="*/ 1499 h 20000"/>
                  <a:gd name="T28" fmla="*/ 11200 w 20000"/>
                  <a:gd name="T29" fmla="*/ 218 h 20000"/>
                  <a:gd name="T30" fmla="*/ 11995 w 20000"/>
                  <a:gd name="T31" fmla="*/ 432 h 20000"/>
                  <a:gd name="T32" fmla="*/ 13442 w 20000"/>
                  <a:gd name="T33" fmla="*/ 650 h 20000"/>
                  <a:gd name="T34" fmla="*/ 14398 w 20000"/>
                  <a:gd name="T35" fmla="*/ 432 h 20000"/>
                  <a:gd name="T36" fmla="*/ 15197 w 20000"/>
                  <a:gd name="T37" fmla="*/ 432 h 20000"/>
                  <a:gd name="T38" fmla="*/ 16322 w 20000"/>
                  <a:gd name="T39" fmla="*/ 1717 h 20000"/>
                  <a:gd name="T40" fmla="*/ 17436 w 20000"/>
                  <a:gd name="T41" fmla="*/ 2367 h 20000"/>
                  <a:gd name="T42" fmla="*/ 17436 w 20000"/>
                  <a:gd name="T43" fmla="*/ 2367 h 20000"/>
                  <a:gd name="T44" fmla="*/ 17919 w 20000"/>
                  <a:gd name="T45" fmla="*/ 4089 h 20000"/>
                  <a:gd name="T46" fmla="*/ 18399 w 20000"/>
                  <a:gd name="T47" fmla="*/ 4303 h 20000"/>
                  <a:gd name="T48" fmla="*/ 18399 w 20000"/>
                  <a:gd name="T49" fmla="*/ 4303 h 20000"/>
                  <a:gd name="T50" fmla="*/ 18560 w 20000"/>
                  <a:gd name="T51" fmla="*/ 4730 h 20000"/>
                  <a:gd name="T52" fmla="*/ 18560 w 20000"/>
                  <a:gd name="T53" fmla="*/ 6665 h 20000"/>
                  <a:gd name="T54" fmla="*/ 18882 w 20000"/>
                  <a:gd name="T55" fmla="*/ 7955 h 20000"/>
                  <a:gd name="T56" fmla="*/ 19033 w 20000"/>
                  <a:gd name="T57" fmla="*/ 8601 h 20000"/>
                  <a:gd name="T58" fmla="*/ 19517 w 20000"/>
                  <a:gd name="T59" fmla="*/ 9896 h 20000"/>
                  <a:gd name="T60" fmla="*/ 19198 w 20000"/>
                  <a:gd name="T61" fmla="*/ 11613 h 20000"/>
                  <a:gd name="T62" fmla="*/ 17758 w 20000"/>
                  <a:gd name="T63" fmla="*/ 11826 h 20000"/>
                  <a:gd name="T64" fmla="*/ 16959 w 20000"/>
                  <a:gd name="T65" fmla="*/ 11826 h 20000"/>
                  <a:gd name="T66" fmla="*/ 15519 w 20000"/>
                  <a:gd name="T67" fmla="*/ 13340 h 20000"/>
                  <a:gd name="T68" fmla="*/ 14878 w 20000"/>
                  <a:gd name="T69" fmla="*/ 15702 h 20000"/>
                  <a:gd name="T70" fmla="*/ 14556 w 20000"/>
                  <a:gd name="T71" fmla="*/ 16992 h 20000"/>
                  <a:gd name="T72" fmla="*/ 14721 w 20000"/>
                  <a:gd name="T73" fmla="*/ 17633 h 20000"/>
                  <a:gd name="T74" fmla="*/ 15039 w 20000"/>
                  <a:gd name="T75" fmla="*/ 18918 h 20000"/>
                  <a:gd name="T76" fmla="*/ 14556 w 20000"/>
                  <a:gd name="T77" fmla="*/ 19787 h 20000"/>
                  <a:gd name="T78" fmla="*/ 13757 w 20000"/>
                  <a:gd name="T79" fmla="*/ 18918 h 20000"/>
                  <a:gd name="T80" fmla="*/ 12314 w 20000"/>
                  <a:gd name="T81" fmla="*/ 17851 h 20000"/>
                  <a:gd name="T82" fmla="*/ 11680 w 20000"/>
                  <a:gd name="T83" fmla="*/ 18278 h 20000"/>
                  <a:gd name="T84" fmla="*/ 10559 w 20000"/>
                  <a:gd name="T85" fmla="*/ 18069 h 20000"/>
                  <a:gd name="T86" fmla="*/ 10082 w 20000"/>
                  <a:gd name="T87" fmla="*/ 18278 h 20000"/>
                  <a:gd name="T88" fmla="*/ 9119 w 20000"/>
                  <a:gd name="T89" fmla="*/ 18506 h 20000"/>
                  <a:gd name="T90" fmla="*/ 8478 w 20000"/>
                  <a:gd name="T91" fmla="*/ 16774 h 20000"/>
                  <a:gd name="T92" fmla="*/ 7679 w 20000"/>
                  <a:gd name="T93" fmla="*/ 17419 h 20000"/>
                  <a:gd name="T94" fmla="*/ 6712 w 20000"/>
                  <a:gd name="T95" fmla="*/ 18918 h 20000"/>
                  <a:gd name="T96" fmla="*/ 6243 w 20000"/>
                  <a:gd name="T97" fmla="*/ 18710 h 20000"/>
                  <a:gd name="T98" fmla="*/ 4954 w 20000"/>
                  <a:gd name="T99" fmla="*/ 17633 h 20000"/>
                  <a:gd name="T100" fmla="*/ 3997 w 20000"/>
                  <a:gd name="T101" fmla="*/ 16774 h 20000"/>
                  <a:gd name="T102" fmla="*/ 3195 w 20000"/>
                  <a:gd name="T103" fmla="*/ 16992 h 20000"/>
                  <a:gd name="T104" fmla="*/ 2400 w 20000"/>
                  <a:gd name="T105" fmla="*/ 17851 h 20000"/>
                  <a:gd name="T106" fmla="*/ 1440 w 20000"/>
                  <a:gd name="T107" fmla="*/ 16774 h 20000"/>
                  <a:gd name="T108" fmla="*/ 1118 w 20000"/>
                  <a:gd name="T109" fmla="*/ 15916 h 20000"/>
                  <a:gd name="T110" fmla="*/ 967 w 20000"/>
                  <a:gd name="T111" fmla="*/ 14625 h 20000"/>
                  <a:gd name="T112" fmla="*/ 1275 w 20000"/>
                  <a:gd name="T113" fmla="*/ 12903 h 20000"/>
                  <a:gd name="T114" fmla="*/ 1118 w 20000"/>
                  <a:gd name="T115" fmla="*/ 10546 h 20000"/>
                  <a:gd name="T116" fmla="*/ 0 w 20000"/>
                  <a:gd name="T117" fmla="*/ 10109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000" h="20000">
                    <a:moveTo>
                      <a:pt x="0" y="9677"/>
                    </a:moveTo>
                    <a:lnTo>
                      <a:pt x="483" y="8819"/>
                    </a:lnTo>
                    <a:lnTo>
                      <a:pt x="319" y="8601"/>
                    </a:lnTo>
                    <a:lnTo>
                      <a:pt x="483" y="8601"/>
                    </a:lnTo>
                    <a:lnTo>
                      <a:pt x="483" y="8392"/>
                    </a:lnTo>
                    <a:lnTo>
                      <a:pt x="967" y="8392"/>
                    </a:lnTo>
                    <a:lnTo>
                      <a:pt x="967" y="8174"/>
                    </a:lnTo>
                    <a:lnTo>
                      <a:pt x="1118" y="8174"/>
                    </a:lnTo>
                    <a:lnTo>
                      <a:pt x="1118" y="7955"/>
                    </a:lnTo>
                    <a:lnTo>
                      <a:pt x="1275" y="8174"/>
                    </a:lnTo>
                    <a:lnTo>
                      <a:pt x="1440" y="7955"/>
                    </a:lnTo>
                    <a:lnTo>
                      <a:pt x="1440" y="8174"/>
                    </a:lnTo>
                    <a:lnTo>
                      <a:pt x="1597" y="8174"/>
                    </a:lnTo>
                    <a:lnTo>
                      <a:pt x="1597" y="8601"/>
                    </a:lnTo>
                    <a:lnTo>
                      <a:pt x="1759" y="8601"/>
                    </a:lnTo>
                    <a:lnTo>
                      <a:pt x="1759" y="9032"/>
                    </a:lnTo>
                    <a:lnTo>
                      <a:pt x="2400" y="9032"/>
                    </a:lnTo>
                    <a:lnTo>
                      <a:pt x="3041" y="9251"/>
                    </a:lnTo>
                    <a:lnTo>
                      <a:pt x="3041" y="8392"/>
                    </a:lnTo>
                    <a:lnTo>
                      <a:pt x="3363" y="8392"/>
                    </a:lnTo>
                    <a:lnTo>
                      <a:pt x="3678" y="8174"/>
                    </a:lnTo>
                    <a:lnTo>
                      <a:pt x="3840" y="8601"/>
                    </a:lnTo>
                    <a:lnTo>
                      <a:pt x="4162" y="8601"/>
                    </a:lnTo>
                    <a:lnTo>
                      <a:pt x="4162" y="8819"/>
                    </a:lnTo>
                    <a:lnTo>
                      <a:pt x="4323" y="8819"/>
                    </a:lnTo>
                    <a:lnTo>
                      <a:pt x="4803" y="8392"/>
                    </a:lnTo>
                    <a:lnTo>
                      <a:pt x="4954" y="7955"/>
                    </a:lnTo>
                    <a:lnTo>
                      <a:pt x="4954" y="6883"/>
                    </a:lnTo>
                    <a:lnTo>
                      <a:pt x="5122" y="6883"/>
                    </a:lnTo>
                    <a:lnTo>
                      <a:pt x="5122" y="6665"/>
                    </a:lnTo>
                    <a:lnTo>
                      <a:pt x="5759" y="6665"/>
                    </a:lnTo>
                    <a:lnTo>
                      <a:pt x="6400" y="6456"/>
                    </a:lnTo>
                    <a:lnTo>
                      <a:pt x="6558" y="6238"/>
                    </a:lnTo>
                    <a:lnTo>
                      <a:pt x="6880" y="6238"/>
                    </a:lnTo>
                    <a:lnTo>
                      <a:pt x="6880" y="6025"/>
                    </a:lnTo>
                    <a:lnTo>
                      <a:pt x="6712" y="6025"/>
                    </a:lnTo>
                    <a:lnTo>
                      <a:pt x="6712" y="5806"/>
                    </a:lnTo>
                    <a:lnTo>
                      <a:pt x="7038" y="5806"/>
                    </a:lnTo>
                    <a:lnTo>
                      <a:pt x="7518" y="5161"/>
                    </a:lnTo>
                    <a:lnTo>
                      <a:pt x="7518" y="4948"/>
                    </a:lnTo>
                    <a:lnTo>
                      <a:pt x="7844" y="4730"/>
                    </a:lnTo>
                    <a:lnTo>
                      <a:pt x="8001" y="4730"/>
                    </a:lnTo>
                    <a:lnTo>
                      <a:pt x="8001" y="4511"/>
                    </a:lnTo>
                    <a:lnTo>
                      <a:pt x="8317" y="3662"/>
                    </a:lnTo>
                    <a:lnTo>
                      <a:pt x="8635" y="4089"/>
                    </a:lnTo>
                    <a:lnTo>
                      <a:pt x="9119" y="4089"/>
                    </a:lnTo>
                    <a:lnTo>
                      <a:pt x="9277" y="4303"/>
                    </a:lnTo>
                    <a:lnTo>
                      <a:pt x="9434" y="4303"/>
                    </a:lnTo>
                    <a:lnTo>
                      <a:pt x="9760" y="3871"/>
                    </a:lnTo>
                    <a:lnTo>
                      <a:pt x="10233" y="3871"/>
                    </a:lnTo>
                    <a:lnTo>
                      <a:pt x="10398" y="4089"/>
                    </a:lnTo>
                    <a:lnTo>
                      <a:pt x="10716" y="4089"/>
                    </a:lnTo>
                    <a:lnTo>
                      <a:pt x="10716" y="3662"/>
                    </a:lnTo>
                    <a:lnTo>
                      <a:pt x="10398" y="3662"/>
                    </a:lnTo>
                    <a:lnTo>
                      <a:pt x="10398" y="3444"/>
                    </a:lnTo>
                    <a:lnTo>
                      <a:pt x="10233" y="3226"/>
                    </a:lnTo>
                    <a:lnTo>
                      <a:pt x="10398" y="3012"/>
                    </a:lnTo>
                    <a:lnTo>
                      <a:pt x="10398" y="2794"/>
                    </a:lnTo>
                    <a:lnTo>
                      <a:pt x="10233" y="2794"/>
                    </a:lnTo>
                    <a:lnTo>
                      <a:pt x="10233" y="2585"/>
                    </a:lnTo>
                    <a:lnTo>
                      <a:pt x="10398" y="2367"/>
                    </a:lnTo>
                    <a:lnTo>
                      <a:pt x="10233" y="1935"/>
                    </a:lnTo>
                    <a:lnTo>
                      <a:pt x="10398" y="1935"/>
                    </a:lnTo>
                    <a:lnTo>
                      <a:pt x="10716" y="2149"/>
                    </a:lnTo>
                    <a:lnTo>
                      <a:pt x="10881" y="1935"/>
                    </a:lnTo>
                    <a:lnTo>
                      <a:pt x="10881" y="1499"/>
                    </a:lnTo>
                    <a:lnTo>
                      <a:pt x="10559" y="859"/>
                    </a:lnTo>
                    <a:lnTo>
                      <a:pt x="10559" y="650"/>
                    </a:lnTo>
                    <a:lnTo>
                      <a:pt x="11042" y="218"/>
                    </a:lnTo>
                    <a:lnTo>
                      <a:pt x="11042" y="432"/>
                    </a:lnTo>
                    <a:lnTo>
                      <a:pt x="11200" y="218"/>
                    </a:lnTo>
                    <a:lnTo>
                      <a:pt x="11365" y="650"/>
                    </a:lnTo>
                    <a:lnTo>
                      <a:pt x="11515" y="650"/>
                    </a:lnTo>
                    <a:lnTo>
                      <a:pt x="11515" y="432"/>
                    </a:lnTo>
                    <a:lnTo>
                      <a:pt x="11995" y="432"/>
                    </a:lnTo>
                    <a:lnTo>
                      <a:pt x="12314" y="1077"/>
                    </a:lnTo>
                    <a:lnTo>
                      <a:pt x="12479" y="1295"/>
                    </a:lnTo>
                    <a:lnTo>
                      <a:pt x="12962" y="1077"/>
                    </a:lnTo>
                    <a:lnTo>
                      <a:pt x="13281" y="859"/>
                    </a:lnTo>
                    <a:lnTo>
                      <a:pt x="13442" y="650"/>
                    </a:lnTo>
                    <a:lnTo>
                      <a:pt x="13596" y="650"/>
                    </a:lnTo>
                    <a:lnTo>
                      <a:pt x="14073" y="0"/>
                    </a:lnTo>
                    <a:lnTo>
                      <a:pt x="14073" y="218"/>
                    </a:lnTo>
                    <a:lnTo>
                      <a:pt x="14398" y="432"/>
                    </a:lnTo>
                    <a:lnTo>
                      <a:pt x="14398" y="650"/>
                    </a:lnTo>
                    <a:lnTo>
                      <a:pt x="14721" y="650"/>
                    </a:lnTo>
                    <a:lnTo>
                      <a:pt x="14721" y="432"/>
                    </a:lnTo>
                    <a:lnTo>
                      <a:pt x="15197" y="432"/>
                    </a:lnTo>
                    <a:lnTo>
                      <a:pt x="15519" y="218"/>
                    </a:lnTo>
                    <a:lnTo>
                      <a:pt x="15838" y="218"/>
                    </a:lnTo>
                    <a:lnTo>
                      <a:pt x="15838" y="650"/>
                    </a:lnTo>
                    <a:lnTo>
                      <a:pt x="16476" y="1499"/>
                    </a:lnTo>
                    <a:lnTo>
                      <a:pt x="16322" y="1717"/>
                    </a:lnTo>
                    <a:lnTo>
                      <a:pt x="16476" y="1935"/>
                    </a:lnTo>
                    <a:lnTo>
                      <a:pt x="16802" y="1935"/>
                    </a:lnTo>
                    <a:lnTo>
                      <a:pt x="16802" y="2149"/>
                    </a:lnTo>
                    <a:lnTo>
                      <a:pt x="17436" y="2367"/>
                    </a:lnTo>
                    <a:lnTo>
                      <a:pt x="17436" y="2794"/>
                    </a:lnTo>
                    <a:lnTo>
                      <a:pt x="17117" y="2794"/>
                    </a:lnTo>
                    <a:lnTo>
                      <a:pt x="17117" y="3012"/>
                    </a:lnTo>
                    <a:lnTo>
                      <a:pt x="17919" y="4089"/>
                    </a:lnTo>
                    <a:lnTo>
                      <a:pt x="18399" y="4303"/>
                    </a:lnTo>
                    <a:lnTo>
                      <a:pt x="18399" y="4511"/>
                    </a:lnTo>
                    <a:lnTo>
                      <a:pt x="18560" y="4730"/>
                    </a:lnTo>
                    <a:lnTo>
                      <a:pt x="18718" y="5380"/>
                    </a:lnTo>
                    <a:lnTo>
                      <a:pt x="18560" y="5806"/>
                    </a:lnTo>
                    <a:lnTo>
                      <a:pt x="18234" y="6025"/>
                    </a:lnTo>
                    <a:lnTo>
                      <a:pt x="18399" y="6238"/>
                    </a:lnTo>
                    <a:lnTo>
                      <a:pt x="18560" y="6665"/>
                    </a:lnTo>
                    <a:lnTo>
                      <a:pt x="18882" y="7102"/>
                    </a:lnTo>
                    <a:lnTo>
                      <a:pt x="19198" y="7315"/>
                    </a:lnTo>
                    <a:lnTo>
                      <a:pt x="18882" y="7524"/>
                    </a:lnTo>
                    <a:lnTo>
                      <a:pt x="18882" y="7955"/>
                    </a:lnTo>
                    <a:lnTo>
                      <a:pt x="19033" y="7955"/>
                    </a:lnTo>
                    <a:lnTo>
                      <a:pt x="19033" y="8392"/>
                    </a:lnTo>
                    <a:lnTo>
                      <a:pt x="18882" y="8601"/>
                    </a:lnTo>
                    <a:lnTo>
                      <a:pt x="19033" y="8601"/>
                    </a:lnTo>
                    <a:lnTo>
                      <a:pt x="19198" y="9032"/>
                    </a:lnTo>
                    <a:lnTo>
                      <a:pt x="19033" y="9459"/>
                    </a:lnTo>
                    <a:lnTo>
                      <a:pt x="19359" y="9896"/>
                    </a:lnTo>
                    <a:lnTo>
                      <a:pt x="19517" y="9896"/>
                    </a:lnTo>
                    <a:lnTo>
                      <a:pt x="19517" y="10749"/>
                    </a:lnTo>
                    <a:lnTo>
                      <a:pt x="19996" y="10749"/>
                    </a:lnTo>
                    <a:lnTo>
                      <a:pt x="19996" y="11395"/>
                    </a:lnTo>
                    <a:lnTo>
                      <a:pt x="19681" y="11613"/>
                    </a:lnTo>
                    <a:lnTo>
                      <a:pt x="19198" y="11613"/>
                    </a:lnTo>
                    <a:lnTo>
                      <a:pt x="18882" y="11395"/>
                    </a:lnTo>
                    <a:lnTo>
                      <a:pt x="18560" y="11613"/>
                    </a:lnTo>
                    <a:lnTo>
                      <a:pt x="18399" y="11395"/>
                    </a:lnTo>
                    <a:lnTo>
                      <a:pt x="18084" y="11395"/>
                    </a:lnTo>
                    <a:lnTo>
                      <a:pt x="17758" y="11826"/>
                    </a:lnTo>
                    <a:lnTo>
                      <a:pt x="17758" y="12263"/>
                    </a:lnTo>
                    <a:lnTo>
                      <a:pt x="17436" y="12263"/>
                    </a:lnTo>
                    <a:lnTo>
                      <a:pt x="17278" y="12045"/>
                    </a:lnTo>
                    <a:lnTo>
                      <a:pt x="16959" y="11826"/>
                    </a:lnTo>
                    <a:lnTo>
                      <a:pt x="16476" y="12045"/>
                    </a:lnTo>
                    <a:lnTo>
                      <a:pt x="16160" y="12045"/>
                    </a:lnTo>
                    <a:lnTo>
                      <a:pt x="16160" y="12690"/>
                    </a:lnTo>
                    <a:lnTo>
                      <a:pt x="15838" y="13122"/>
                    </a:lnTo>
                    <a:lnTo>
                      <a:pt x="15519" y="13340"/>
                    </a:lnTo>
                    <a:lnTo>
                      <a:pt x="15519" y="13548"/>
                    </a:lnTo>
                    <a:lnTo>
                      <a:pt x="15355" y="13762"/>
                    </a:lnTo>
                    <a:lnTo>
                      <a:pt x="15197" y="13762"/>
                    </a:lnTo>
                    <a:lnTo>
                      <a:pt x="14878" y="15057"/>
                    </a:lnTo>
                    <a:lnTo>
                      <a:pt x="14878" y="15702"/>
                    </a:lnTo>
                    <a:lnTo>
                      <a:pt x="14556" y="15702"/>
                    </a:lnTo>
                    <a:lnTo>
                      <a:pt x="14556" y="16124"/>
                    </a:lnTo>
                    <a:lnTo>
                      <a:pt x="14398" y="16556"/>
                    </a:lnTo>
                    <a:lnTo>
                      <a:pt x="14556" y="16992"/>
                    </a:lnTo>
                    <a:lnTo>
                      <a:pt x="14556" y="17201"/>
                    </a:lnTo>
                    <a:lnTo>
                      <a:pt x="14721" y="17201"/>
                    </a:lnTo>
                    <a:lnTo>
                      <a:pt x="14721" y="17633"/>
                    </a:lnTo>
                    <a:lnTo>
                      <a:pt x="14878" y="17851"/>
                    </a:lnTo>
                    <a:lnTo>
                      <a:pt x="14878" y="18278"/>
                    </a:lnTo>
                    <a:lnTo>
                      <a:pt x="15039" y="18710"/>
                    </a:lnTo>
                    <a:lnTo>
                      <a:pt x="15039" y="18918"/>
                    </a:lnTo>
                    <a:lnTo>
                      <a:pt x="14878" y="19355"/>
                    </a:lnTo>
                    <a:lnTo>
                      <a:pt x="15039" y="19568"/>
                    </a:lnTo>
                    <a:lnTo>
                      <a:pt x="14878" y="19787"/>
                    </a:lnTo>
                    <a:lnTo>
                      <a:pt x="14556" y="19995"/>
                    </a:lnTo>
                    <a:lnTo>
                      <a:pt x="14556" y="19787"/>
                    </a:lnTo>
                    <a:lnTo>
                      <a:pt x="14237" y="19787"/>
                    </a:lnTo>
                    <a:lnTo>
                      <a:pt x="14237" y="19568"/>
                    </a:lnTo>
                    <a:lnTo>
                      <a:pt x="14073" y="19568"/>
                    </a:lnTo>
                    <a:lnTo>
                      <a:pt x="13596" y="19137"/>
                    </a:lnTo>
                    <a:lnTo>
                      <a:pt x="13757" y="18918"/>
                    </a:lnTo>
                    <a:lnTo>
                      <a:pt x="13596" y="18506"/>
                    </a:lnTo>
                    <a:lnTo>
                      <a:pt x="13120" y="17851"/>
                    </a:lnTo>
                    <a:lnTo>
                      <a:pt x="12797" y="17851"/>
                    </a:lnTo>
                    <a:lnTo>
                      <a:pt x="12797" y="18069"/>
                    </a:lnTo>
                    <a:lnTo>
                      <a:pt x="12314" y="17851"/>
                    </a:lnTo>
                    <a:lnTo>
                      <a:pt x="12156" y="18278"/>
                    </a:lnTo>
                    <a:lnTo>
                      <a:pt x="11995" y="18278"/>
                    </a:lnTo>
                    <a:lnTo>
                      <a:pt x="11995" y="18069"/>
                    </a:lnTo>
                    <a:lnTo>
                      <a:pt x="11841" y="18069"/>
                    </a:lnTo>
                    <a:lnTo>
                      <a:pt x="11680" y="18278"/>
                    </a:lnTo>
                    <a:lnTo>
                      <a:pt x="11680" y="18506"/>
                    </a:lnTo>
                    <a:lnTo>
                      <a:pt x="11042" y="18506"/>
                    </a:lnTo>
                    <a:lnTo>
                      <a:pt x="11042" y="17633"/>
                    </a:lnTo>
                    <a:lnTo>
                      <a:pt x="10881" y="17633"/>
                    </a:lnTo>
                    <a:lnTo>
                      <a:pt x="10559" y="18069"/>
                    </a:lnTo>
                    <a:lnTo>
                      <a:pt x="10398" y="18069"/>
                    </a:lnTo>
                    <a:lnTo>
                      <a:pt x="10398" y="18506"/>
                    </a:lnTo>
                    <a:lnTo>
                      <a:pt x="10233" y="18506"/>
                    </a:lnTo>
                    <a:lnTo>
                      <a:pt x="10082" y="18278"/>
                    </a:lnTo>
                    <a:lnTo>
                      <a:pt x="10082" y="18710"/>
                    </a:lnTo>
                    <a:lnTo>
                      <a:pt x="9918" y="18918"/>
                    </a:lnTo>
                    <a:lnTo>
                      <a:pt x="9602" y="18918"/>
                    </a:lnTo>
                    <a:lnTo>
                      <a:pt x="9277" y="19355"/>
                    </a:lnTo>
                    <a:lnTo>
                      <a:pt x="9119" y="18506"/>
                    </a:lnTo>
                    <a:lnTo>
                      <a:pt x="8958" y="18506"/>
                    </a:lnTo>
                    <a:lnTo>
                      <a:pt x="8958" y="17419"/>
                    </a:lnTo>
                    <a:lnTo>
                      <a:pt x="8800" y="17419"/>
                    </a:lnTo>
                    <a:lnTo>
                      <a:pt x="8635" y="16992"/>
                    </a:lnTo>
                    <a:lnTo>
                      <a:pt x="8478" y="16774"/>
                    </a:lnTo>
                    <a:lnTo>
                      <a:pt x="8478" y="16556"/>
                    </a:lnTo>
                    <a:lnTo>
                      <a:pt x="8159" y="16556"/>
                    </a:lnTo>
                    <a:lnTo>
                      <a:pt x="7844" y="16992"/>
                    </a:lnTo>
                    <a:lnTo>
                      <a:pt x="7679" y="17419"/>
                    </a:lnTo>
                    <a:lnTo>
                      <a:pt x="7518" y="17201"/>
                    </a:lnTo>
                    <a:lnTo>
                      <a:pt x="6880" y="17633"/>
                    </a:lnTo>
                    <a:lnTo>
                      <a:pt x="6880" y="17851"/>
                    </a:lnTo>
                    <a:lnTo>
                      <a:pt x="6712" y="18278"/>
                    </a:lnTo>
                    <a:lnTo>
                      <a:pt x="6712" y="18918"/>
                    </a:lnTo>
                    <a:lnTo>
                      <a:pt x="6558" y="18918"/>
                    </a:lnTo>
                    <a:lnTo>
                      <a:pt x="6558" y="18506"/>
                    </a:lnTo>
                    <a:lnTo>
                      <a:pt x="6400" y="18710"/>
                    </a:lnTo>
                    <a:lnTo>
                      <a:pt x="6243" y="18710"/>
                    </a:lnTo>
                    <a:lnTo>
                      <a:pt x="6243" y="17419"/>
                    </a:lnTo>
                    <a:lnTo>
                      <a:pt x="5759" y="17201"/>
                    </a:lnTo>
                    <a:lnTo>
                      <a:pt x="5437" y="17201"/>
                    </a:lnTo>
                    <a:lnTo>
                      <a:pt x="4954" y="17633"/>
                    </a:lnTo>
                    <a:lnTo>
                      <a:pt x="4638" y="16992"/>
                    </a:lnTo>
                    <a:lnTo>
                      <a:pt x="4481" y="16992"/>
                    </a:lnTo>
                    <a:lnTo>
                      <a:pt x="4481" y="16556"/>
                    </a:lnTo>
                    <a:lnTo>
                      <a:pt x="4323" y="16556"/>
                    </a:lnTo>
                    <a:lnTo>
                      <a:pt x="3997" y="16774"/>
                    </a:lnTo>
                    <a:lnTo>
                      <a:pt x="3997" y="16992"/>
                    </a:lnTo>
                    <a:lnTo>
                      <a:pt x="3840" y="16992"/>
                    </a:lnTo>
                    <a:lnTo>
                      <a:pt x="3678" y="17419"/>
                    </a:lnTo>
                    <a:lnTo>
                      <a:pt x="3041" y="17419"/>
                    </a:lnTo>
                    <a:lnTo>
                      <a:pt x="3195" y="16992"/>
                    </a:lnTo>
                    <a:lnTo>
                      <a:pt x="3041" y="17201"/>
                    </a:lnTo>
                    <a:lnTo>
                      <a:pt x="2880" y="16992"/>
                    </a:lnTo>
                    <a:lnTo>
                      <a:pt x="2564" y="16992"/>
                    </a:lnTo>
                    <a:lnTo>
                      <a:pt x="2722" y="17633"/>
                    </a:lnTo>
                    <a:lnTo>
                      <a:pt x="2400" y="17851"/>
                    </a:lnTo>
                    <a:lnTo>
                      <a:pt x="2242" y="18278"/>
                    </a:lnTo>
                    <a:lnTo>
                      <a:pt x="1916" y="17851"/>
                    </a:lnTo>
                    <a:lnTo>
                      <a:pt x="1916" y="17633"/>
                    </a:lnTo>
                    <a:lnTo>
                      <a:pt x="2081" y="16992"/>
                    </a:lnTo>
                    <a:lnTo>
                      <a:pt x="1440" y="16774"/>
                    </a:lnTo>
                    <a:lnTo>
                      <a:pt x="1118" y="16774"/>
                    </a:lnTo>
                    <a:lnTo>
                      <a:pt x="967" y="16556"/>
                    </a:lnTo>
                    <a:lnTo>
                      <a:pt x="967" y="15702"/>
                    </a:lnTo>
                    <a:lnTo>
                      <a:pt x="1118" y="15916"/>
                    </a:lnTo>
                    <a:lnTo>
                      <a:pt x="1275" y="15916"/>
                    </a:lnTo>
                    <a:lnTo>
                      <a:pt x="1275" y="15702"/>
                    </a:lnTo>
                    <a:lnTo>
                      <a:pt x="1118" y="15484"/>
                    </a:lnTo>
                    <a:lnTo>
                      <a:pt x="1275" y="15057"/>
                    </a:lnTo>
                    <a:lnTo>
                      <a:pt x="967" y="14625"/>
                    </a:lnTo>
                    <a:lnTo>
                      <a:pt x="1118" y="14625"/>
                    </a:lnTo>
                    <a:lnTo>
                      <a:pt x="1118" y="13762"/>
                    </a:lnTo>
                    <a:lnTo>
                      <a:pt x="1597" y="13340"/>
                    </a:lnTo>
                    <a:lnTo>
                      <a:pt x="1597" y="12903"/>
                    </a:lnTo>
                    <a:lnTo>
                      <a:pt x="1275" y="12903"/>
                    </a:lnTo>
                    <a:lnTo>
                      <a:pt x="1275" y="12690"/>
                    </a:lnTo>
                    <a:lnTo>
                      <a:pt x="1118" y="11826"/>
                    </a:lnTo>
                    <a:lnTo>
                      <a:pt x="1275" y="11395"/>
                    </a:lnTo>
                    <a:lnTo>
                      <a:pt x="1275" y="10973"/>
                    </a:lnTo>
                    <a:lnTo>
                      <a:pt x="1118" y="10546"/>
                    </a:lnTo>
                    <a:lnTo>
                      <a:pt x="641" y="10546"/>
                    </a:lnTo>
                    <a:lnTo>
                      <a:pt x="483" y="10109"/>
                    </a:lnTo>
                    <a:lnTo>
                      <a:pt x="0" y="10109"/>
                    </a:lnTo>
                    <a:lnTo>
                      <a:pt x="0" y="967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5" name="Freeform 9"/>
              <p:cNvSpPr>
                <a:spLocks/>
              </p:cNvSpPr>
              <p:nvPr/>
            </p:nvSpPr>
            <p:spPr bwMode="auto">
              <a:xfrm>
                <a:off x="1216" y="2578"/>
                <a:ext cx="2041" cy="1336"/>
              </a:xfrm>
              <a:custGeom>
                <a:avLst/>
                <a:gdLst>
                  <a:gd name="T0" fmla="*/ 19343 w 20000"/>
                  <a:gd name="T1" fmla="*/ 18300 h 20000"/>
                  <a:gd name="T2" fmla="*/ 19505 w 20000"/>
                  <a:gd name="T3" fmla="*/ 18047 h 20000"/>
                  <a:gd name="T4" fmla="*/ 19505 w 20000"/>
                  <a:gd name="T5" fmla="*/ 16089 h 20000"/>
                  <a:gd name="T6" fmla="*/ 19673 w 20000"/>
                  <a:gd name="T7" fmla="*/ 14879 h 20000"/>
                  <a:gd name="T8" fmla="*/ 19505 w 20000"/>
                  <a:gd name="T9" fmla="*/ 12442 h 20000"/>
                  <a:gd name="T10" fmla="*/ 18360 w 20000"/>
                  <a:gd name="T11" fmla="*/ 11463 h 20000"/>
                  <a:gd name="T12" fmla="*/ 18037 w 20000"/>
                  <a:gd name="T13" fmla="*/ 10726 h 20000"/>
                  <a:gd name="T14" fmla="*/ 17373 w 20000"/>
                  <a:gd name="T15" fmla="*/ 8779 h 20000"/>
                  <a:gd name="T16" fmla="*/ 16723 w 20000"/>
                  <a:gd name="T17" fmla="*/ 7558 h 20000"/>
                  <a:gd name="T18" fmla="*/ 16232 w 20000"/>
                  <a:gd name="T19" fmla="*/ 6584 h 20000"/>
                  <a:gd name="T20" fmla="*/ 15905 w 20000"/>
                  <a:gd name="T21" fmla="*/ 6337 h 20000"/>
                  <a:gd name="T22" fmla="*/ 15087 w 20000"/>
                  <a:gd name="T23" fmla="*/ 6100 h 20000"/>
                  <a:gd name="T24" fmla="*/ 14918 w 20000"/>
                  <a:gd name="T25" fmla="*/ 5611 h 20000"/>
                  <a:gd name="T26" fmla="*/ 14918 w 20000"/>
                  <a:gd name="T27" fmla="*/ 3905 h 20000"/>
                  <a:gd name="T28" fmla="*/ 15087 w 20000"/>
                  <a:gd name="T29" fmla="*/ 3168 h 20000"/>
                  <a:gd name="T30" fmla="*/ 14097 w 20000"/>
                  <a:gd name="T31" fmla="*/ 2437 h 20000"/>
                  <a:gd name="T32" fmla="*/ 14262 w 20000"/>
                  <a:gd name="T33" fmla="*/ 737 h 20000"/>
                  <a:gd name="T34" fmla="*/ 12291 w 20000"/>
                  <a:gd name="T35" fmla="*/ 248 h 20000"/>
                  <a:gd name="T36" fmla="*/ 11635 w 20000"/>
                  <a:gd name="T37" fmla="*/ 0 h 20000"/>
                  <a:gd name="T38" fmla="*/ 11147 w 20000"/>
                  <a:gd name="T39" fmla="*/ 1221 h 20000"/>
                  <a:gd name="T40" fmla="*/ 11308 w 20000"/>
                  <a:gd name="T41" fmla="*/ 2932 h 20000"/>
                  <a:gd name="T42" fmla="*/ 10328 w 20000"/>
                  <a:gd name="T43" fmla="*/ 4389 h 20000"/>
                  <a:gd name="T44" fmla="*/ 9840 w 20000"/>
                  <a:gd name="T45" fmla="*/ 5363 h 20000"/>
                  <a:gd name="T46" fmla="*/ 9672 w 20000"/>
                  <a:gd name="T47" fmla="*/ 5363 h 20000"/>
                  <a:gd name="T48" fmla="*/ 8853 w 20000"/>
                  <a:gd name="T49" fmla="*/ 5853 h 20000"/>
                  <a:gd name="T50" fmla="*/ 8365 w 20000"/>
                  <a:gd name="T51" fmla="*/ 4637 h 20000"/>
                  <a:gd name="T52" fmla="*/ 7870 w 20000"/>
                  <a:gd name="T53" fmla="*/ 4637 h 20000"/>
                  <a:gd name="T54" fmla="*/ 6722 w 20000"/>
                  <a:gd name="T55" fmla="*/ 4637 h 20000"/>
                  <a:gd name="T56" fmla="*/ 6722 w 20000"/>
                  <a:gd name="T57" fmla="*/ 5116 h 20000"/>
                  <a:gd name="T58" fmla="*/ 6388 w 20000"/>
                  <a:gd name="T59" fmla="*/ 6832 h 20000"/>
                  <a:gd name="T60" fmla="*/ 5082 w 20000"/>
                  <a:gd name="T61" fmla="*/ 6337 h 20000"/>
                  <a:gd name="T62" fmla="*/ 4095 w 20000"/>
                  <a:gd name="T63" fmla="*/ 6100 h 20000"/>
                  <a:gd name="T64" fmla="*/ 3610 w 20000"/>
                  <a:gd name="T65" fmla="*/ 6832 h 20000"/>
                  <a:gd name="T66" fmla="*/ 1802 w 20000"/>
                  <a:gd name="T67" fmla="*/ 8053 h 20000"/>
                  <a:gd name="T68" fmla="*/ 0 w 20000"/>
                  <a:gd name="T69" fmla="*/ 11221 h 20000"/>
                  <a:gd name="T70" fmla="*/ 495 w 20000"/>
                  <a:gd name="T71" fmla="*/ 11947 h 20000"/>
                  <a:gd name="T72" fmla="*/ 1306 w 20000"/>
                  <a:gd name="T73" fmla="*/ 12684 h 20000"/>
                  <a:gd name="T74" fmla="*/ 1963 w 20000"/>
                  <a:gd name="T75" fmla="*/ 13410 h 20000"/>
                  <a:gd name="T76" fmla="*/ 2297 w 20000"/>
                  <a:gd name="T77" fmla="*/ 14631 h 20000"/>
                  <a:gd name="T78" fmla="*/ 1963 w 20000"/>
                  <a:gd name="T79" fmla="*/ 15853 h 20000"/>
                  <a:gd name="T80" fmla="*/ 1963 w 20000"/>
                  <a:gd name="T81" fmla="*/ 16826 h 20000"/>
                  <a:gd name="T82" fmla="*/ 1475 w 20000"/>
                  <a:gd name="T83" fmla="*/ 17558 h 20000"/>
                  <a:gd name="T84" fmla="*/ 1475 w 20000"/>
                  <a:gd name="T85" fmla="*/ 19021 h 20000"/>
                  <a:gd name="T86" fmla="*/ 2132 w 20000"/>
                  <a:gd name="T87" fmla="*/ 19505 h 20000"/>
                  <a:gd name="T88" fmla="*/ 2132 w 20000"/>
                  <a:gd name="T89" fmla="*/ 18300 h 20000"/>
                  <a:gd name="T90" fmla="*/ 2950 w 20000"/>
                  <a:gd name="T91" fmla="*/ 19021 h 20000"/>
                  <a:gd name="T92" fmla="*/ 4751 w 20000"/>
                  <a:gd name="T93" fmla="*/ 17805 h 20000"/>
                  <a:gd name="T94" fmla="*/ 4924 w 20000"/>
                  <a:gd name="T95" fmla="*/ 16810 h 20000"/>
                  <a:gd name="T96" fmla="*/ 6722 w 20000"/>
                  <a:gd name="T97" fmla="*/ 16337 h 20000"/>
                  <a:gd name="T98" fmla="*/ 8692 w 20000"/>
                  <a:gd name="T99" fmla="*/ 15605 h 20000"/>
                  <a:gd name="T100" fmla="*/ 10490 w 20000"/>
                  <a:gd name="T101" fmla="*/ 16089 h 20000"/>
                  <a:gd name="T102" fmla="*/ 11635 w 20000"/>
                  <a:gd name="T103" fmla="*/ 15853 h 20000"/>
                  <a:gd name="T104" fmla="*/ 12787 w 20000"/>
                  <a:gd name="T105" fmla="*/ 16089 h 20000"/>
                  <a:gd name="T106" fmla="*/ 14592 w 20000"/>
                  <a:gd name="T107" fmla="*/ 16826 h 20000"/>
                  <a:gd name="T108" fmla="*/ 15249 w 20000"/>
                  <a:gd name="T109" fmla="*/ 17558 h 20000"/>
                  <a:gd name="T110" fmla="*/ 16555 w 20000"/>
                  <a:gd name="T111" fmla="*/ 18047 h 20000"/>
                  <a:gd name="T112" fmla="*/ 18191 w 20000"/>
                  <a:gd name="T113" fmla="*/ 17805 h 20000"/>
                  <a:gd name="T114" fmla="*/ 18525 w 20000"/>
                  <a:gd name="T115" fmla="*/ 19268 h 20000"/>
                  <a:gd name="T116" fmla="*/ 19178 w 20000"/>
                  <a:gd name="T117" fmla="*/ 19505 h 20000"/>
                  <a:gd name="T118" fmla="*/ 19343 w 20000"/>
                  <a:gd name="T119" fmla="*/ 19994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00" h="20000">
                    <a:moveTo>
                      <a:pt x="19505" y="19994"/>
                    </a:moveTo>
                    <a:lnTo>
                      <a:pt x="19505" y="19505"/>
                    </a:lnTo>
                    <a:lnTo>
                      <a:pt x="19343" y="19268"/>
                    </a:lnTo>
                    <a:lnTo>
                      <a:pt x="19343" y="18300"/>
                    </a:lnTo>
                    <a:lnTo>
                      <a:pt x="19505" y="18531"/>
                    </a:lnTo>
                    <a:lnTo>
                      <a:pt x="19673" y="18531"/>
                    </a:lnTo>
                    <a:lnTo>
                      <a:pt x="19673" y="18300"/>
                    </a:lnTo>
                    <a:lnTo>
                      <a:pt x="19505" y="18047"/>
                    </a:lnTo>
                    <a:lnTo>
                      <a:pt x="19673" y="17558"/>
                    </a:lnTo>
                    <a:lnTo>
                      <a:pt x="19343" y="17074"/>
                    </a:lnTo>
                    <a:lnTo>
                      <a:pt x="19505" y="17074"/>
                    </a:lnTo>
                    <a:lnTo>
                      <a:pt x="19505" y="16089"/>
                    </a:lnTo>
                    <a:lnTo>
                      <a:pt x="19996" y="15605"/>
                    </a:lnTo>
                    <a:lnTo>
                      <a:pt x="19996" y="15127"/>
                    </a:lnTo>
                    <a:lnTo>
                      <a:pt x="19673" y="15127"/>
                    </a:lnTo>
                    <a:lnTo>
                      <a:pt x="19673" y="14879"/>
                    </a:lnTo>
                    <a:lnTo>
                      <a:pt x="19505" y="13905"/>
                    </a:lnTo>
                    <a:lnTo>
                      <a:pt x="19673" y="13410"/>
                    </a:lnTo>
                    <a:lnTo>
                      <a:pt x="19673" y="12921"/>
                    </a:lnTo>
                    <a:lnTo>
                      <a:pt x="19505" y="12442"/>
                    </a:lnTo>
                    <a:lnTo>
                      <a:pt x="19010" y="12442"/>
                    </a:lnTo>
                    <a:lnTo>
                      <a:pt x="18855" y="11947"/>
                    </a:lnTo>
                    <a:lnTo>
                      <a:pt x="18360" y="11947"/>
                    </a:lnTo>
                    <a:lnTo>
                      <a:pt x="18360" y="11463"/>
                    </a:lnTo>
                    <a:lnTo>
                      <a:pt x="18037" y="11221"/>
                    </a:lnTo>
                    <a:lnTo>
                      <a:pt x="18037" y="10974"/>
                    </a:lnTo>
                    <a:lnTo>
                      <a:pt x="17868" y="10974"/>
                    </a:lnTo>
                    <a:lnTo>
                      <a:pt x="18037" y="10726"/>
                    </a:lnTo>
                    <a:lnTo>
                      <a:pt x="17373" y="9516"/>
                    </a:lnTo>
                    <a:lnTo>
                      <a:pt x="17542" y="9516"/>
                    </a:lnTo>
                    <a:lnTo>
                      <a:pt x="17542" y="8779"/>
                    </a:lnTo>
                    <a:lnTo>
                      <a:pt x="17373" y="8779"/>
                    </a:lnTo>
                    <a:lnTo>
                      <a:pt x="17373" y="8053"/>
                    </a:lnTo>
                    <a:lnTo>
                      <a:pt x="17046" y="8053"/>
                    </a:lnTo>
                    <a:lnTo>
                      <a:pt x="17046" y="7805"/>
                    </a:lnTo>
                    <a:lnTo>
                      <a:pt x="16723" y="7558"/>
                    </a:lnTo>
                    <a:lnTo>
                      <a:pt x="16885" y="7321"/>
                    </a:lnTo>
                    <a:lnTo>
                      <a:pt x="16555" y="7074"/>
                    </a:lnTo>
                    <a:lnTo>
                      <a:pt x="16232" y="6584"/>
                    </a:lnTo>
                    <a:lnTo>
                      <a:pt x="16232" y="6100"/>
                    </a:lnTo>
                    <a:lnTo>
                      <a:pt x="15905" y="6100"/>
                    </a:lnTo>
                    <a:lnTo>
                      <a:pt x="15905" y="6337"/>
                    </a:lnTo>
                    <a:lnTo>
                      <a:pt x="15414" y="5611"/>
                    </a:lnTo>
                    <a:lnTo>
                      <a:pt x="15249" y="6337"/>
                    </a:lnTo>
                    <a:lnTo>
                      <a:pt x="15087" y="6337"/>
                    </a:lnTo>
                    <a:lnTo>
                      <a:pt x="15087" y="6100"/>
                    </a:lnTo>
                    <a:lnTo>
                      <a:pt x="14918" y="6584"/>
                    </a:lnTo>
                    <a:lnTo>
                      <a:pt x="14592" y="6100"/>
                    </a:lnTo>
                    <a:lnTo>
                      <a:pt x="14918" y="5611"/>
                    </a:lnTo>
                    <a:lnTo>
                      <a:pt x="14423" y="4637"/>
                    </a:lnTo>
                    <a:lnTo>
                      <a:pt x="14592" y="4389"/>
                    </a:lnTo>
                    <a:lnTo>
                      <a:pt x="14918" y="4389"/>
                    </a:lnTo>
                    <a:lnTo>
                      <a:pt x="14918" y="3905"/>
                    </a:lnTo>
                    <a:lnTo>
                      <a:pt x="15249" y="3905"/>
                    </a:lnTo>
                    <a:lnTo>
                      <a:pt x="15249" y="3658"/>
                    </a:lnTo>
                    <a:lnTo>
                      <a:pt x="15087" y="3658"/>
                    </a:lnTo>
                    <a:lnTo>
                      <a:pt x="15087" y="3168"/>
                    </a:lnTo>
                    <a:lnTo>
                      <a:pt x="14592" y="3168"/>
                    </a:lnTo>
                    <a:lnTo>
                      <a:pt x="14423" y="2932"/>
                    </a:lnTo>
                    <a:lnTo>
                      <a:pt x="14423" y="2684"/>
                    </a:lnTo>
                    <a:lnTo>
                      <a:pt x="14097" y="2437"/>
                    </a:lnTo>
                    <a:lnTo>
                      <a:pt x="14592" y="1700"/>
                    </a:lnTo>
                    <a:lnTo>
                      <a:pt x="14753" y="1221"/>
                    </a:lnTo>
                    <a:lnTo>
                      <a:pt x="14423" y="490"/>
                    </a:lnTo>
                    <a:lnTo>
                      <a:pt x="14262" y="737"/>
                    </a:lnTo>
                    <a:lnTo>
                      <a:pt x="13928" y="490"/>
                    </a:lnTo>
                    <a:lnTo>
                      <a:pt x="13278" y="490"/>
                    </a:lnTo>
                    <a:lnTo>
                      <a:pt x="12622" y="0"/>
                    </a:lnTo>
                    <a:lnTo>
                      <a:pt x="12291" y="248"/>
                    </a:lnTo>
                    <a:lnTo>
                      <a:pt x="12291" y="0"/>
                    </a:lnTo>
                    <a:lnTo>
                      <a:pt x="11965" y="248"/>
                    </a:lnTo>
                    <a:lnTo>
                      <a:pt x="11965" y="0"/>
                    </a:lnTo>
                    <a:lnTo>
                      <a:pt x="11635" y="0"/>
                    </a:lnTo>
                    <a:lnTo>
                      <a:pt x="11635" y="248"/>
                    </a:lnTo>
                    <a:lnTo>
                      <a:pt x="11308" y="1221"/>
                    </a:lnTo>
                    <a:lnTo>
                      <a:pt x="11147" y="1221"/>
                    </a:lnTo>
                    <a:lnTo>
                      <a:pt x="11147" y="2437"/>
                    </a:lnTo>
                    <a:lnTo>
                      <a:pt x="11308" y="2684"/>
                    </a:lnTo>
                    <a:lnTo>
                      <a:pt x="11308" y="2932"/>
                    </a:lnTo>
                    <a:lnTo>
                      <a:pt x="11147" y="3168"/>
                    </a:lnTo>
                    <a:lnTo>
                      <a:pt x="11147" y="3658"/>
                    </a:lnTo>
                    <a:lnTo>
                      <a:pt x="10985" y="3905"/>
                    </a:lnTo>
                    <a:lnTo>
                      <a:pt x="10328" y="4389"/>
                    </a:lnTo>
                    <a:lnTo>
                      <a:pt x="10328" y="4879"/>
                    </a:lnTo>
                    <a:lnTo>
                      <a:pt x="9840" y="4879"/>
                    </a:lnTo>
                    <a:lnTo>
                      <a:pt x="10002" y="5363"/>
                    </a:lnTo>
                    <a:lnTo>
                      <a:pt x="9840" y="5363"/>
                    </a:lnTo>
                    <a:lnTo>
                      <a:pt x="9840" y="5611"/>
                    </a:lnTo>
                    <a:lnTo>
                      <a:pt x="10002" y="5853"/>
                    </a:lnTo>
                    <a:lnTo>
                      <a:pt x="9672" y="5853"/>
                    </a:lnTo>
                    <a:lnTo>
                      <a:pt x="9672" y="5363"/>
                    </a:lnTo>
                    <a:lnTo>
                      <a:pt x="9345" y="5853"/>
                    </a:lnTo>
                    <a:lnTo>
                      <a:pt x="9176" y="5611"/>
                    </a:lnTo>
                    <a:lnTo>
                      <a:pt x="8853" y="5853"/>
                    </a:lnTo>
                    <a:lnTo>
                      <a:pt x="8692" y="5611"/>
                    </a:lnTo>
                    <a:lnTo>
                      <a:pt x="8853" y="4879"/>
                    </a:lnTo>
                    <a:lnTo>
                      <a:pt x="8527" y="5363"/>
                    </a:lnTo>
                    <a:lnTo>
                      <a:pt x="8365" y="4637"/>
                    </a:lnTo>
                    <a:lnTo>
                      <a:pt x="8204" y="4389"/>
                    </a:lnTo>
                    <a:lnTo>
                      <a:pt x="8193" y="4389"/>
                    </a:lnTo>
                    <a:lnTo>
                      <a:pt x="7870" y="4637"/>
                    </a:lnTo>
                    <a:lnTo>
                      <a:pt x="7540" y="4389"/>
                    </a:lnTo>
                    <a:lnTo>
                      <a:pt x="7213" y="4637"/>
                    </a:lnTo>
                    <a:lnTo>
                      <a:pt x="7213" y="4153"/>
                    </a:lnTo>
                    <a:lnTo>
                      <a:pt x="6722" y="4637"/>
                    </a:lnTo>
                    <a:lnTo>
                      <a:pt x="6883" y="4879"/>
                    </a:lnTo>
                    <a:lnTo>
                      <a:pt x="6883" y="5116"/>
                    </a:lnTo>
                    <a:lnTo>
                      <a:pt x="6722" y="5116"/>
                    </a:lnTo>
                    <a:lnTo>
                      <a:pt x="6557" y="5363"/>
                    </a:lnTo>
                    <a:lnTo>
                      <a:pt x="6722" y="5611"/>
                    </a:lnTo>
                    <a:lnTo>
                      <a:pt x="6388" y="6337"/>
                    </a:lnTo>
                    <a:lnTo>
                      <a:pt x="6388" y="6832"/>
                    </a:lnTo>
                    <a:lnTo>
                      <a:pt x="6065" y="6832"/>
                    </a:lnTo>
                    <a:lnTo>
                      <a:pt x="5738" y="6584"/>
                    </a:lnTo>
                    <a:lnTo>
                      <a:pt x="5738" y="6337"/>
                    </a:lnTo>
                    <a:lnTo>
                      <a:pt x="5082" y="6337"/>
                    </a:lnTo>
                    <a:lnTo>
                      <a:pt x="4913" y="6584"/>
                    </a:lnTo>
                    <a:lnTo>
                      <a:pt x="4586" y="6337"/>
                    </a:lnTo>
                    <a:lnTo>
                      <a:pt x="4425" y="6100"/>
                    </a:lnTo>
                    <a:lnTo>
                      <a:pt x="4095" y="6100"/>
                    </a:lnTo>
                    <a:lnTo>
                      <a:pt x="4095" y="6337"/>
                    </a:lnTo>
                    <a:lnTo>
                      <a:pt x="3610" y="6337"/>
                    </a:lnTo>
                    <a:lnTo>
                      <a:pt x="3610" y="6832"/>
                    </a:lnTo>
                    <a:lnTo>
                      <a:pt x="2950" y="7805"/>
                    </a:lnTo>
                    <a:lnTo>
                      <a:pt x="2458" y="7805"/>
                    </a:lnTo>
                    <a:lnTo>
                      <a:pt x="2132" y="8053"/>
                    </a:lnTo>
                    <a:lnTo>
                      <a:pt x="1802" y="8053"/>
                    </a:lnTo>
                    <a:lnTo>
                      <a:pt x="495" y="10000"/>
                    </a:lnTo>
                    <a:lnTo>
                      <a:pt x="165" y="10974"/>
                    </a:lnTo>
                    <a:lnTo>
                      <a:pt x="0" y="11221"/>
                    </a:lnTo>
                    <a:lnTo>
                      <a:pt x="165" y="11221"/>
                    </a:lnTo>
                    <a:lnTo>
                      <a:pt x="165" y="11947"/>
                    </a:lnTo>
                    <a:lnTo>
                      <a:pt x="495" y="11947"/>
                    </a:lnTo>
                    <a:lnTo>
                      <a:pt x="822" y="12189"/>
                    </a:lnTo>
                    <a:lnTo>
                      <a:pt x="990" y="12189"/>
                    </a:lnTo>
                    <a:lnTo>
                      <a:pt x="990" y="12684"/>
                    </a:lnTo>
                    <a:lnTo>
                      <a:pt x="1306" y="12684"/>
                    </a:lnTo>
                    <a:lnTo>
                      <a:pt x="1636" y="13168"/>
                    </a:lnTo>
                    <a:lnTo>
                      <a:pt x="1963" y="13168"/>
                    </a:lnTo>
                    <a:lnTo>
                      <a:pt x="1963" y="13410"/>
                    </a:lnTo>
                    <a:lnTo>
                      <a:pt x="2132" y="13905"/>
                    </a:lnTo>
                    <a:lnTo>
                      <a:pt x="2132" y="14389"/>
                    </a:lnTo>
                    <a:lnTo>
                      <a:pt x="2297" y="14631"/>
                    </a:lnTo>
                    <a:lnTo>
                      <a:pt x="1802" y="15363"/>
                    </a:lnTo>
                    <a:lnTo>
                      <a:pt x="1963" y="15853"/>
                    </a:lnTo>
                    <a:lnTo>
                      <a:pt x="1802" y="16337"/>
                    </a:lnTo>
                    <a:lnTo>
                      <a:pt x="1963" y="16584"/>
                    </a:lnTo>
                    <a:lnTo>
                      <a:pt x="1963" y="16826"/>
                    </a:lnTo>
                    <a:lnTo>
                      <a:pt x="1802" y="17074"/>
                    </a:lnTo>
                    <a:lnTo>
                      <a:pt x="1475" y="17310"/>
                    </a:lnTo>
                    <a:lnTo>
                      <a:pt x="1475" y="17558"/>
                    </a:lnTo>
                    <a:lnTo>
                      <a:pt x="1636" y="17805"/>
                    </a:lnTo>
                    <a:lnTo>
                      <a:pt x="1475" y="18300"/>
                    </a:lnTo>
                    <a:lnTo>
                      <a:pt x="1475" y="19021"/>
                    </a:lnTo>
                    <a:lnTo>
                      <a:pt x="1636" y="19268"/>
                    </a:lnTo>
                    <a:lnTo>
                      <a:pt x="1802" y="19752"/>
                    </a:lnTo>
                    <a:lnTo>
                      <a:pt x="2132" y="19752"/>
                    </a:lnTo>
                    <a:lnTo>
                      <a:pt x="2132" y="19505"/>
                    </a:lnTo>
                    <a:lnTo>
                      <a:pt x="1963" y="19268"/>
                    </a:lnTo>
                    <a:lnTo>
                      <a:pt x="1963" y="19021"/>
                    </a:lnTo>
                    <a:lnTo>
                      <a:pt x="1802" y="18531"/>
                    </a:lnTo>
                    <a:lnTo>
                      <a:pt x="2132" y="18300"/>
                    </a:lnTo>
                    <a:lnTo>
                      <a:pt x="2458" y="18300"/>
                    </a:lnTo>
                    <a:lnTo>
                      <a:pt x="2458" y="18531"/>
                    </a:lnTo>
                    <a:lnTo>
                      <a:pt x="3115" y="18531"/>
                    </a:lnTo>
                    <a:lnTo>
                      <a:pt x="2950" y="19021"/>
                    </a:lnTo>
                    <a:lnTo>
                      <a:pt x="3610" y="19021"/>
                    </a:lnTo>
                    <a:lnTo>
                      <a:pt x="3933" y="18773"/>
                    </a:lnTo>
                    <a:lnTo>
                      <a:pt x="4095" y="18300"/>
                    </a:lnTo>
                    <a:lnTo>
                      <a:pt x="4751" y="17805"/>
                    </a:lnTo>
                    <a:lnTo>
                      <a:pt x="5082" y="17310"/>
                    </a:lnTo>
                    <a:lnTo>
                      <a:pt x="4913" y="17074"/>
                    </a:lnTo>
                    <a:lnTo>
                      <a:pt x="4913" y="16826"/>
                    </a:lnTo>
                    <a:lnTo>
                      <a:pt x="4924" y="16810"/>
                    </a:lnTo>
                    <a:lnTo>
                      <a:pt x="5082" y="16337"/>
                    </a:lnTo>
                    <a:lnTo>
                      <a:pt x="5408" y="16089"/>
                    </a:lnTo>
                    <a:lnTo>
                      <a:pt x="6388" y="16089"/>
                    </a:lnTo>
                    <a:lnTo>
                      <a:pt x="6722" y="16337"/>
                    </a:lnTo>
                    <a:lnTo>
                      <a:pt x="7052" y="16337"/>
                    </a:lnTo>
                    <a:lnTo>
                      <a:pt x="7378" y="16089"/>
                    </a:lnTo>
                    <a:lnTo>
                      <a:pt x="8035" y="16089"/>
                    </a:lnTo>
                    <a:lnTo>
                      <a:pt x="8692" y="15605"/>
                    </a:lnTo>
                    <a:lnTo>
                      <a:pt x="9345" y="15605"/>
                    </a:lnTo>
                    <a:lnTo>
                      <a:pt x="10002" y="16089"/>
                    </a:lnTo>
                    <a:lnTo>
                      <a:pt x="10490" y="16089"/>
                    </a:lnTo>
                    <a:lnTo>
                      <a:pt x="10490" y="15853"/>
                    </a:lnTo>
                    <a:lnTo>
                      <a:pt x="11308" y="16089"/>
                    </a:lnTo>
                    <a:lnTo>
                      <a:pt x="11635" y="16089"/>
                    </a:lnTo>
                    <a:lnTo>
                      <a:pt x="11635" y="15853"/>
                    </a:lnTo>
                    <a:lnTo>
                      <a:pt x="11796" y="15853"/>
                    </a:lnTo>
                    <a:lnTo>
                      <a:pt x="11796" y="16089"/>
                    </a:lnTo>
                    <a:lnTo>
                      <a:pt x="12460" y="16337"/>
                    </a:lnTo>
                    <a:lnTo>
                      <a:pt x="12787" y="16089"/>
                    </a:lnTo>
                    <a:lnTo>
                      <a:pt x="13443" y="16584"/>
                    </a:lnTo>
                    <a:lnTo>
                      <a:pt x="13443" y="16826"/>
                    </a:lnTo>
                    <a:lnTo>
                      <a:pt x="14592" y="16826"/>
                    </a:lnTo>
                    <a:lnTo>
                      <a:pt x="14592" y="17074"/>
                    </a:lnTo>
                    <a:lnTo>
                      <a:pt x="14753" y="17310"/>
                    </a:lnTo>
                    <a:lnTo>
                      <a:pt x="15249" y="17558"/>
                    </a:lnTo>
                    <a:lnTo>
                      <a:pt x="15414" y="17310"/>
                    </a:lnTo>
                    <a:lnTo>
                      <a:pt x="16067" y="17558"/>
                    </a:lnTo>
                    <a:lnTo>
                      <a:pt x="16067" y="18047"/>
                    </a:lnTo>
                    <a:lnTo>
                      <a:pt x="16555" y="18047"/>
                    </a:lnTo>
                    <a:lnTo>
                      <a:pt x="17046" y="18300"/>
                    </a:lnTo>
                    <a:lnTo>
                      <a:pt x="17079" y="18311"/>
                    </a:lnTo>
                    <a:lnTo>
                      <a:pt x="17212" y="18047"/>
                    </a:lnTo>
                    <a:lnTo>
                      <a:pt x="18191" y="17805"/>
                    </a:lnTo>
                    <a:lnTo>
                      <a:pt x="18191" y="19021"/>
                    </a:lnTo>
                    <a:lnTo>
                      <a:pt x="18360" y="19021"/>
                    </a:lnTo>
                    <a:lnTo>
                      <a:pt x="18525" y="19268"/>
                    </a:lnTo>
                    <a:lnTo>
                      <a:pt x="18360" y="19505"/>
                    </a:lnTo>
                    <a:lnTo>
                      <a:pt x="18360" y="19752"/>
                    </a:lnTo>
                    <a:lnTo>
                      <a:pt x="19178" y="19752"/>
                    </a:lnTo>
                    <a:lnTo>
                      <a:pt x="19178" y="19505"/>
                    </a:lnTo>
                    <a:lnTo>
                      <a:pt x="19167" y="19505"/>
                    </a:lnTo>
                    <a:lnTo>
                      <a:pt x="19343" y="19752"/>
                    </a:lnTo>
                    <a:lnTo>
                      <a:pt x="19343" y="19994"/>
                    </a:lnTo>
                    <a:lnTo>
                      <a:pt x="19505" y="1999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26" name="Freeform 10"/>
              <p:cNvSpPr>
                <a:spLocks/>
              </p:cNvSpPr>
              <p:nvPr/>
            </p:nvSpPr>
            <p:spPr bwMode="auto">
              <a:xfrm>
                <a:off x="1450" y="1471"/>
                <a:ext cx="1456" cy="1564"/>
              </a:xfrm>
              <a:custGeom>
                <a:avLst/>
                <a:gdLst>
                  <a:gd name="T0" fmla="*/ 17932 w 20000"/>
                  <a:gd name="T1" fmla="*/ 1663 h 20000"/>
                  <a:gd name="T2" fmla="*/ 19305 w 20000"/>
                  <a:gd name="T3" fmla="*/ 3336 h 20000"/>
                  <a:gd name="T4" fmla="*/ 19768 w 20000"/>
                  <a:gd name="T5" fmla="*/ 3749 h 20000"/>
                  <a:gd name="T6" fmla="*/ 19079 w 20000"/>
                  <a:gd name="T7" fmla="*/ 5624 h 20000"/>
                  <a:gd name="T8" fmla="*/ 18848 w 20000"/>
                  <a:gd name="T9" fmla="*/ 6455 h 20000"/>
                  <a:gd name="T10" fmla="*/ 17247 w 20000"/>
                  <a:gd name="T11" fmla="*/ 7085 h 20000"/>
                  <a:gd name="T12" fmla="*/ 15405 w 20000"/>
                  <a:gd name="T13" fmla="*/ 7287 h 20000"/>
                  <a:gd name="T14" fmla="*/ 15632 w 20000"/>
                  <a:gd name="T15" fmla="*/ 7916 h 20000"/>
                  <a:gd name="T16" fmla="*/ 15863 w 20000"/>
                  <a:gd name="T17" fmla="*/ 8128 h 20000"/>
                  <a:gd name="T18" fmla="*/ 17011 w 20000"/>
                  <a:gd name="T19" fmla="*/ 8748 h 20000"/>
                  <a:gd name="T20" fmla="*/ 17700 w 20000"/>
                  <a:gd name="T21" fmla="*/ 9584 h 20000"/>
                  <a:gd name="T22" fmla="*/ 16779 w 20000"/>
                  <a:gd name="T23" fmla="*/ 10204 h 20000"/>
                  <a:gd name="T24" fmla="*/ 16316 w 20000"/>
                  <a:gd name="T25" fmla="*/ 10834 h 20000"/>
                  <a:gd name="T26" fmla="*/ 17247 w 20000"/>
                  <a:gd name="T27" fmla="*/ 11877 h 20000"/>
                  <a:gd name="T28" fmla="*/ 18158 w 20000"/>
                  <a:gd name="T29" fmla="*/ 13122 h 20000"/>
                  <a:gd name="T30" fmla="*/ 18395 w 20000"/>
                  <a:gd name="T31" fmla="*/ 13329 h 20000"/>
                  <a:gd name="T32" fmla="*/ 18158 w 20000"/>
                  <a:gd name="T33" fmla="*/ 14372 h 20000"/>
                  <a:gd name="T34" fmla="*/ 16316 w 20000"/>
                  <a:gd name="T35" fmla="*/ 14583 h 20000"/>
                  <a:gd name="T36" fmla="*/ 14021 w 20000"/>
                  <a:gd name="T37" fmla="*/ 14165 h 20000"/>
                  <a:gd name="T38" fmla="*/ 13100 w 20000"/>
                  <a:gd name="T39" fmla="*/ 14372 h 20000"/>
                  <a:gd name="T40" fmla="*/ 12416 w 20000"/>
                  <a:gd name="T41" fmla="*/ 16246 h 20000"/>
                  <a:gd name="T42" fmla="*/ 12416 w 20000"/>
                  <a:gd name="T43" fmla="*/ 16871 h 20000"/>
                  <a:gd name="T44" fmla="*/ 11258 w 20000"/>
                  <a:gd name="T45" fmla="*/ 17914 h 20000"/>
                  <a:gd name="T46" fmla="*/ 10579 w 20000"/>
                  <a:gd name="T47" fmla="*/ 18746 h 20000"/>
                  <a:gd name="T48" fmla="*/ 10347 w 20000"/>
                  <a:gd name="T49" fmla="*/ 18746 h 20000"/>
                  <a:gd name="T50" fmla="*/ 8958 w 20000"/>
                  <a:gd name="T51" fmla="*/ 18952 h 20000"/>
                  <a:gd name="T52" fmla="*/ 8505 w 20000"/>
                  <a:gd name="T53" fmla="*/ 18125 h 20000"/>
                  <a:gd name="T54" fmla="*/ 6900 w 20000"/>
                  <a:gd name="T55" fmla="*/ 18125 h 20000"/>
                  <a:gd name="T56" fmla="*/ 6432 w 20000"/>
                  <a:gd name="T57" fmla="*/ 18332 h 20000"/>
                  <a:gd name="T58" fmla="*/ 5969 w 20000"/>
                  <a:gd name="T59" fmla="*/ 18746 h 20000"/>
                  <a:gd name="T60" fmla="*/ 5284 w 20000"/>
                  <a:gd name="T61" fmla="*/ 19995 h 20000"/>
                  <a:gd name="T62" fmla="*/ 3674 w 20000"/>
                  <a:gd name="T63" fmla="*/ 19789 h 20000"/>
                  <a:gd name="T64" fmla="*/ 2526 w 20000"/>
                  <a:gd name="T65" fmla="*/ 19577 h 20000"/>
                  <a:gd name="T66" fmla="*/ 1832 w 20000"/>
                  <a:gd name="T67" fmla="*/ 17082 h 20000"/>
                  <a:gd name="T68" fmla="*/ 1832 w 20000"/>
                  <a:gd name="T69" fmla="*/ 15208 h 20000"/>
                  <a:gd name="T70" fmla="*/ 458 w 20000"/>
                  <a:gd name="T71" fmla="*/ 10416 h 20000"/>
                  <a:gd name="T72" fmla="*/ 0 w 20000"/>
                  <a:gd name="T73" fmla="*/ 9171 h 20000"/>
                  <a:gd name="T74" fmla="*/ 1389 w 20000"/>
                  <a:gd name="T75" fmla="*/ 8748 h 20000"/>
                  <a:gd name="T76" fmla="*/ 1832 w 20000"/>
                  <a:gd name="T77" fmla="*/ 8959 h 20000"/>
                  <a:gd name="T78" fmla="*/ 2526 w 20000"/>
                  <a:gd name="T79" fmla="*/ 8330 h 20000"/>
                  <a:gd name="T80" fmla="*/ 3674 w 20000"/>
                  <a:gd name="T81" fmla="*/ 8551 h 20000"/>
                  <a:gd name="T82" fmla="*/ 4590 w 20000"/>
                  <a:gd name="T83" fmla="*/ 8748 h 20000"/>
                  <a:gd name="T84" fmla="*/ 6432 w 20000"/>
                  <a:gd name="T85" fmla="*/ 8748 h 20000"/>
                  <a:gd name="T86" fmla="*/ 7126 w 20000"/>
                  <a:gd name="T87" fmla="*/ 8551 h 20000"/>
                  <a:gd name="T88" fmla="*/ 7821 w 20000"/>
                  <a:gd name="T89" fmla="*/ 8128 h 20000"/>
                  <a:gd name="T90" fmla="*/ 8958 w 20000"/>
                  <a:gd name="T91" fmla="*/ 7498 h 20000"/>
                  <a:gd name="T92" fmla="*/ 10579 w 20000"/>
                  <a:gd name="T93" fmla="*/ 6878 h 20000"/>
                  <a:gd name="T94" fmla="*/ 11258 w 20000"/>
                  <a:gd name="T95" fmla="*/ 6455 h 20000"/>
                  <a:gd name="T96" fmla="*/ 12179 w 20000"/>
                  <a:gd name="T97" fmla="*/ 6253 h 20000"/>
                  <a:gd name="T98" fmla="*/ 12642 w 20000"/>
                  <a:gd name="T99" fmla="*/ 7287 h 20000"/>
                  <a:gd name="T100" fmla="*/ 13337 w 20000"/>
                  <a:gd name="T101" fmla="*/ 7498 h 20000"/>
                  <a:gd name="T102" fmla="*/ 13790 w 20000"/>
                  <a:gd name="T103" fmla="*/ 6455 h 20000"/>
                  <a:gd name="T104" fmla="*/ 12642 w 20000"/>
                  <a:gd name="T105" fmla="*/ 5835 h 20000"/>
                  <a:gd name="T106" fmla="*/ 13100 w 20000"/>
                  <a:gd name="T107" fmla="*/ 4792 h 20000"/>
                  <a:gd name="T108" fmla="*/ 14021 w 20000"/>
                  <a:gd name="T109" fmla="*/ 1452 h 20000"/>
                  <a:gd name="T110" fmla="*/ 16316 w 20000"/>
                  <a:gd name="T111" fmla="*/ 211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00" h="20000">
                    <a:moveTo>
                      <a:pt x="17247" y="0"/>
                    </a:moveTo>
                    <a:lnTo>
                      <a:pt x="17464" y="418"/>
                    </a:lnTo>
                    <a:lnTo>
                      <a:pt x="17932" y="1043"/>
                    </a:lnTo>
                    <a:lnTo>
                      <a:pt x="17932" y="1663"/>
                    </a:lnTo>
                    <a:lnTo>
                      <a:pt x="18395" y="1663"/>
                    </a:lnTo>
                    <a:lnTo>
                      <a:pt x="19079" y="2293"/>
                    </a:lnTo>
                    <a:lnTo>
                      <a:pt x="19079" y="2706"/>
                    </a:lnTo>
                    <a:lnTo>
                      <a:pt x="19305" y="3336"/>
                    </a:lnTo>
                    <a:lnTo>
                      <a:pt x="19542" y="3124"/>
                    </a:lnTo>
                    <a:lnTo>
                      <a:pt x="19995" y="3124"/>
                    </a:lnTo>
                    <a:lnTo>
                      <a:pt x="19768" y="3547"/>
                    </a:lnTo>
                    <a:lnTo>
                      <a:pt x="19768" y="3749"/>
                    </a:lnTo>
                    <a:lnTo>
                      <a:pt x="19995" y="3961"/>
                    </a:lnTo>
                    <a:lnTo>
                      <a:pt x="19542" y="3961"/>
                    </a:lnTo>
                    <a:lnTo>
                      <a:pt x="19542" y="5210"/>
                    </a:lnTo>
                    <a:lnTo>
                      <a:pt x="19079" y="5624"/>
                    </a:lnTo>
                    <a:lnTo>
                      <a:pt x="18611" y="6253"/>
                    </a:lnTo>
                    <a:lnTo>
                      <a:pt x="18848" y="6253"/>
                    </a:lnTo>
                    <a:lnTo>
                      <a:pt x="18848" y="6455"/>
                    </a:lnTo>
                    <a:lnTo>
                      <a:pt x="18395" y="6455"/>
                    </a:lnTo>
                    <a:lnTo>
                      <a:pt x="18395" y="6667"/>
                    </a:lnTo>
                    <a:lnTo>
                      <a:pt x="17700" y="7287"/>
                    </a:lnTo>
                    <a:lnTo>
                      <a:pt x="17247" y="7085"/>
                    </a:lnTo>
                    <a:lnTo>
                      <a:pt x="16316" y="7085"/>
                    </a:lnTo>
                    <a:lnTo>
                      <a:pt x="15863" y="7287"/>
                    </a:lnTo>
                    <a:lnTo>
                      <a:pt x="15405" y="7287"/>
                    </a:lnTo>
                    <a:lnTo>
                      <a:pt x="15169" y="7498"/>
                    </a:lnTo>
                    <a:lnTo>
                      <a:pt x="15169" y="7705"/>
                    </a:lnTo>
                    <a:lnTo>
                      <a:pt x="15405" y="7705"/>
                    </a:lnTo>
                    <a:lnTo>
                      <a:pt x="15632" y="7916"/>
                    </a:lnTo>
                    <a:lnTo>
                      <a:pt x="15632" y="7705"/>
                    </a:lnTo>
                    <a:lnTo>
                      <a:pt x="16090" y="7705"/>
                    </a:lnTo>
                    <a:lnTo>
                      <a:pt x="15863" y="8128"/>
                    </a:lnTo>
                    <a:lnTo>
                      <a:pt x="16090" y="8959"/>
                    </a:lnTo>
                    <a:lnTo>
                      <a:pt x="16316" y="8959"/>
                    </a:lnTo>
                    <a:lnTo>
                      <a:pt x="16779" y="8748"/>
                    </a:lnTo>
                    <a:lnTo>
                      <a:pt x="17011" y="8748"/>
                    </a:lnTo>
                    <a:lnTo>
                      <a:pt x="17011" y="9373"/>
                    </a:lnTo>
                    <a:lnTo>
                      <a:pt x="17464" y="9171"/>
                    </a:lnTo>
                    <a:lnTo>
                      <a:pt x="17700" y="9584"/>
                    </a:lnTo>
                    <a:lnTo>
                      <a:pt x="17464" y="9791"/>
                    </a:lnTo>
                    <a:lnTo>
                      <a:pt x="17247" y="9791"/>
                    </a:lnTo>
                    <a:lnTo>
                      <a:pt x="17247" y="10002"/>
                    </a:lnTo>
                    <a:lnTo>
                      <a:pt x="16779" y="10204"/>
                    </a:lnTo>
                    <a:lnTo>
                      <a:pt x="16553" y="10204"/>
                    </a:lnTo>
                    <a:lnTo>
                      <a:pt x="16553" y="10623"/>
                    </a:lnTo>
                    <a:lnTo>
                      <a:pt x="16316" y="10834"/>
                    </a:lnTo>
                    <a:lnTo>
                      <a:pt x="16779" y="11454"/>
                    </a:lnTo>
                    <a:lnTo>
                      <a:pt x="17011" y="11454"/>
                    </a:lnTo>
                    <a:lnTo>
                      <a:pt x="17011" y="11877"/>
                    </a:lnTo>
                    <a:lnTo>
                      <a:pt x="17247" y="11877"/>
                    </a:lnTo>
                    <a:lnTo>
                      <a:pt x="17932" y="12502"/>
                    </a:lnTo>
                    <a:lnTo>
                      <a:pt x="17932" y="12708"/>
                    </a:lnTo>
                    <a:lnTo>
                      <a:pt x="18158" y="12708"/>
                    </a:lnTo>
                    <a:lnTo>
                      <a:pt x="18158" y="13122"/>
                    </a:lnTo>
                    <a:lnTo>
                      <a:pt x="17932" y="13122"/>
                    </a:lnTo>
                    <a:lnTo>
                      <a:pt x="18158" y="13329"/>
                    </a:lnTo>
                    <a:lnTo>
                      <a:pt x="18395" y="13329"/>
                    </a:lnTo>
                    <a:lnTo>
                      <a:pt x="18158" y="13953"/>
                    </a:lnTo>
                    <a:lnTo>
                      <a:pt x="18395" y="13953"/>
                    </a:lnTo>
                    <a:lnTo>
                      <a:pt x="18395" y="14165"/>
                    </a:lnTo>
                    <a:lnTo>
                      <a:pt x="18158" y="14372"/>
                    </a:lnTo>
                    <a:lnTo>
                      <a:pt x="17011" y="14583"/>
                    </a:lnTo>
                    <a:lnTo>
                      <a:pt x="16779" y="14794"/>
                    </a:lnTo>
                    <a:lnTo>
                      <a:pt x="16316" y="14583"/>
                    </a:lnTo>
                    <a:lnTo>
                      <a:pt x="15405" y="14583"/>
                    </a:lnTo>
                    <a:lnTo>
                      <a:pt x="14484" y="14165"/>
                    </a:lnTo>
                    <a:lnTo>
                      <a:pt x="14021" y="14372"/>
                    </a:lnTo>
                    <a:lnTo>
                      <a:pt x="14021" y="14165"/>
                    </a:lnTo>
                    <a:lnTo>
                      <a:pt x="13568" y="14372"/>
                    </a:lnTo>
                    <a:lnTo>
                      <a:pt x="13568" y="14165"/>
                    </a:lnTo>
                    <a:lnTo>
                      <a:pt x="13100" y="14165"/>
                    </a:lnTo>
                    <a:lnTo>
                      <a:pt x="13100" y="14372"/>
                    </a:lnTo>
                    <a:lnTo>
                      <a:pt x="12642" y="15208"/>
                    </a:lnTo>
                    <a:lnTo>
                      <a:pt x="12416" y="15208"/>
                    </a:lnTo>
                    <a:lnTo>
                      <a:pt x="12416" y="16246"/>
                    </a:lnTo>
                    <a:lnTo>
                      <a:pt x="12642" y="16458"/>
                    </a:lnTo>
                    <a:lnTo>
                      <a:pt x="12642" y="16660"/>
                    </a:lnTo>
                    <a:lnTo>
                      <a:pt x="12416" y="16871"/>
                    </a:lnTo>
                    <a:lnTo>
                      <a:pt x="12416" y="17289"/>
                    </a:lnTo>
                    <a:lnTo>
                      <a:pt x="12179" y="17501"/>
                    </a:lnTo>
                    <a:lnTo>
                      <a:pt x="11258" y="17914"/>
                    </a:lnTo>
                    <a:lnTo>
                      <a:pt x="11258" y="18332"/>
                    </a:lnTo>
                    <a:lnTo>
                      <a:pt x="10579" y="18332"/>
                    </a:lnTo>
                    <a:lnTo>
                      <a:pt x="10805" y="18746"/>
                    </a:lnTo>
                    <a:lnTo>
                      <a:pt x="10579" y="18746"/>
                    </a:lnTo>
                    <a:lnTo>
                      <a:pt x="10579" y="18952"/>
                    </a:lnTo>
                    <a:lnTo>
                      <a:pt x="10805" y="19164"/>
                    </a:lnTo>
                    <a:lnTo>
                      <a:pt x="10347" y="19164"/>
                    </a:lnTo>
                    <a:lnTo>
                      <a:pt x="10347" y="18746"/>
                    </a:lnTo>
                    <a:lnTo>
                      <a:pt x="9889" y="19164"/>
                    </a:lnTo>
                    <a:lnTo>
                      <a:pt x="9653" y="18952"/>
                    </a:lnTo>
                    <a:lnTo>
                      <a:pt x="9195" y="19164"/>
                    </a:lnTo>
                    <a:lnTo>
                      <a:pt x="8958" y="18952"/>
                    </a:lnTo>
                    <a:lnTo>
                      <a:pt x="9195" y="18332"/>
                    </a:lnTo>
                    <a:lnTo>
                      <a:pt x="8742" y="18746"/>
                    </a:lnTo>
                    <a:lnTo>
                      <a:pt x="8505" y="18125"/>
                    </a:lnTo>
                    <a:lnTo>
                      <a:pt x="8279" y="17914"/>
                    </a:lnTo>
                    <a:lnTo>
                      <a:pt x="7821" y="18125"/>
                    </a:lnTo>
                    <a:lnTo>
                      <a:pt x="7358" y="17914"/>
                    </a:lnTo>
                    <a:lnTo>
                      <a:pt x="6900" y="18125"/>
                    </a:lnTo>
                    <a:lnTo>
                      <a:pt x="6900" y="17703"/>
                    </a:lnTo>
                    <a:lnTo>
                      <a:pt x="6205" y="18125"/>
                    </a:lnTo>
                    <a:lnTo>
                      <a:pt x="6432" y="18332"/>
                    </a:lnTo>
                    <a:lnTo>
                      <a:pt x="6432" y="18548"/>
                    </a:lnTo>
                    <a:lnTo>
                      <a:pt x="6205" y="18548"/>
                    </a:lnTo>
                    <a:lnTo>
                      <a:pt x="5969" y="18746"/>
                    </a:lnTo>
                    <a:lnTo>
                      <a:pt x="6205" y="18952"/>
                    </a:lnTo>
                    <a:lnTo>
                      <a:pt x="5752" y="19577"/>
                    </a:lnTo>
                    <a:lnTo>
                      <a:pt x="5752" y="19995"/>
                    </a:lnTo>
                    <a:lnTo>
                      <a:pt x="5284" y="19995"/>
                    </a:lnTo>
                    <a:lnTo>
                      <a:pt x="4831" y="19789"/>
                    </a:lnTo>
                    <a:lnTo>
                      <a:pt x="4831" y="19577"/>
                    </a:lnTo>
                    <a:lnTo>
                      <a:pt x="3910" y="19577"/>
                    </a:lnTo>
                    <a:lnTo>
                      <a:pt x="3674" y="19789"/>
                    </a:lnTo>
                    <a:lnTo>
                      <a:pt x="3221" y="19577"/>
                    </a:lnTo>
                    <a:lnTo>
                      <a:pt x="2989" y="19375"/>
                    </a:lnTo>
                    <a:lnTo>
                      <a:pt x="2526" y="19375"/>
                    </a:lnTo>
                    <a:lnTo>
                      <a:pt x="2526" y="19577"/>
                    </a:lnTo>
                    <a:lnTo>
                      <a:pt x="1832" y="19577"/>
                    </a:lnTo>
                    <a:lnTo>
                      <a:pt x="1832" y="18125"/>
                    </a:lnTo>
                    <a:lnTo>
                      <a:pt x="2068" y="17703"/>
                    </a:lnTo>
                    <a:lnTo>
                      <a:pt x="1832" y="17082"/>
                    </a:lnTo>
                    <a:lnTo>
                      <a:pt x="1832" y="16458"/>
                    </a:lnTo>
                    <a:lnTo>
                      <a:pt x="2068" y="16039"/>
                    </a:lnTo>
                    <a:lnTo>
                      <a:pt x="1832" y="15626"/>
                    </a:lnTo>
                    <a:lnTo>
                      <a:pt x="1832" y="15208"/>
                    </a:lnTo>
                    <a:lnTo>
                      <a:pt x="1389" y="14996"/>
                    </a:lnTo>
                    <a:lnTo>
                      <a:pt x="1152" y="13953"/>
                    </a:lnTo>
                    <a:lnTo>
                      <a:pt x="458" y="11454"/>
                    </a:lnTo>
                    <a:lnTo>
                      <a:pt x="458" y="10416"/>
                    </a:lnTo>
                    <a:lnTo>
                      <a:pt x="232" y="10204"/>
                    </a:lnTo>
                    <a:lnTo>
                      <a:pt x="232" y="9373"/>
                    </a:lnTo>
                    <a:lnTo>
                      <a:pt x="0" y="9171"/>
                    </a:lnTo>
                    <a:lnTo>
                      <a:pt x="232" y="8551"/>
                    </a:lnTo>
                    <a:lnTo>
                      <a:pt x="695" y="8748"/>
                    </a:lnTo>
                    <a:lnTo>
                      <a:pt x="1389" y="8748"/>
                    </a:lnTo>
                    <a:lnTo>
                      <a:pt x="1389" y="8959"/>
                    </a:lnTo>
                    <a:lnTo>
                      <a:pt x="1832" y="8959"/>
                    </a:lnTo>
                    <a:lnTo>
                      <a:pt x="1832" y="8748"/>
                    </a:lnTo>
                    <a:lnTo>
                      <a:pt x="2068" y="8551"/>
                    </a:lnTo>
                    <a:lnTo>
                      <a:pt x="2295" y="8748"/>
                    </a:lnTo>
                    <a:lnTo>
                      <a:pt x="2526" y="8330"/>
                    </a:lnTo>
                    <a:lnTo>
                      <a:pt x="2989" y="8551"/>
                    </a:lnTo>
                    <a:lnTo>
                      <a:pt x="3221" y="8959"/>
                    </a:lnTo>
                    <a:lnTo>
                      <a:pt x="3674" y="8748"/>
                    </a:lnTo>
                    <a:lnTo>
                      <a:pt x="3674" y="8551"/>
                    </a:lnTo>
                    <a:lnTo>
                      <a:pt x="4368" y="8551"/>
                    </a:lnTo>
                    <a:lnTo>
                      <a:pt x="4368" y="8748"/>
                    </a:lnTo>
                    <a:lnTo>
                      <a:pt x="4590" y="8748"/>
                    </a:lnTo>
                    <a:lnTo>
                      <a:pt x="4831" y="9171"/>
                    </a:lnTo>
                    <a:lnTo>
                      <a:pt x="5752" y="9171"/>
                    </a:lnTo>
                    <a:lnTo>
                      <a:pt x="6205" y="8748"/>
                    </a:lnTo>
                    <a:lnTo>
                      <a:pt x="6432" y="8748"/>
                    </a:lnTo>
                    <a:lnTo>
                      <a:pt x="6432" y="8551"/>
                    </a:lnTo>
                    <a:lnTo>
                      <a:pt x="6900" y="8128"/>
                    </a:lnTo>
                    <a:lnTo>
                      <a:pt x="7126" y="8128"/>
                    </a:lnTo>
                    <a:lnTo>
                      <a:pt x="7126" y="8551"/>
                    </a:lnTo>
                    <a:lnTo>
                      <a:pt x="7584" y="8551"/>
                    </a:lnTo>
                    <a:lnTo>
                      <a:pt x="8279" y="8330"/>
                    </a:lnTo>
                    <a:lnTo>
                      <a:pt x="8279" y="8128"/>
                    </a:lnTo>
                    <a:lnTo>
                      <a:pt x="7821" y="8128"/>
                    </a:lnTo>
                    <a:lnTo>
                      <a:pt x="7821" y="7705"/>
                    </a:lnTo>
                    <a:lnTo>
                      <a:pt x="8279" y="7705"/>
                    </a:lnTo>
                    <a:lnTo>
                      <a:pt x="8279" y="7498"/>
                    </a:lnTo>
                    <a:lnTo>
                      <a:pt x="8958" y="7498"/>
                    </a:lnTo>
                    <a:lnTo>
                      <a:pt x="9421" y="7705"/>
                    </a:lnTo>
                    <a:lnTo>
                      <a:pt x="9653" y="7705"/>
                    </a:lnTo>
                    <a:lnTo>
                      <a:pt x="10347" y="7287"/>
                    </a:lnTo>
                    <a:lnTo>
                      <a:pt x="10579" y="6878"/>
                    </a:lnTo>
                    <a:lnTo>
                      <a:pt x="10579" y="6667"/>
                    </a:lnTo>
                    <a:lnTo>
                      <a:pt x="10805" y="6667"/>
                    </a:lnTo>
                    <a:lnTo>
                      <a:pt x="11042" y="6455"/>
                    </a:lnTo>
                    <a:lnTo>
                      <a:pt x="11258" y="6455"/>
                    </a:lnTo>
                    <a:lnTo>
                      <a:pt x="11258" y="6667"/>
                    </a:lnTo>
                    <a:lnTo>
                      <a:pt x="11495" y="6667"/>
                    </a:lnTo>
                    <a:lnTo>
                      <a:pt x="11953" y="6253"/>
                    </a:lnTo>
                    <a:lnTo>
                      <a:pt x="12179" y="6253"/>
                    </a:lnTo>
                    <a:lnTo>
                      <a:pt x="12416" y="6042"/>
                    </a:lnTo>
                    <a:lnTo>
                      <a:pt x="12642" y="6455"/>
                    </a:lnTo>
                    <a:lnTo>
                      <a:pt x="12642" y="7287"/>
                    </a:lnTo>
                    <a:lnTo>
                      <a:pt x="12416" y="7287"/>
                    </a:lnTo>
                    <a:lnTo>
                      <a:pt x="12416" y="7705"/>
                    </a:lnTo>
                    <a:lnTo>
                      <a:pt x="13337" y="7705"/>
                    </a:lnTo>
                    <a:lnTo>
                      <a:pt x="13337" y="7498"/>
                    </a:lnTo>
                    <a:lnTo>
                      <a:pt x="13790" y="7498"/>
                    </a:lnTo>
                    <a:lnTo>
                      <a:pt x="13790" y="7085"/>
                    </a:lnTo>
                    <a:lnTo>
                      <a:pt x="14021" y="6878"/>
                    </a:lnTo>
                    <a:lnTo>
                      <a:pt x="13790" y="6455"/>
                    </a:lnTo>
                    <a:lnTo>
                      <a:pt x="13568" y="6455"/>
                    </a:lnTo>
                    <a:lnTo>
                      <a:pt x="13568" y="6042"/>
                    </a:lnTo>
                    <a:lnTo>
                      <a:pt x="13337" y="5835"/>
                    </a:lnTo>
                    <a:lnTo>
                      <a:pt x="12642" y="5835"/>
                    </a:lnTo>
                    <a:lnTo>
                      <a:pt x="12632" y="5835"/>
                    </a:lnTo>
                    <a:lnTo>
                      <a:pt x="12642" y="5835"/>
                    </a:lnTo>
                    <a:lnTo>
                      <a:pt x="13100" y="5210"/>
                    </a:lnTo>
                    <a:lnTo>
                      <a:pt x="13100" y="4792"/>
                    </a:lnTo>
                    <a:lnTo>
                      <a:pt x="13568" y="3961"/>
                    </a:lnTo>
                    <a:lnTo>
                      <a:pt x="13790" y="3749"/>
                    </a:lnTo>
                    <a:lnTo>
                      <a:pt x="14021" y="1452"/>
                    </a:lnTo>
                    <a:lnTo>
                      <a:pt x="15169" y="630"/>
                    </a:lnTo>
                    <a:lnTo>
                      <a:pt x="15863" y="418"/>
                    </a:lnTo>
                    <a:lnTo>
                      <a:pt x="16316" y="630"/>
                    </a:lnTo>
                    <a:lnTo>
                      <a:pt x="16316" y="211"/>
                    </a:lnTo>
                    <a:lnTo>
                      <a:pt x="16779" y="0"/>
                    </a:lnTo>
                    <a:lnTo>
                      <a:pt x="1724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000000">
                          <a:gamma/>
                          <a:shade val="60000"/>
                          <a:invGamma/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3671888" y="3717925"/>
              <a:ext cx="1222375" cy="366713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GRODNO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  <p:sp>
          <p:nvSpPr>
            <p:cNvPr id="214029" name="Text Box 13"/>
            <p:cNvSpPr txBox="1">
              <a:spLocks noChangeArrowheads="1"/>
            </p:cNvSpPr>
            <p:nvPr/>
          </p:nvSpPr>
          <p:spPr bwMode="auto">
            <a:xfrm>
              <a:off x="5991225" y="3094038"/>
              <a:ext cx="979488" cy="366712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MINSK</a:t>
              </a:r>
              <a:endParaRPr lang="ru-RU" b="1" dirty="0">
                <a:solidFill>
                  <a:srgbClr val="1C1C1C"/>
                </a:solidFill>
              </a:endParaRPr>
            </a:p>
          </p:txBody>
        </p:sp>
        <p:sp>
          <p:nvSpPr>
            <p:cNvPr id="214030" name="Text Box 14"/>
            <p:cNvSpPr txBox="1">
              <a:spLocks noChangeArrowheads="1"/>
            </p:cNvSpPr>
            <p:nvPr/>
          </p:nvSpPr>
          <p:spPr bwMode="auto">
            <a:xfrm>
              <a:off x="6048375" y="2062163"/>
              <a:ext cx="1190625" cy="366712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VITEBSK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  <p:sp>
          <p:nvSpPr>
            <p:cNvPr id="214031" name="Text Box 15"/>
            <p:cNvSpPr txBox="1">
              <a:spLocks noChangeArrowheads="1"/>
            </p:cNvSpPr>
            <p:nvPr/>
          </p:nvSpPr>
          <p:spPr bwMode="auto">
            <a:xfrm>
              <a:off x="7127875" y="3357563"/>
              <a:ext cx="1271588" cy="366712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MOGILEV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  <p:sp>
          <p:nvSpPr>
            <p:cNvPr id="214032" name="Text Box 16"/>
            <p:cNvSpPr txBox="1">
              <a:spLocks noChangeArrowheads="1"/>
            </p:cNvSpPr>
            <p:nvPr/>
          </p:nvSpPr>
          <p:spPr bwMode="auto">
            <a:xfrm>
              <a:off x="3708400" y="5157788"/>
              <a:ext cx="931863" cy="366712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BREST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  <p:sp>
          <p:nvSpPr>
            <p:cNvPr id="214037" name="Text Box 21"/>
            <p:cNvSpPr txBox="1">
              <a:spLocks noChangeArrowheads="1"/>
            </p:cNvSpPr>
            <p:nvPr/>
          </p:nvSpPr>
          <p:spPr bwMode="auto">
            <a:xfrm>
              <a:off x="6624638" y="5086350"/>
              <a:ext cx="1006475" cy="366713"/>
            </a:xfrm>
            <a:prstGeom prst="rect">
              <a:avLst/>
            </a:prstGeom>
            <a:solidFill>
              <a:srgbClr val="D9D9D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80808"/>
                  </a:solidFill>
                </a:rPr>
                <a:t>GOMEL</a:t>
              </a:r>
              <a:endParaRPr lang="ru-RU" b="1" dirty="0">
                <a:solidFill>
                  <a:srgbClr val="080808"/>
                </a:solidFill>
              </a:endParaRPr>
            </a:p>
          </p:txBody>
        </p:sp>
      </p:grp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6400800" y="1981200"/>
            <a:ext cx="990600" cy="2209800"/>
          </a:xfrm>
          <a:prstGeom prst="line">
            <a:avLst/>
          </a:prstGeom>
          <a:noFill/>
          <a:ln w="31750">
            <a:solidFill>
              <a:srgbClr val="1C1C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3276600" y="5181600"/>
            <a:ext cx="762000" cy="838200"/>
          </a:xfrm>
          <a:prstGeom prst="line">
            <a:avLst/>
          </a:prstGeom>
          <a:noFill/>
          <a:ln w="31750">
            <a:solidFill>
              <a:srgbClr val="1C1C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934200" y="1524000"/>
            <a:ext cx="18288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lang="fr-FR" sz="2000" b="1" dirty="0" smtClean="0">
                <a:latin typeface="+mn-lt"/>
                <a:ea typeface="+mn-ea"/>
                <a:cs typeface="+mn-cs"/>
              </a:rPr>
              <a:t>C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hechersk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lang="fr-FR" sz="2000" b="1" dirty="0" smtClean="0">
                <a:latin typeface="+mn-lt"/>
                <a:ea typeface="+mn-ea"/>
                <a:cs typeface="+mn-cs"/>
              </a:rPr>
              <a:t>district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162800" y="4343400"/>
            <a:ext cx="15240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lang="fr-FR" sz="2000" b="1" noProof="0" dirty="0" err="1" smtClean="0">
                <a:latin typeface="+mn-lt"/>
                <a:ea typeface="+mn-ea"/>
                <a:cs typeface="+mn-cs"/>
              </a:rPr>
              <a:t>Bragin</a:t>
            </a:r>
            <a:endParaRPr lang="fr-FR" sz="2000" b="1" noProof="0" dirty="0" smtClean="0">
              <a:latin typeface="+mn-lt"/>
              <a:ea typeface="+mn-ea"/>
              <a:cs typeface="+mn-cs"/>
            </a:endParaRPr>
          </a:p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fr-FR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district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057400" y="5562600"/>
            <a:ext cx="15240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fr-FR" sz="2000" b="1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Stolyn</a:t>
            </a:r>
            <a:endParaRPr kumimoji="0" lang="fr-FR" sz="20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fr-FR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district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2000" y="1600200"/>
            <a:ext cx="2133600" cy="9144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BELARUS</a:t>
            </a:r>
          </a:p>
        </p:txBody>
      </p:sp>
      <p:pic>
        <p:nvPicPr>
          <p:cNvPr id="36" name="Picture 3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71475" cy="3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105400" y="5867400"/>
            <a:ext cx="1905000" cy="431800"/>
          </a:xfrm>
          <a:prstGeom prst="rect">
            <a:avLst/>
          </a:prstGeom>
        </p:spPr>
        <p:txBody>
          <a:bodyPr vert="horz" wrap="none" lIns="0" rIns="18288" rtlCol="0">
            <a:normAutofit/>
          </a:bodyPr>
          <a:lstStyle/>
          <a:p>
            <a:pPr marL="0" marR="4572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r>
              <a:rPr lang="en-GB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Chernobyl NPP</a:t>
            </a:r>
            <a:endParaRPr kumimoji="0" lang="en-GB" b="1" i="0" u="none" strike="noStrike" kern="1200" cap="none" spc="0" normalizeH="0" baseline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8</a:t>
            </a:fld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6324600" y="525780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0" rIns="18288" rtlCol="0">
            <a:normAutofit fontScale="70000" lnSpcReduction="20000"/>
          </a:bodyPr>
          <a:lstStyle/>
          <a:p>
            <a:pPr marL="0" marR="4572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H="1">
            <a:off x="6172200" y="4800600"/>
            <a:ext cx="1295400" cy="685800"/>
          </a:xfrm>
          <a:prstGeom prst="line">
            <a:avLst/>
          </a:prstGeom>
          <a:noFill/>
          <a:ln w="31750">
            <a:solidFill>
              <a:srgbClr val="1C1C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18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0150" y="979488"/>
            <a:ext cx="4645025" cy="438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fr-FR" smtClean="0">
              <a:cs typeface="+mj-cs"/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662" y="381000"/>
            <a:ext cx="7653801" cy="5181600"/>
          </a:xfrm>
        </p:spPr>
      </p:pic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25400" y="5715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18288"/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lang="en-GB" sz="2000" b="1" dirty="0" smtClean="0">
                <a:solidFill>
                  <a:srgbClr val="000058"/>
                </a:solidFill>
                <a:latin typeface="Arial" charset="0"/>
              </a:rPr>
              <a:t>ETHOS project - Dialogue between inhabitants and experts</a:t>
            </a:r>
            <a:endParaRPr lang="en-GB" sz="2000" b="1" dirty="0">
              <a:solidFill>
                <a:srgbClr val="000058"/>
              </a:solidFill>
              <a:latin typeface="Arial" charset="0"/>
            </a:endParaRPr>
          </a:p>
        </p:txBody>
      </p:sp>
      <p:sp>
        <p:nvSpPr>
          <p:cNvPr id="8" name="Espace réservé du numéro de diapositive 4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22D625D-3FA4-A540-BB2E-F9668D0E7280}" type="slidenum">
              <a:rPr lang="fr-FR" sz="1200"/>
              <a:pPr algn="r" eaLnBrk="1" hangingPunct="1"/>
              <a:t>9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5486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/>
      <a:bodyPr vert="horz" lIns="0" rIns="18288">
        <a:normAutofit/>
      </a:bodyPr>
      <a:lstStyle>
        <a:defPPr marL="0" marR="4572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3"/>
          </a:buClr>
          <a:buSzPct val="95000"/>
          <a:buFont typeface="Wingdings 2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39439</TotalTime>
  <Words>1707</Words>
  <Application>Microsoft Macintosh PowerPoint</Application>
  <PresentationFormat>Présentation à l'écran (4:3)</PresentationFormat>
  <Paragraphs>247</Paragraphs>
  <Slides>25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Flow</vt:lpstr>
      <vt:lpstr>   Experience with Stakeholders Engagement in  Post-Accident Situations </vt:lpstr>
      <vt:lpstr>Stakeholder engagement</vt:lpstr>
      <vt:lpstr>Autonomy and dignity </vt:lpstr>
      <vt:lpstr>Lessons learned from Chernobyl - ETHOS project in the Stoyln district, Belarus (1996-2001) -  </vt:lpstr>
      <vt:lpstr>Practical radiation protection culture  </vt:lpstr>
      <vt:lpstr>The 3 pillars of stakeholder engagement  </vt:lpstr>
      <vt:lpstr>How to engage stakeholders in the context of  contaminated areas ?</vt:lpstr>
      <vt:lpstr>Présentation PowerPoint</vt:lpstr>
      <vt:lpstr>Présentation PowerPoint</vt:lpstr>
      <vt:lpstr>Présentation PowerPoint</vt:lpstr>
      <vt:lpstr>Présentation PowerPoint</vt:lpstr>
      <vt:lpstr>The Bragin project - CORE program (2004 - 2008) - </vt:lpstr>
      <vt:lpstr>The monitoring system developed in the Bragin district  </vt:lpstr>
      <vt:lpstr>Whole body measurements</vt:lpstr>
      <vt:lpstr>Results</vt:lpstr>
      <vt:lpstr>  Lessons learnt   </vt:lpstr>
      <vt:lpstr>The Chechersk project - CORE program (2005 - 2009) - </vt:lpstr>
      <vt:lpstr> The health surveillance system developed  in the Chechersk project  </vt:lpstr>
      <vt:lpstr>Health checks of children  </vt:lpstr>
      <vt:lpstr> Results </vt:lpstr>
      <vt:lpstr>Lessons learnt </vt:lpstr>
      <vt:lpstr>Concluding remarks (1)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Chris</dc:creator>
  <cp:lastModifiedBy>Jacques LOCHARD</cp:lastModifiedBy>
  <cp:revision>548</cp:revision>
  <cp:lastPrinted>2012-04-10T10:15:01Z</cp:lastPrinted>
  <dcterms:created xsi:type="dcterms:W3CDTF">2012-11-18T12:06:30Z</dcterms:created>
  <dcterms:modified xsi:type="dcterms:W3CDTF">2014-02-23T02:04:52Z</dcterms:modified>
</cp:coreProperties>
</file>