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9" r:id="rId1"/>
    <p:sldMasterId id="2147484022" r:id="rId2"/>
  </p:sldMasterIdLst>
  <p:notesMasterIdLst>
    <p:notesMasterId r:id="rId23"/>
  </p:notesMasterIdLst>
  <p:handoutMasterIdLst>
    <p:handoutMasterId r:id="rId24"/>
  </p:handoutMasterIdLst>
  <p:sldIdLst>
    <p:sldId id="556" r:id="rId3"/>
    <p:sldId id="560" r:id="rId4"/>
    <p:sldId id="593" r:id="rId5"/>
    <p:sldId id="606" r:id="rId6"/>
    <p:sldId id="594" r:id="rId7"/>
    <p:sldId id="603" r:id="rId8"/>
    <p:sldId id="575" r:id="rId9"/>
    <p:sldId id="587" r:id="rId10"/>
    <p:sldId id="565" r:id="rId11"/>
    <p:sldId id="596" r:id="rId12"/>
    <p:sldId id="563" r:id="rId13"/>
    <p:sldId id="595" r:id="rId14"/>
    <p:sldId id="604" r:id="rId15"/>
    <p:sldId id="590" r:id="rId16"/>
    <p:sldId id="605" r:id="rId17"/>
    <p:sldId id="602" r:id="rId18"/>
    <p:sldId id="597" r:id="rId19"/>
    <p:sldId id="599" r:id="rId20"/>
    <p:sldId id="600" r:id="rId21"/>
    <p:sldId id="598" r:id="rId22"/>
  </p:sldIdLst>
  <p:sldSz cx="9144000" cy="6858000" type="screen4x3"/>
  <p:notesSz cx="6794500" cy="99187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FD9"/>
    <a:srgbClr val="F2F2F2"/>
    <a:srgbClr val="D1FFD1"/>
    <a:srgbClr val="46FF00"/>
    <a:srgbClr val="97FF6D"/>
    <a:srgbClr val="00C85A"/>
    <a:srgbClr val="CAFFC1"/>
    <a:srgbClr val="BFF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1" autoAdjust="0"/>
    <p:restoredTop sz="99872" autoAdjust="0"/>
  </p:normalViewPr>
  <p:slideViewPr>
    <p:cSldViewPr>
      <p:cViewPr varScale="1">
        <p:scale>
          <a:sx n="85" d="100"/>
          <a:sy n="85" d="100"/>
        </p:scale>
        <p:origin x="-151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9" rIns="90399" bIns="4519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9" rIns="90399" bIns="451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CA48E921-9430-4793-A40C-AA1E03B3288D}" type="datetime1">
              <a:rPr lang="de-DE"/>
              <a:pPr>
                <a:defRPr/>
              </a:pPr>
              <a:t>11.02.2014</a:t>
            </a:fld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9" rIns="90399" bIns="4519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99" tIns="45199" rIns="90399" bIns="4519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020607A-8AB5-45EE-BEAC-9941EDACE8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29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0" tIns="45675" rIns="91350" bIns="45675" numCol="1" anchor="t" anchorCtr="0" compatLnSpc="1">
            <a:prstTxWarp prst="textNoShape">
              <a:avLst/>
            </a:prstTxWarp>
          </a:bodyPr>
          <a:lstStyle>
            <a:lvl1pPr algn="l" defTabSz="913400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0" tIns="45675" rIns="91350" bIns="45675" numCol="1" anchor="t" anchorCtr="0" compatLnSpc="1">
            <a:prstTxWarp prst="textNoShape">
              <a:avLst/>
            </a:prstTxWarp>
          </a:bodyPr>
          <a:lstStyle>
            <a:lvl1pPr algn="r" defTabSz="913400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7763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0" tIns="45675" rIns="91350" bIns="45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0" tIns="45675" rIns="91350" bIns="45675" numCol="1" anchor="b" anchorCtr="0" compatLnSpc="1">
            <a:prstTxWarp prst="textNoShape">
              <a:avLst/>
            </a:prstTxWarp>
          </a:bodyPr>
          <a:lstStyle>
            <a:lvl1pPr algn="l" defTabSz="913400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02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0" tIns="45675" rIns="91350" bIns="45675" numCol="1" anchor="b" anchorCtr="0" compatLnSpc="1">
            <a:prstTxWarp prst="textNoShape">
              <a:avLst/>
            </a:prstTxWarp>
          </a:bodyPr>
          <a:lstStyle>
            <a:lvl1pPr algn="r" defTabSz="913400">
              <a:defRPr sz="1200" b="0">
                <a:latin typeface="Arial" pitchFamily="34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98D6FE3F-ED6A-49CC-A21B-3C2438DF86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62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35000"/>
            <a:ext cx="609600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991725" y="4383088"/>
            <a:ext cx="184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en-US" sz="2400" b="0">
              <a:solidFill>
                <a:srgbClr val="51515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05588"/>
            <a:ext cx="5784850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/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10596" r="26353" b="9271"/>
          <a:stretch>
            <a:fillRect/>
          </a:stretch>
        </p:blipFill>
        <p:spPr bwMode="auto">
          <a:xfrm>
            <a:off x="298450" y="706438"/>
            <a:ext cx="3975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b="7451"/>
          <a:stretch>
            <a:fillRect/>
          </a:stretch>
        </p:blipFill>
        <p:spPr bwMode="auto">
          <a:xfrm>
            <a:off x="7164388" y="5949950"/>
            <a:ext cx="1871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2752725"/>
            <a:ext cx="6478588" cy="1295400"/>
          </a:xfrm>
        </p:spPr>
        <p:txBody>
          <a:bodyPr/>
          <a:lstStyle>
            <a:lvl1pPr>
              <a:spcBef>
                <a:spcPct val="50000"/>
              </a:spcBef>
              <a:defRPr sz="1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905250"/>
            <a:ext cx="6478588" cy="109855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94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1821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944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85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30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9978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52413" y="323850"/>
            <a:ext cx="8813800" cy="22780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de-DE" b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91725" y="4383088"/>
            <a:ext cx="1841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de-DE" sz="2400" b="0">
              <a:solidFill>
                <a:srgbClr val="51515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400" b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605588"/>
            <a:ext cx="5784850" cy="252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400" b="0">
              <a:solidFill>
                <a:srgbClr val="000000"/>
              </a:solidFill>
            </a:endParaRPr>
          </a:p>
        </p:txBody>
      </p:sp>
      <p:pic>
        <p:nvPicPr>
          <p:cNvPr id="8" name="Picture 10" descr="hg_logo_100_engl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6008688"/>
            <a:ext cx="15763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400" b="0">
              <a:solidFill>
                <a:srgbClr val="000000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6732588"/>
            <a:ext cx="5784850" cy="125412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400" b="0">
              <a:solidFill>
                <a:srgbClr val="000000"/>
              </a:solidFill>
            </a:endParaRPr>
          </a:p>
        </p:txBody>
      </p:sp>
      <p:pic>
        <p:nvPicPr>
          <p:cNvPr id="11" name="Grafik 15" descr="DRS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38125"/>
            <a:ext cx="87566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35000"/>
            <a:ext cx="609600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400" b="0">
              <a:solidFill>
                <a:srgbClr val="000000"/>
              </a:solidFill>
            </a:endParaRPr>
          </a:p>
        </p:txBody>
      </p:sp>
      <p:pic>
        <p:nvPicPr>
          <p:cNvPr id="13" name="Picture 9" descr="rgb_a4_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762000"/>
            <a:ext cx="37766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8775" y="2752725"/>
            <a:ext cx="6478588" cy="1295400"/>
          </a:xfrm>
        </p:spPr>
        <p:txBody>
          <a:bodyPr tIns="45720"/>
          <a:lstStyle>
            <a:lvl1pPr>
              <a:spcBef>
                <a:spcPct val="50000"/>
              </a:spcBef>
              <a:defRPr sz="1600" b="1">
                <a:solidFill>
                  <a:srgbClr val="B95B35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905250"/>
            <a:ext cx="6478588" cy="1098550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3293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95B3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rgbClr val="B95B35"/>
              </a:buClr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690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B95B3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48388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95B3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358900"/>
            <a:ext cx="4241800" cy="3293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rgbClr val="B95B35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358900"/>
            <a:ext cx="4243388" cy="1619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722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B95B3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8592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Clr>
                <a:srgbClr val="B95B35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3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67333"/>
            <a:ext cx="8229600" cy="4525963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117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95B3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4582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213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37671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buClr>
                <a:srgbClr val="B95B35"/>
              </a:buCl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04148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73073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95B3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13561" y="1358900"/>
            <a:ext cx="3674852" cy="1619250"/>
          </a:xfrm>
        </p:spPr>
        <p:txBody>
          <a:bodyPr vert="eaVert"/>
          <a:lstStyle>
            <a:lvl3pPr>
              <a:buClr>
                <a:srgbClr val="B95B35"/>
              </a:buClr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505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5925" y="274638"/>
            <a:ext cx="2170113" cy="27035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54445" y="274638"/>
            <a:ext cx="2259080" cy="2703512"/>
          </a:xfrm>
        </p:spPr>
        <p:txBody>
          <a:bodyPr vert="eaVert"/>
          <a:lstStyle>
            <a:lvl3pPr>
              <a:buClr>
                <a:srgbClr val="B95B35"/>
              </a:buClr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557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98450" y="274638"/>
            <a:ext cx="8637588" cy="900112"/>
          </a:xfrm>
        </p:spPr>
        <p:txBody>
          <a:bodyPr/>
          <a:lstStyle>
            <a:lvl1pPr>
              <a:defRPr>
                <a:solidFill>
                  <a:srgbClr val="B95B3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50825" y="1358900"/>
            <a:ext cx="4241800" cy="1889748"/>
          </a:xfrm>
        </p:spPr>
        <p:txBody>
          <a:bodyPr/>
          <a:lstStyle>
            <a:lvl3pPr>
              <a:buClr>
                <a:srgbClr val="B95B35"/>
              </a:buClr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1358900"/>
            <a:ext cx="4243388" cy="1889748"/>
          </a:xfrm>
        </p:spPr>
        <p:txBody>
          <a:bodyPr/>
          <a:lstStyle>
            <a:lvl3pPr>
              <a:buClr>
                <a:srgbClr val="B95B35"/>
              </a:buClr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07693" y="3469676"/>
            <a:ext cx="4241800" cy="1889748"/>
          </a:xfrm>
        </p:spPr>
        <p:txBody>
          <a:bodyPr/>
          <a:lstStyle>
            <a:lvl3pPr>
              <a:buClr>
                <a:srgbClr val="B95B35"/>
              </a:buClr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7772" y="3486929"/>
            <a:ext cx="4243388" cy="1889748"/>
          </a:xfrm>
        </p:spPr>
        <p:txBody>
          <a:bodyPr/>
          <a:lstStyle>
            <a:lvl3pPr>
              <a:buClr>
                <a:srgbClr val="B95B35"/>
              </a:buClr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8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207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7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16435" r="27269" b="23282"/>
          <a:stretch>
            <a:fillRect/>
          </a:stretch>
        </p:blipFill>
        <p:spPr bwMode="auto">
          <a:xfrm>
            <a:off x="457200" y="6269038"/>
            <a:ext cx="3178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b="7451"/>
          <a:stretch>
            <a:fillRect/>
          </a:stretch>
        </p:blipFill>
        <p:spPr bwMode="auto">
          <a:xfrm>
            <a:off x="7781925" y="6240463"/>
            <a:ext cx="11334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9"/>
          <p:cNvCxnSpPr>
            <a:cxnSpLocks noChangeShapeType="1"/>
          </p:cNvCxnSpPr>
          <p:nvPr userDrawn="1"/>
        </p:nvCxnSpPr>
        <p:spPr bwMode="auto">
          <a:xfrm>
            <a:off x="457200" y="1219200"/>
            <a:ext cx="8458200" cy="1588"/>
          </a:xfrm>
          <a:prstGeom prst="line">
            <a:avLst/>
          </a:prstGeom>
          <a:noFill/>
          <a:ln w="19050">
            <a:solidFill>
              <a:srgbClr val="46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10"/>
          <p:cNvCxnSpPr>
            <a:cxnSpLocks noChangeShapeType="1"/>
          </p:cNvCxnSpPr>
          <p:nvPr userDrawn="1"/>
        </p:nvCxnSpPr>
        <p:spPr bwMode="auto">
          <a:xfrm>
            <a:off x="457200" y="304800"/>
            <a:ext cx="8458200" cy="1588"/>
          </a:xfrm>
          <a:prstGeom prst="line">
            <a:avLst/>
          </a:prstGeom>
          <a:noFill/>
          <a:ln w="19050">
            <a:solidFill>
              <a:srgbClr val="46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 Verbindung 8"/>
          <p:cNvCxnSpPr/>
          <p:nvPr userDrawn="1"/>
        </p:nvCxnSpPr>
        <p:spPr bwMode="auto">
          <a:xfrm>
            <a:off x="457200" y="6126163"/>
            <a:ext cx="8458200" cy="1587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hteck 18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56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2000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63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82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34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29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cxnSp>
        <p:nvCxnSpPr>
          <p:cNvPr id="1028" name="Gerade Verbindung 9"/>
          <p:cNvCxnSpPr>
            <a:cxnSpLocks noChangeShapeType="1"/>
          </p:cNvCxnSpPr>
          <p:nvPr/>
        </p:nvCxnSpPr>
        <p:spPr bwMode="auto">
          <a:xfrm>
            <a:off x="457200" y="1219200"/>
            <a:ext cx="8458200" cy="1588"/>
          </a:xfrm>
          <a:prstGeom prst="line">
            <a:avLst/>
          </a:prstGeom>
          <a:noFill/>
          <a:ln w="19050">
            <a:solidFill>
              <a:srgbClr val="46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" name="Gerade Verbindung 10"/>
          <p:cNvCxnSpPr>
            <a:cxnSpLocks noChangeShapeType="1"/>
          </p:cNvCxnSpPr>
          <p:nvPr/>
        </p:nvCxnSpPr>
        <p:spPr bwMode="auto">
          <a:xfrm>
            <a:off x="457200" y="304800"/>
            <a:ext cx="8458200" cy="1588"/>
          </a:xfrm>
          <a:prstGeom prst="line">
            <a:avLst/>
          </a:prstGeom>
          <a:noFill/>
          <a:ln w="19050">
            <a:solidFill>
              <a:srgbClr val="46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457200" y="6126163"/>
            <a:ext cx="8458200" cy="1587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031" name="Bild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48400"/>
            <a:ext cx="1054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Bild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03963"/>
            <a:ext cx="2895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55" y="6169025"/>
            <a:ext cx="7858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60" y="6200031"/>
            <a:ext cx="8239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EpiRadBio_logo_small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488959" y="6237312"/>
            <a:ext cx="247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0" dirty="0" smtClean="0"/>
              <a:t>Radiation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and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Thyroid</a:t>
            </a:r>
            <a:r>
              <a:rPr lang="de-DE" sz="1200" b="0" baseline="0" dirty="0" smtClean="0"/>
              <a:t> </a:t>
            </a:r>
            <a:r>
              <a:rPr lang="de-DE" sz="1200" b="0" baseline="0" dirty="0" err="1" smtClean="0"/>
              <a:t>Cancer</a:t>
            </a:r>
            <a:r>
              <a:rPr lang="de-DE" sz="1200" b="0" dirty="0" smtClean="0"/>
              <a:t/>
            </a:r>
            <a:br>
              <a:rPr lang="de-DE" sz="1200" b="0" dirty="0" smtClean="0"/>
            </a:br>
            <a:r>
              <a:rPr lang="de-DE" sz="1200" b="0" dirty="0" smtClean="0"/>
              <a:t>Tokyo, 21-23 Feb 2014</a:t>
            </a:r>
            <a:endParaRPr lang="de-DE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299" r:id="rId2"/>
    <p:sldLayoutId id="2147484300" r:id="rId3"/>
    <p:sldLayoutId id="2147484323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6" charset="-128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pitchFamily="-108" charset="-128"/>
          <a:cs typeface="ＭＳ Ｐゴシック" pitchFamily="-106" charset="-128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pitchFamily="-108" charset="-128"/>
          <a:cs typeface="ＭＳ Ｐゴシック" pitchFamily="-106" charset="-128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pitchFamily="-108" charset="-128"/>
          <a:cs typeface="ＭＳ Ｐゴシック" pitchFamily="-106" charset="-128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charset="0"/>
          <a:ea typeface="ＭＳ Ｐゴシック" pitchFamily="-108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buClr>
          <a:srgbClr val="00589C"/>
        </a:buClr>
        <a:buFont typeface="Wingdings" pitchFamily="2" charset="2"/>
        <a:defRPr>
          <a:solidFill>
            <a:schemeClr val="tx1"/>
          </a:solidFill>
          <a:latin typeface="+mn-lt"/>
          <a:ea typeface="ＭＳ Ｐゴシック" pitchFamily="-108" charset="-128"/>
          <a:cs typeface="ＭＳ Ｐゴシック" pitchFamily="-106" charset="-128"/>
        </a:defRPr>
      </a:lvl1pPr>
      <a:lvl2pPr marL="161925" indent="-160338" algn="l" rtl="0" eaLnBrk="0" fontAlgn="base" hangingPunct="0">
        <a:spcBef>
          <a:spcPct val="70000"/>
        </a:spcBef>
        <a:spcAft>
          <a:spcPct val="0"/>
        </a:spcAft>
        <a:buClr>
          <a:schemeClr val="tx1"/>
        </a:buClr>
        <a:defRPr sz="1600" b="1">
          <a:solidFill>
            <a:schemeClr val="tx1"/>
          </a:solidFill>
          <a:latin typeface="+mn-lt"/>
          <a:ea typeface="ＭＳ Ｐゴシック" charset="-128"/>
        </a:defRPr>
      </a:lvl2pPr>
      <a:lvl3pPr marL="352425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3pPr>
      <a:lvl4pPr marL="593725" indent="-365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defRPr sz="1200">
          <a:solidFill>
            <a:schemeClr val="tx1"/>
          </a:solidFill>
          <a:latin typeface="+mn-lt"/>
          <a:ea typeface="ＭＳ Ｐゴシック" charset="-128"/>
        </a:defRPr>
      </a:lvl4pPr>
      <a:lvl5pPr marL="949325" indent="-18256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  <a:ea typeface="ＭＳ Ｐゴシック" charset="-128"/>
        </a:defRPr>
      </a:lvl5pPr>
      <a:lvl6pPr marL="1406525" indent="-182563" algn="l" rtl="0" fontAlgn="base">
        <a:spcBef>
          <a:spcPct val="20000"/>
        </a:spcBef>
        <a:spcAft>
          <a:spcPct val="0"/>
        </a:spcAft>
        <a:buFont typeface="Verdana" charset="0"/>
        <a:buChar char="•"/>
        <a:defRPr sz="1000">
          <a:solidFill>
            <a:schemeClr val="tx1"/>
          </a:solidFill>
          <a:latin typeface="+mn-lt"/>
          <a:ea typeface="ＭＳ Ｐゴシック" charset="-128"/>
        </a:defRPr>
      </a:lvl6pPr>
      <a:lvl7pPr marL="1863725" indent="-182563" algn="l" rtl="0" fontAlgn="base">
        <a:spcBef>
          <a:spcPct val="20000"/>
        </a:spcBef>
        <a:spcAft>
          <a:spcPct val="0"/>
        </a:spcAft>
        <a:buFont typeface="Verdana" charset="0"/>
        <a:buChar char="•"/>
        <a:defRPr sz="1000">
          <a:solidFill>
            <a:schemeClr val="tx1"/>
          </a:solidFill>
          <a:latin typeface="+mn-lt"/>
          <a:ea typeface="ＭＳ Ｐゴシック" charset="-128"/>
        </a:defRPr>
      </a:lvl7pPr>
      <a:lvl8pPr marL="2320925" indent="-182563" algn="l" rtl="0" fontAlgn="base">
        <a:spcBef>
          <a:spcPct val="20000"/>
        </a:spcBef>
        <a:spcAft>
          <a:spcPct val="0"/>
        </a:spcAft>
        <a:buFont typeface="Verdana" charset="0"/>
        <a:buChar char="•"/>
        <a:defRPr sz="1000">
          <a:solidFill>
            <a:schemeClr val="tx1"/>
          </a:solidFill>
          <a:latin typeface="+mn-lt"/>
          <a:ea typeface="ＭＳ Ｐゴシック" charset="-128"/>
        </a:defRPr>
      </a:lvl8pPr>
      <a:lvl9pPr marL="2778125" indent="-182563" algn="l" rtl="0" fontAlgn="base">
        <a:spcBef>
          <a:spcPct val="20000"/>
        </a:spcBef>
        <a:spcAft>
          <a:spcPct val="0"/>
        </a:spcAft>
        <a:buFont typeface="Verdana" charset="0"/>
        <a:buChar char="•"/>
        <a:defRPr sz="1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8450" y="274638"/>
            <a:ext cx="863758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0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58900"/>
            <a:ext cx="86375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778500" y="6732588"/>
            <a:ext cx="3365500" cy="125412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400" b="0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732588"/>
            <a:ext cx="5784850" cy="125412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sz="1400" b="0">
              <a:solidFill>
                <a:srgbClr val="000000"/>
              </a:solidFill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228600" y="6116638"/>
            <a:ext cx="86868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55" name="Picture 7" descr="rgb_a4_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48400"/>
            <a:ext cx="28670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g_logo_100_engl4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6237288"/>
            <a:ext cx="9636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F6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F68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F68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F68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F68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buClr>
          <a:srgbClr val="00589C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61925" indent="-160338" algn="l" rtl="0" eaLnBrk="0" fontAlgn="base" hangingPunct="0">
        <a:spcBef>
          <a:spcPct val="70000"/>
        </a:spcBef>
        <a:spcAft>
          <a:spcPct val="0"/>
        </a:spcAft>
        <a:buClr>
          <a:schemeClr val="tx1"/>
        </a:buClr>
        <a:defRPr sz="1600" b="1">
          <a:solidFill>
            <a:schemeClr val="tx1"/>
          </a:solidFill>
          <a:latin typeface="+mn-lt"/>
        </a:defRPr>
      </a:lvl2pPr>
      <a:lvl3pPr marL="352425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</a:defRPr>
      </a:lvl3pPr>
      <a:lvl4pPr marL="593725" indent="-365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defRPr sz="1200">
          <a:solidFill>
            <a:schemeClr val="tx1"/>
          </a:solidFill>
          <a:latin typeface="+mn-lt"/>
        </a:defRPr>
      </a:lvl4pPr>
      <a:lvl5pPr marL="949325" indent="-18256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4065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6pPr>
      <a:lvl7pPr marL="18637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7pPr>
      <a:lvl8pPr marL="23209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8pPr>
      <a:lvl9pPr marL="27781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anjoho.jp/pro/statistcs/en/table%20download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825" y="3076029"/>
            <a:ext cx="8834438" cy="3089275"/>
          </a:xfrm>
        </p:spPr>
        <p:txBody>
          <a:bodyPr/>
          <a:lstStyle/>
          <a:p>
            <a:pPr defTabSz="4178300">
              <a:lnSpc>
                <a:spcPct val="114000"/>
              </a:lnSpc>
              <a:spcBef>
                <a:spcPts val="7200"/>
              </a:spcBef>
            </a:pPr>
            <a:r>
              <a:rPr lang="de-DE" sz="2000" dirty="0" err="1" smtClean="0">
                <a:solidFill>
                  <a:srgbClr val="B95C36"/>
                </a:solidFill>
                <a:cs typeface="Arial" charset="0"/>
              </a:rPr>
              <a:t>Ultrasonography</a:t>
            </a:r>
            <a:r>
              <a:rPr lang="de-DE" sz="2000" dirty="0" smtClean="0">
                <a:solidFill>
                  <a:srgbClr val="B95C36"/>
                </a:solidFill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B95C36"/>
                </a:solidFill>
                <a:cs typeface="Arial" charset="0"/>
              </a:rPr>
              <a:t>survey</a:t>
            </a:r>
            <a:r>
              <a:rPr lang="de-DE" sz="2000" dirty="0" smtClean="0">
                <a:solidFill>
                  <a:srgbClr val="B95C36"/>
                </a:solidFill>
                <a:cs typeface="Arial" charset="0"/>
              </a:rPr>
              <a:t/>
            </a:r>
            <a:br>
              <a:rPr lang="de-DE" sz="2000" dirty="0" smtClean="0">
                <a:solidFill>
                  <a:srgbClr val="B95C36"/>
                </a:solidFill>
                <a:cs typeface="Arial" charset="0"/>
              </a:rPr>
            </a:br>
            <a:r>
              <a:rPr lang="de-DE" sz="2000" dirty="0" err="1" smtClean="0">
                <a:solidFill>
                  <a:srgbClr val="B95C36"/>
                </a:solidFill>
                <a:cs typeface="Arial" charset="0"/>
              </a:rPr>
              <a:t>and</a:t>
            </a:r>
            <a:r>
              <a:rPr lang="de-DE" sz="2000" dirty="0" smtClean="0">
                <a:solidFill>
                  <a:srgbClr val="B95C36"/>
                </a:solidFill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B95C36"/>
                </a:solidFill>
                <a:cs typeface="Arial" charset="0"/>
              </a:rPr>
              <a:t>thyroid</a:t>
            </a:r>
            <a:r>
              <a:rPr lang="de-DE" sz="2000" dirty="0" smtClean="0">
                <a:solidFill>
                  <a:srgbClr val="B95C36"/>
                </a:solidFill>
                <a:cs typeface="Arial" charset="0"/>
              </a:rPr>
              <a:t> </a:t>
            </a:r>
            <a:r>
              <a:rPr lang="de-DE" sz="2000" dirty="0" err="1" smtClean="0">
                <a:solidFill>
                  <a:srgbClr val="B95C36"/>
                </a:solidFill>
                <a:cs typeface="Arial" charset="0"/>
              </a:rPr>
              <a:t>cancer</a:t>
            </a:r>
            <a:r>
              <a:rPr lang="de-DE" sz="2000" dirty="0" smtClean="0">
                <a:solidFill>
                  <a:srgbClr val="B95C36"/>
                </a:solidFill>
                <a:cs typeface="Arial" charset="0"/>
              </a:rPr>
              <a:t> in Fukushima </a:t>
            </a:r>
            <a:r>
              <a:rPr lang="de-DE" sz="2000" dirty="0" err="1" smtClean="0">
                <a:solidFill>
                  <a:srgbClr val="B95C36"/>
                </a:solidFill>
                <a:cs typeface="Arial" charset="0"/>
              </a:rPr>
              <a:t>Prefecture</a:t>
            </a:r>
            <a:r>
              <a:rPr lang="de-DE" sz="2000" dirty="0" smtClean="0">
                <a:solidFill>
                  <a:srgbClr val="B95C36"/>
                </a:solidFill>
                <a:cs typeface="Arial" charset="0"/>
              </a:rPr>
              <a:t/>
            </a:r>
            <a:br>
              <a:rPr lang="de-DE" sz="2000" dirty="0" smtClean="0">
                <a:solidFill>
                  <a:srgbClr val="B95C36"/>
                </a:solidFill>
                <a:cs typeface="Arial" charset="0"/>
              </a:rPr>
            </a:br>
            <a:r>
              <a:rPr lang="de-DE" sz="2400" dirty="0" smtClean="0">
                <a:solidFill>
                  <a:srgbClr val="B95C36"/>
                </a:solidFill>
                <a:cs typeface="Arial" charset="0"/>
              </a:rPr>
              <a:t/>
            </a:r>
            <a:br>
              <a:rPr lang="de-DE" sz="2400" dirty="0" smtClean="0">
                <a:solidFill>
                  <a:srgbClr val="B95C36"/>
                </a:solidFill>
                <a:cs typeface="Arial" charset="0"/>
              </a:rPr>
            </a:br>
            <a:r>
              <a:rPr lang="de-DE" sz="1800" u="sng" dirty="0" smtClean="0">
                <a:solidFill>
                  <a:srgbClr val="B95C36"/>
                </a:solidFill>
                <a:cs typeface="Arial" charset="0"/>
              </a:rPr>
              <a:t>Peter Jacob</a:t>
            </a:r>
            <a:r>
              <a:rPr lang="de-DE" sz="1800" dirty="0" smtClean="0">
                <a:solidFill>
                  <a:srgbClr val="B95C36"/>
                </a:solidFill>
                <a:cs typeface="Arial" charset="0"/>
              </a:rPr>
              <a:t>, Alexander </a:t>
            </a:r>
            <a:r>
              <a:rPr lang="de-DE" sz="1800" dirty="0" err="1" smtClean="0">
                <a:solidFill>
                  <a:srgbClr val="B95C36"/>
                </a:solidFill>
                <a:cs typeface="Arial" charset="0"/>
              </a:rPr>
              <a:t>Ulanovsky</a:t>
            </a:r>
            <a:r>
              <a:rPr lang="de-DE" sz="1800" dirty="0" smtClean="0">
                <a:solidFill>
                  <a:srgbClr val="B95C36"/>
                </a:solidFill>
                <a:cs typeface="Arial" charset="0"/>
              </a:rPr>
              <a:t>, Christian Kaiser</a:t>
            </a:r>
            <a:r>
              <a:rPr lang="de-DE" sz="2400" dirty="0" smtClean="0">
                <a:solidFill>
                  <a:srgbClr val="B95C36"/>
                </a:solidFill>
                <a:cs typeface="Arial" charset="0"/>
              </a:rPr>
              <a:t/>
            </a:r>
            <a:br>
              <a:rPr lang="de-DE" sz="2400" dirty="0" smtClean="0">
                <a:solidFill>
                  <a:srgbClr val="B95C36"/>
                </a:solidFill>
                <a:cs typeface="Arial" charset="0"/>
              </a:rPr>
            </a:br>
            <a:r>
              <a:rPr lang="de-DE" sz="1800" dirty="0" smtClean="0">
                <a:solidFill>
                  <a:srgbClr val="B95C36"/>
                </a:solidFill>
                <a:cs typeface="Arial" charset="0"/>
              </a:rPr>
              <a:t>Department </a:t>
            </a:r>
            <a:r>
              <a:rPr lang="de-DE" sz="1800" dirty="0" err="1" smtClean="0">
                <a:solidFill>
                  <a:srgbClr val="B95C36"/>
                </a:solidFill>
                <a:cs typeface="Arial" charset="0"/>
              </a:rPr>
              <a:t>of</a:t>
            </a:r>
            <a:r>
              <a:rPr lang="de-DE" sz="1800" dirty="0" smtClean="0">
                <a:solidFill>
                  <a:srgbClr val="B95C36"/>
                </a:solidFill>
                <a:cs typeface="Arial" charset="0"/>
              </a:rPr>
              <a:t> Radiation </a:t>
            </a:r>
            <a:r>
              <a:rPr lang="de-DE" sz="1800" dirty="0" err="1" smtClean="0">
                <a:solidFill>
                  <a:srgbClr val="B95C36"/>
                </a:solidFill>
                <a:cs typeface="Arial" charset="0"/>
              </a:rPr>
              <a:t>Sciences</a:t>
            </a:r>
            <a:r>
              <a:rPr lang="de-DE" sz="1800" dirty="0" smtClean="0">
                <a:solidFill>
                  <a:srgbClr val="B95C36"/>
                </a:solidFill>
                <a:cs typeface="Arial" charset="0"/>
              </a:rPr>
              <a:t/>
            </a:r>
            <a:br>
              <a:rPr lang="de-DE" sz="1800" dirty="0" smtClean="0">
                <a:solidFill>
                  <a:srgbClr val="B95C36"/>
                </a:solidFill>
                <a:cs typeface="Arial" charset="0"/>
              </a:rPr>
            </a:br>
            <a:r>
              <a:rPr lang="de-DE" sz="1800" dirty="0" smtClean="0">
                <a:solidFill>
                  <a:srgbClr val="B95C36"/>
                </a:solidFill>
                <a:cs typeface="Arial" charset="0"/>
              </a:rPr>
              <a:t>Institute </a:t>
            </a:r>
            <a:r>
              <a:rPr lang="de-DE" sz="1800" dirty="0" err="1" smtClean="0">
                <a:solidFill>
                  <a:srgbClr val="B95C36"/>
                </a:solidFill>
                <a:cs typeface="Arial" charset="0"/>
              </a:rPr>
              <a:t>of</a:t>
            </a:r>
            <a:r>
              <a:rPr lang="de-DE" sz="1800" dirty="0" smtClean="0">
                <a:solidFill>
                  <a:srgbClr val="B95C36"/>
                </a:solidFill>
                <a:cs typeface="Arial" charset="0"/>
              </a:rPr>
              <a:t> Radiation </a:t>
            </a:r>
            <a:r>
              <a:rPr lang="de-DE" sz="1800" dirty="0" err="1" smtClean="0">
                <a:solidFill>
                  <a:srgbClr val="B95C36"/>
                </a:solidFill>
                <a:cs typeface="Arial" charset="0"/>
              </a:rPr>
              <a:t>Protection</a:t>
            </a:r>
            <a:r>
              <a:rPr lang="de-DE" sz="1800" dirty="0" smtClean="0">
                <a:solidFill>
                  <a:srgbClr val="B95C36"/>
                </a:solidFill>
                <a:cs typeface="Arial" charset="0"/>
              </a:rPr>
              <a:t/>
            </a:r>
            <a:br>
              <a:rPr lang="de-DE" sz="1800" dirty="0" smtClean="0">
                <a:solidFill>
                  <a:srgbClr val="B95C36"/>
                </a:solidFill>
                <a:cs typeface="Arial" charset="0"/>
              </a:rPr>
            </a:br>
            <a:r>
              <a:rPr lang="de-DE" sz="2000" dirty="0" smtClean="0">
                <a:solidFill>
                  <a:srgbClr val="B95C36"/>
                </a:solidFill>
                <a:cs typeface="Arial" charset="0"/>
              </a:rPr>
              <a:t/>
            </a:r>
            <a:br>
              <a:rPr lang="de-DE" sz="2000" dirty="0" smtClean="0">
                <a:solidFill>
                  <a:srgbClr val="B95C36"/>
                </a:solidFill>
                <a:cs typeface="Arial" charset="0"/>
              </a:rPr>
            </a:br>
            <a:r>
              <a:rPr lang="de-DE" sz="1800" b="0" dirty="0" smtClean="0">
                <a:solidFill>
                  <a:srgbClr val="B95C36"/>
                </a:solidFill>
                <a:cs typeface="Arial" charset="0"/>
              </a:rPr>
              <a:t>Workshop Radiation </a:t>
            </a:r>
            <a:r>
              <a:rPr lang="de-DE" sz="1800" b="0" dirty="0" err="1" smtClean="0">
                <a:solidFill>
                  <a:srgbClr val="B95C36"/>
                </a:solidFill>
                <a:cs typeface="Arial" charset="0"/>
              </a:rPr>
              <a:t>and</a:t>
            </a:r>
            <a:r>
              <a:rPr lang="de-DE" sz="1800" b="0" dirty="0" smtClean="0">
                <a:solidFill>
                  <a:srgbClr val="B95C36"/>
                </a:solidFill>
                <a:cs typeface="Arial" charset="0"/>
              </a:rPr>
              <a:t> </a:t>
            </a:r>
            <a:r>
              <a:rPr lang="de-DE" sz="1800" b="0" dirty="0" err="1" smtClean="0">
                <a:solidFill>
                  <a:srgbClr val="B95C36"/>
                </a:solidFill>
                <a:cs typeface="Arial" charset="0"/>
              </a:rPr>
              <a:t>Thyroid</a:t>
            </a:r>
            <a:r>
              <a:rPr lang="de-DE" sz="1800" b="0" dirty="0" smtClean="0">
                <a:solidFill>
                  <a:srgbClr val="B95C36"/>
                </a:solidFill>
                <a:cs typeface="Arial" charset="0"/>
              </a:rPr>
              <a:t> </a:t>
            </a:r>
            <a:r>
              <a:rPr lang="de-DE" sz="1800" b="0" dirty="0" err="1" smtClean="0">
                <a:solidFill>
                  <a:srgbClr val="B95C36"/>
                </a:solidFill>
                <a:cs typeface="Arial" charset="0"/>
              </a:rPr>
              <a:t>Cancer</a:t>
            </a:r>
            <a:r>
              <a:rPr lang="de-DE" sz="1800" b="0" dirty="0" smtClean="0">
                <a:solidFill>
                  <a:srgbClr val="B95C36"/>
                </a:solidFill>
                <a:cs typeface="Arial" charset="0"/>
              </a:rPr>
              <a:t>, Tokyo, 21-23 </a:t>
            </a:r>
            <a:r>
              <a:rPr lang="de-DE" sz="1800" b="0" dirty="0" err="1" smtClean="0">
                <a:solidFill>
                  <a:srgbClr val="B95C36"/>
                </a:solidFill>
                <a:cs typeface="Arial" charset="0"/>
              </a:rPr>
              <a:t>February</a:t>
            </a:r>
            <a:r>
              <a:rPr lang="de-DE" sz="1800" b="0" dirty="0" smtClean="0">
                <a:solidFill>
                  <a:srgbClr val="B95C36"/>
                </a:solidFill>
                <a:cs typeface="Arial" charset="0"/>
              </a:rPr>
              <a:t> 2014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1944688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86475"/>
            <a:ext cx="8223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003925"/>
            <a:ext cx="7858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79438"/>
            <a:ext cx="7489527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. Incidence not related to radiation from accident 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395288" y="1340967"/>
            <a:ext cx="856932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/>
              <a:t>2</a:t>
            </a:r>
            <a:r>
              <a:rPr lang="en-US" sz="1700" b="0" u="sng" dirty="0" smtClean="0"/>
              <a:t>.2 Results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395163" y="3161108"/>
            <a:ext cx="8497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0" dirty="0" smtClean="0"/>
              <a:t>Presented in Section 3</a:t>
            </a:r>
          </a:p>
        </p:txBody>
      </p:sp>
    </p:spTree>
    <p:extLst>
      <p:ext uri="{BB962C8B-B14F-4D97-AF65-F5344CB8AC3E}">
        <p14:creationId xmlns:p14="http://schemas.microsoft.com/office/powerpoint/2010/main" val="35981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79091"/>
            <a:ext cx="8497887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. Incidence due to exposure from accident 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9012" y="1556792"/>
            <a:ext cx="2430780" cy="11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6" charset="-128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en-US" b="0" u="sng" kern="0" dirty="0">
                <a:ea typeface="ＭＳ Ｐゴシック" pitchFamily="34" charset="-128"/>
              </a:rPr>
              <a:t>3</a:t>
            </a:r>
            <a:r>
              <a:rPr lang="en-US" b="0" u="sng" kern="0" dirty="0" smtClean="0">
                <a:ea typeface="ＭＳ Ｐゴシック" pitchFamily="34" charset="-128"/>
              </a:rPr>
              <a:t>.1 Risk model for LSS members not participating in AHS</a:t>
            </a:r>
            <a:endParaRPr lang="en-US" kern="0" dirty="0" smtClean="0">
              <a:ea typeface="ＭＳ Ｐゴシック" pitchFamily="34" charset="-128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71833"/>
            <a:ext cx="3462229" cy="25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34" y="1271833"/>
            <a:ext cx="3437778" cy="251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92" y="3644900"/>
            <a:ext cx="3473876" cy="24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68" y="3644900"/>
            <a:ext cx="3338944" cy="24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2"/>
          <p:cNvSpPr txBox="1">
            <a:spLocks noChangeArrowheads="1"/>
          </p:cNvSpPr>
          <p:nvPr/>
        </p:nvSpPr>
        <p:spPr bwMode="auto">
          <a:xfrm>
            <a:off x="4644057" y="1556792"/>
            <a:ext cx="1008063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b="0" dirty="0" err="1"/>
              <a:t>males</a:t>
            </a:r>
            <a:endParaRPr lang="de-DE" b="0" dirty="0"/>
          </a:p>
        </p:txBody>
      </p:sp>
      <p:sp>
        <p:nvSpPr>
          <p:cNvPr id="14" name="Textfeld 2"/>
          <p:cNvSpPr txBox="1">
            <a:spLocks noChangeArrowheads="1"/>
          </p:cNvSpPr>
          <p:nvPr/>
        </p:nvSpPr>
        <p:spPr bwMode="auto">
          <a:xfrm>
            <a:off x="4716065" y="3861048"/>
            <a:ext cx="1008063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b="0" dirty="0" err="1"/>
              <a:t>males</a:t>
            </a:r>
            <a:endParaRPr lang="de-DE" b="0" dirty="0"/>
          </a:p>
        </p:txBody>
      </p:sp>
      <p:sp>
        <p:nvSpPr>
          <p:cNvPr id="15" name="Textfeld 12"/>
          <p:cNvSpPr txBox="1">
            <a:spLocks noChangeArrowheads="1"/>
          </p:cNvSpPr>
          <p:nvPr/>
        </p:nvSpPr>
        <p:spPr bwMode="auto">
          <a:xfrm>
            <a:off x="7812410" y="1506686"/>
            <a:ext cx="10080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b="0" dirty="0" err="1"/>
              <a:t>females</a:t>
            </a:r>
            <a:endParaRPr lang="de-DE" b="0" dirty="0"/>
          </a:p>
        </p:txBody>
      </p:sp>
      <p:sp>
        <p:nvSpPr>
          <p:cNvPr id="16" name="Textfeld 12"/>
          <p:cNvSpPr txBox="1">
            <a:spLocks noChangeArrowheads="1"/>
          </p:cNvSpPr>
          <p:nvPr/>
        </p:nvSpPr>
        <p:spPr bwMode="auto">
          <a:xfrm>
            <a:off x="7812410" y="3861048"/>
            <a:ext cx="1008062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b="0" dirty="0" err="1"/>
              <a:t>females</a:t>
            </a:r>
            <a:endParaRPr lang="de-DE" b="0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07504" y="2636912"/>
            <a:ext cx="26642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6" charset="-128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en-US" sz="1400" b="0" kern="0" dirty="0" smtClean="0">
                <a:ea typeface="ＭＳ Ｐゴシック" pitchFamily="34" charset="-128"/>
              </a:rPr>
              <a:t>Relative risk decreases with increasing age at exposure and age attained</a:t>
            </a:r>
          </a:p>
          <a:p>
            <a:pPr algn="ctr" eaLnBrk="1" hangingPunct="1"/>
            <a:endParaRPr lang="en-US" sz="1400" b="0" kern="0" dirty="0" smtClean="0">
              <a:ea typeface="ＭＳ Ｐゴシック" pitchFamily="34" charset="-128"/>
            </a:endParaRPr>
          </a:p>
          <a:p>
            <a:pPr algn="ctr" eaLnBrk="1" hangingPunct="1"/>
            <a:r>
              <a:rPr lang="en-US" sz="1400" b="0" kern="0" dirty="0" smtClean="0">
                <a:ea typeface="ＭＳ Ｐゴシック" pitchFamily="34" charset="-128"/>
              </a:rPr>
              <a:t>Excess rate decreases </a:t>
            </a:r>
            <a:r>
              <a:rPr lang="en-US" sz="1400" b="0" kern="0" dirty="0">
                <a:ea typeface="ＭＳ Ｐゴシック" pitchFamily="34" charset="-128"/>
              </a:rPr>
              <a:t>with increasing age at exposure and </a:t>
            </a:r>
            <a:r>
              <a:rPr lang="en-US" sz="1400" b="0" kern="0" dirty="0" smtClean="0">
                <a:ea typeface="ＭＳ Ｐゴシック" pitchFamily="34" charset="-128"/>
              </a:rPr>
              <a:t>increases with increasing time since exposure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79512" y="5461774"/>
            <a:ext cx="338437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b="0" dirty="0" smtClean="0">
                <a:solidFill>
                  <a:srgbClr val="0070C0"/>
                </a:solidFill>
              </a:rPr>
              <a:t>Jacob </a:t>
            </a:r>
            <a:r>
              <a:rPr lang="en-US" sz="1200" b="0" dirty="0">
                <a:solidFill>
                  <a:srgbClr val="0070C0"/>
                </a:solidFill>
              </a:rPr>
              <a:t>et </a:t>
            </a:r>
            <a:r>
              <a:rPr lang="en-US" sz="1200" b="0" dirty="0" smtClean="0">
                <a:solidFill>
                  <a:srgbClr val="0070C0"/>
                </a:solidFill>
              </a:rPr>
              <a:t>al.</a:t>
            </a:r>
            <a:br>
              <a:rPr lang="en-US" sz="1200" b="0" dirty="0" smtClean="0">
                <a:solidFill>
                  <a:srgbClr val="0070C0"/>
                </a:solidFill>
              </a:rPr>
            </a:br>
            <a:r>
              <a:rPr lang="en-US" sz="1200" b="0" dirty="0" err="1" smtClean="0">
                <a:solidFill>
                  <a:srgbClr val="0070C0"/>
                </a:solidFill>
              </a:rPr>
              <a:t>Radiat</a:t>
            </a:r>
            <a:r>
              <a:rPr lang="en-US" sz="1200" b="0" dirty="0" smtClean="0">
                <a:solidFill>
                  <a:srgbClr val="0070C0"/>
                </a:solidFill>
              </a:rPr>
              <a:t> Environ </a:t>
            </a:r>
            <a:r>
              <a:rPr lang="en-US" sz="1200" b="0" dirty="0" err="1" smtClean="0">
                <a:solidFill>
                  <a:srgbClr val="0070C0"/>
                </a:solidFill>
              </a:rPr>
              <a:t>Biophys</a:t>
            </a:r>
            <a:r>
              <a:rPr lang="en-US" sz="1200" b="0" dirty="0" smtClean="0">
                <a:solidFill>
                  <a:srgbClr val="0070C0"/>
                </a:solidFill>
              </a:rPr>
              <a:t> 2014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79438"/>
            <a:ext cx="8137599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. Incidence due to exposure from accident 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395288" y="1196752"/>
            <a:ext cx="856932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/>
              <a:t>3</a:t>
            </a:r>
            <a:r>
              <a:rPr lang="en-US" sz="1700" b="0" u="sng" dirty="0" smtClean="0"/>
              <a:t>.2 Excess </a:t>
            </a:r>
            <a:r>
              <a:rPr lang="en-US" sz="1700" b="0" u="sng" dirty="0"/>
              <a:t>absolute </a:t>
            </a:r>
            <a:r>
              <a:rPr lang="en-US" sz="1700" b="0" u="sng" dirty="0" smtClean="0"/>
              <a:t>rate per unit dose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395288" y="3933056"/>
            <a:ext cx="8569325" cy="93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b="0" dirty="0" err="1">
                <a:solidFill>
                  <a:srgbClr val="0070C0"/>
                </a:solidFill>
              </a:rPr>
              <a:t>Heidenreich</a:t>
            </a:r>
            <a:r>
              <a:rPr lang="en-US" sz="1200" b="0" dirty="0">
                <a:solidFill>
                  <a:srgbClr val="0070C0"/>
                </a:solidFill>
              </a:rPr>
              <a:t> et al. </a:t>
            </a:r>
            <a:r>
              <a:rPr lang="en-US" sz="1200" b="0" dirty="0" err="1">
                <a:solidFill>
                  <a:srgbClr val="0070C0"/>
                </a:solidFill>
              </a:rPr>
              <a:t>Radiat</a:t>
            </a:r>
            <a:r>
              <a:rPr lang="en-US" sz="1200" b="0" dirty="0">
                <a:solidFill>
                  <a:srgbClr val="0070C0"/>
                </a:solidFill>
              </a:rPr>
              <a:t> Res </a:t>
            </a:r>
            <a:r>
              <a:rPr lang="en-US" sz="1200" b="0" dirty="0" smtClean="0">
                <a:solidFill>
                  <a:srgbClr val="0070C0"/>
                </a:solidFill>
              </a:rPr>
              <a:t>1999 </a:t>
            </a:r>
            <a:r>
              <a:rPr lang="en-US" sz="1200" b="0" dirty="0" smtClean="0"/>
              <a:t>(</a:t>
            </a:r>
            <a:r>
              <a:rPr lang="en-US" sz="1200" b="0" i="1" dirty="0" smtClean="0"/>
              <a:t>F</a:t>
            </a:r>
            <a:r>
              <a:rPr lang="en-US" sz="1200" b="0" i="1" baseline="-25000" dirty="0" smtClean="0"/>
              <a:t>L</a:t>
            </a:r>
            <a:r>
              <a:rPr lang="en-US" sz="1200" b="0" dirty="0" smtClean="0"/>
              <a:t>)</a:t>
            </a:r>
            <a:endParaRPr lang="en-US" sz="1200" b="0" dirty="0"/>
          </a:p>
          <a:p>
            <a:pPr>
              <a:lnSpc>
                <a:spcPct val="114000"/>
              </a:lnSpc>
            </a:pPr>
            <a:r>
              <a:rPr lang="en-US" sz="1200" b="0" dirty="0">
                <a:solidFill>
                  <a:srgbClr val="0070C0"/>
                </a:solidFill>
              </a:rPr>
              <a:t>Jacob et al. </a:t>
            </a:r>
            <a:r>
              <a:rPr lang="en-US" sz="1200" b="0" dirty="0" err="1">
                <a:solidFill>
                  <a:srgbClr val="0070C0"/>
                </a:solidFill>
              </a:rPr>
              <a:t>Occup</a:t>
            </a:r>
            <a:r>
              <a:rPr lang="en-US" sz="1200" b="0" dirty="0">
                <a:solidFill>
                  <a:srgbClr val="0070C0"/>
                </a:solidFill>
              </a:rPr>
              <a:t> Environ Med </a:t>
            </a:r>
            <a:r>
              <a:rPr lang="en-US" sz="1200" b="0" dirty="0" smtClean="0">
                <a:solidFill>
                  <a:srgbClr val="0070C0"/>
                </a:solidFill>
              </a:rPr>
              <a:t>2009 </a:t>
            </a:r>
            <a:r>
              <a:rPr lang="en-US" sz="1200" b="0" dirty="0"/>
              <a:t>(</a:t>
            </a:r>
            <a:r>
              <a:rPr lang="en-US" sz="1200" b="0" i="1" dirty="0" smtClean="0"/>
              <a:t>F</a:t>
            </a:r>
            <a:r>
              <a:rPr lang="en-US" sz="1200" b="0" i="1" baseline="-25000" dirty="0" smtClean="0"/>
              <a:t>DDREF</a:t>
            </a:r>
            <a:r>
              <a:rPr lang="en-US" sz="1200" b="0" dirty="0" smtClean="0"/>
              <a:t>)</a:t>
            </a:r>
            <a:endParaRPr lang="en-US" sz="1200" b="0" dirty="0" smtClean="0">
              <a:solidFill>
                <a:srgbClr val="0070C0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1200" b="0" dirty="0" smtClean="0">
                <a:solidFill>
                  <a:srgbClr val="0070C0"/>
                </a:solidFill>
              </a:rPr>
              <a:t>Jacob et al. </a:t>
            </a:r>
            <a:r>
              <a:rPr lang="en-US" sz="1200" b="0" dirty="0" err="1" smtClean="0">
                <a:solidFill>
                  <a:srgbClr val="0070C0"/>
                </a:solidFill>
              </a:rPr>
              <a:t>Radiat</a:t>
            </a:r>
            <a:r>
              <a:rPr lang="en-US" sz="1200" b="0" dirty="0" smtClean="0">
                <a:solidFill>
                  <a:srgbClr val="0070C0"/>
                </a:solidFill>
              </a:rPr>
              <a:t> Environ </a:t>
            </a:r>
            <a:r>
              <a:rPr lang="en-US" sz="1200" b="0" dirty="0" err="1" smtClean="0">
                <a:solidFill>
                  <a:srgbClr val="0070C0"/>
                </a:solidFill>
              </a:rPr>
              <a:t>Biophys</a:t>
            </a:r>
            <a:r>
              <a:rPr lang="en-US" sz="1200" b="0" dirty="0" smtClean="0">
                <a:solidFill>
                  <a:srgbClr val="0070C0"/>
                </a:solidFill>
              </a:rPr>
              <a:t> 2014 </a:t>
            </a:r>
            <a:r>
              <a:rPr lang="en-US" sz="1200" b="0" dirty="0"/>
              <a:t>(</a:t>
            </a:r>
            <a:r>
              <a:rPr lang="en-US" sz="1200" b="0" i="1" dirty="0" err="1" smtClean="0"/>
              <a:t>F</a:t>
            </a:r>
            <a:r>
              <a:rPr lang="en-US" sz="1200" b="0" i="1" baseline="-25000" dirty="0" err="1" smtClean="0"/>
              <a:t>scr</a:t>
            </a:r>
            <a:r>
              <a:rPr lang="en-US" sz="1200" b="0" i="1" dirty="0" smtClean="0"/>
              <a:t>, ERR</a:t>
            </a:r>
            <a:r>
              <a:rPr lang="en-US" sz="1200" b="0" i="1" baseline="-25000" dirty="0" smtClean="0"/>
              <a:t>LSS</a:t>
            </a:r>
            <a:r>
              <a:rPr lang="en-US" sz="1200" b="0" dirty="0" smtClean="0"/>
              <a:t>)</a:t>
            </a:r>
            <a:endParaRPr lang="en-US" sz="1200" b="0" dirty="0" smtClean="0">
              <a:solidFill>
                <a:srgbClr val="0070C0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1200" b="0" dirty="0">
                <a:solidFill>
                  <a:srgbClr val="0070C0"/>
                </a:solidFill>
              </a:rPr>
              <a:t>National Cancer Center,</a:t>
            </a:r>
            <a:r>
              <a:rPr lang="en-US" sz="1200" b="0" dirty="0"/>
              <a:t> </a:t>
            </a:r>
            <a:r>
              <a:rPr lang="en-US" sz="1200" b="0" u="sng" dirty="0">
                <a:solidFill>
                  <a:srgbClr val="002060"/>
                </a:solidFill>
                <a:hlinkClick r:id="rId3"/>
              </a:rPr>
              <a:t>http://ganjoho.jp/pro/statistcs/en/table </a:t>
            </a:r>
            <a:r>
              <a:rPr lang="en-US" sz="1200" b="0" u="sng" dirty="0" smtClean="0">
                <a:solidFill>
                  <a:srgbClr val="002060"/>
                </a:solidFill>
                <a:hlinkClick r:id="rId3"/>
              </a:rPr>
              <a:t>download.html</a:t>
            </a:r>
            <a:r>
              <a:rPr lang="en-US" sz="1200" b="0" u="sng" dirty="0" smtClean="0">
                <a:solidFill>
                  <a:srgbClr val="002060"/>
                </a:solidFill>
              </a:rPr>
              <a:t> </a:t>
            </a:r>
            <a:r>
              <a:rPr lang="en-US" sz="1200" b="0" dirty="0" smtClean="0"/>
              <a:t>(</a:t>
            </a:r>
            <a:r>
              <a:rPr lang="de-DE" sz="1200" b="0" i="1" dirty="0" smtClean="0"/>
              <a:t>λ</a:t>
            </a:r>
            <a:r>
              <a:rPr lang="en-US" sz="1200" b="0" i="1" baseline="-25000" dirty="0" smtClean="0"/>
              <a:t>Japan</a:t>
            </a:r>
            <a:r>
              <a:rPr lang="en-US" sz="1200" b="0" dirty="0" smtClean="0"/>
              <a:t>)</a:t>
            </a: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395536" y="1700808"/>
            <a:ext cx="8137277" cy="445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0" dirty="0" smtClean="0"/>
              <a:t>Transfer of relative risk from LSS to Fukushima Prefecture</a:t>
            </a:r>
          </a:p>
          <a:p>
            <a:pPr>
              <a:lnSpc>
                <a:spcPct val="114000"/>
              </a:lnSpc>
            </a:pPr>
            <a:endParaRPr lang="en-US" b="0" dirty="0"/>
          </a:p>
          <a:p>
            <a:pPr algn="ctr">
              <a:lnSpc>
                <a:spcPct val="114000"/>
              </a:lnSpc>
            </a:pPr>
            <a:r>
              <a:rPr lang="en-US" b="0" dirty="0" err="1" smtClean="0"/>
              <a:t>EAR</a:t>
            </a:r>
            <a:r>
              <a:rPr lang="en-US" b="0" baseline="-25000" dirty="0" err="1" smtClean="0"/>
              <a:t>Fp</a:t>
            </a:r>
            <a:r>
              <a:rPr lang="en-US" b="0" dirty="0" smtClean="0"/>
              <a:t>(</a:t>
            </a:r>
            <a:r>
              <a:rPr lang="en-US" b="0" i="1" dirty="0" err="1" smtClean="0"/>
              <a:t>s</a:t>
            </a:r>
            <a:r>
              <a:rPr lang="en-US" b="0" dirty="0" err="1" smtClean="0"/>
              <a:t>,</a:t>
            </a:r>
            <a:r>
              <a:rPr lang="en-US" b="0" i="1" dirty="0" err="1" smtClean="0"/>
              <a:t>e</a:t>
            </a:r>
            <a:r>
              <a:rPr lang="en-US" b="0" dirty="0" err="1" smtClean="0"/>
              <a:t>,</a:t>
            </a:r>
            <a:r>
              <a:rPr lang="en-US" b="0" i="1" dirty="0" err="1" smtClean="0"/>
              <a:t>a</a:t>
            </a:r>
            <a:r>
              <a:rPr lang="en-US" b="0" dirty="0"/>
              <a:t>) = </a:t>
            </a:r>
            <a:r>
              <a:rPr lang="en-US" b="0" i="1" dirty="0" err="1"/>
              <a:t>F</a:t>
            </a:r>
            <a:r>
              <a:rPr lang="en-US" b="0" i="1" baseline="-25000" dirty="0" err="1"/>
              <a:t>scr</a:t>
            </a:r>
            <a:r>
              <a:rPr lang="en-US" b="0" i="1" dirty="0"/>
              <a:t> F</a:t>
            </a:r>
            <a:r>
              <a:rPr lang="en-US" b="0" i="1" baseline="-25000" dirty="0"/>
              <a:t>L</a:t>
            </a:r>
            <a:r>
              <a:rPr lang="en-US" b="0" dirty="0"/>
              <a:t>(</a:t>
            </a:r>
            <a:r>
              <a:rPr lang="en-US" b="0" i="1" dirty="0"/>
              <a:t>a</a:t>
            </a:r>
            <a:r>
              <a:rPr lang="en-US" b="0" dirty="0"/>
              <a:t>-</a:t>
            </a:r>
            <a:r>
              <a:rPr lang="en-US" b="0" i="1" dirty="0"/>
              <a:t>e</a:t>
            </a:r>
            <a:r>
              <a:rPr lang="en-US" b="0" dirty="0"/>
              <a:t>) </a:t>
            </a:r>
            <a:r>
              <a:rPr lang="en-US" b="0" i="1" dirty="0" smtClean="0"/>
              <a:t>F</a:t>
            </a:r>
            <a:r>
              <a:rPr lang="en-US" b="0" i="1" baseline="-25000" dirty="0" smtClean="0"/>
              <a:t>DDREF</a:t>
            </a:r>
            <a:r>
              <a:rPr lang="en-US" b="0" baseline="-25000" dirty="0" smtClean="0"/>
              <a:t> </a:t>
            </a:r>
            <a:r>
              <a:rPr lang="en-US" b="0" i="1" dirty="0"/>
              <a:t>ERR</a:t>
            </a:r>
            <a:r>
              <a:rPr lang="en-US" b="0" i="1" baseline="-25000" dirty="0"/>
              <a:t>LSS</a:t>
            </a:r>
            <a:r>
              <a:rPr lang="en-US" b="0" dirty="0"/>
              <a:t>(</a:t>
            </a:r>
            <a:r>
              <a:rPr lang="en-US" b="0" i="1" dirty="0" err="1"/>
              <a:t>s</a:t>
            </a:r>
            <a:r>
              <a:rPr lang="en-US" b="0" dirty="0" err="1"/>
              <a:t>,</a:t>
            </a:r>
            <a:r>
              <a:rPr lang="en-US" b="0" i="1" dirty="0" err="1"/>
              <a:t>e</a:t>
            </a:r>
            <a:r>
              <a:rPr lang="en-US" b="0" dirty="0" err="1"/>
              <a:t>,</a:t>
            </a:r>
            <a:r>
              <a:rPr lang="en-US" b="0" i="1" dirty="0" err="1"/>
              <a:t>a</a:t>
            </a:r>
            <a:r>
              <a:rPr lang="en-US" b="0" dirty="0"/>
              <a:t>) </a:t>
            </a:r>
            <a:r>
              <a:rPr lang="de-DE" b="0" i="1" dirty="0"/>
              <a:t>λ</a:t>
            </a:r>
            <a:r>
              <a:rPr lang="en-US" b="0" i="1" baseline="-25000" dirty="0"/>
              <a:t>Japan</a:t>
            </a:r>
            <a:r>
              <a:rPr lang="en-US" b="0" dirty="0"/>
              <a:t>(</a:t>
            </a:r>
            <a:r>
              <a:rPr lang="en-US" b="0" i="1" dirty="0" err="1"/>
              <a:t>s</a:t>
            </a:r>
            <a:r>
              <a:rPr lang="en-US" b="0" dirty="0" err="1"/>
              <a:t>,</a:t>
            </a:r>
            <a:r>
              <a:rPr lang="en-US" b="0" i="1" dirty="0" err="1"/>
              <a:t>a</a:t>
            </a:r>
            <a:r>
              <a:rPr lang="en-US" b="0" dirty="0"/>
              <a:t>)</a:t>
            </a:r>
          </a:p>
          <a:p>
            <a:pPr algn="ctr">
              <a:lnSpc>
                <a:spcPct val="114000"/>
              </a:lnSpc>
            </a:pPr>
            <a:endParaRPr lang="en-US" sz="1800" b="0" u="sng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b="0" i="1" dirty="0" smtClean="0"/>
              <a:t>F</a:t>
            </a:r>
            <a:r>
              <a:rPr lang="en-US" b="0" i="1" baseline="-25000" dirty="0" smtClean="0"/>
              <a:t>DDREF </a:t>
            </a:r>
            <a:r>
              <a:rPr lang="en-US" b="0" i="1" baseline="-25000" dirty="0"/>
              <a:t>	</a:t>
            </a:r>
            <a:r>
              <a:rPr lang="en-US" b="0" dirty="0"/>
              <a:t>Uncertainty due to transfer to low dose </a:t>
            </a:r>
            <a:r>
              <a:rPr lang="en-US" b="0" dirty="0" smtClean="0"/>
              <a:t>and low dose rate</a:t>
            </a:r>
            <a:endParaRPr lang="en-US" b="0" dirty="0"/>
          </a:p>
          <a:p>
            <a:pPr>
              <a:lnSpc>
                <a:spcPct val="130000"/>
              </a:lnSpc>
            </a:pPr>
            <a:r>
              <a:rPr lang="en-US" b="0" i="1" dirty="0"/>
              <a:t>F</a:t>
            </a:r>
            <a:r>
              <a:rPr lang="en-US" b="0" i="1" baseline="-25000" dirty="0"/>
              <a:t>L</a:t>
            </a:r>
            <a:r>
              <a:rPr lang="en-US" b="0" dirty="0"/>
              <a:t>(</a:t>
            </a:r>
            <a:r>
              <a:rPr lang="en-US" b="0" i="1" dirty="0"/>
              <a:t>a-e</a:t>
            </a:r>
            <a:r>
              <a:rPr lang="en-US" b="0" dirty="0"/>
              <a:t>)	Minimal latency period of 3 </a:t>
            </a:r>
            <a:r>
              <a:rPr lang="en-US" b="0" dirty="0" smtClean="0"/>
              <a:t>years</a:t>
            </a:r>
          </a:p>
          <a:p>
            <a:pPr>
              <a:lnSpc>
                <a:spcPct val="130000"/>
              </a:lnSpc>
            </a:pPr>
            <a:r>
              <a:rPr lang="en-US" b="0" i="1" dirty="0" err="1" smtClean="0"/>
              <a:t>F</a:t>
            </a:r>
            <a:r>
              <a:rPr lang="en-US" b="0" i="1" baseline="-25000" dirty="0" err="1" smtClean="0"/>
              <a:t>scr</a:t>
            </a:r>
            <a:r>
              <a:rPr lang="en-US" b="0" baseline="-25000" dirty="0" smtClean="0"/>
              <a:t>	</a:t>
            </a:r>
            <a:r>
              <a:rPr lang="en-US" b="0" dirty="0" smtClean="0"/>
              <a:t>Screening factor</a:t>
            </a:r>
          </a:p>
          <a:p>
            <a:pPr>
              <a:lnSpc>
                <a:spcPct val="130000"/>
              </a:lnSpc>
            </a:pPr>
            <a:endParaRPr lang="en-US" b="0" dirty="0" smtClean="0"/>
          </a:p>
          <a:p>
            <a:pPr>
              <a:lnSpc>
                <a:spcPct val="130000"/>
              </a:lnSpc>
            </a:pPr>
            <a:endParaRPr lang="en-US" b="0" dirty="0"/>
          </a:p>
          <a:p>
            <a:pPr>
              <a:lnSpc>
                <a:spcPct val="130000"/>
              </a:lnSpc>
            </a:pPr>
            <a:endParaRPr lang="en-US" b="0" dirty="0" smtClean="0"/>
          </a:p>
          <a:p>
            <a:pPr>
              <a:lnSpc>
                <a:spcPct val="130000"/>
              </a:lnSpc>
            </a:pPr>
            <a:endParaRPr lang="en-US" b="0" dirty="0" smtClean="0"/>
          </a:p>
          <a:p>
            <a:pPr>
              <a:lnSpc>
                <a:spcPct val="130000"/>
              </a:lnSpc>
            </a:pPr>
            <a:endParaRPr lang="en-US" b="0" dirty="0" smtClean="0"/>
          </a:p>
          <a:p>
            <a:pPr>
              <a:lnSpc>
                <a:spcPct val="130000"/>
              </a:lnSpc>
            </a:pPr>
            <a:r>
              <a:rPr lang="en-US" b="0" dirty="0" smtClean="0"/>
              <a:t>Predicts </a:t>
            </a:r>
            <a:r>
              <a:rPr lang="en-US" b="0" dirty="0"/>
              <a:t>zero </a:t>
            </a:r>
            <a:r>
              <a:rPr lang="en-US" b="0" dirty="0" smtClean="0"/>
              <a:t>excess rate </a:t>
            </a:r>
            <a:r>
              <a:rPr lang="en-US" b="0" dirty="0"/>
              <a:t>for young age </a:t>
            </a:r>
            <a:r>
              <a:rPr lang="en-US" b="0" dirty="0" smtClean="0"/>
              <a:t>attained</a:t>
            </a:r>
            <a:br>
              <a:rPr lang="en-US" b="0" dirty="0" smtClean="0"/>
            </a:br>
            <a:r>
              <a:rPr lang="en-US" b="0" dirty="0" smtClean="0"/>
              <a:t>	=&gt; </a:t>
            </a:r>
            <a:r>
              <a:rPr lang="en-US" b="0" dirty="0"/>
              <a:t>mixed transfer more plausible</a:t>
            </a:r>
          </a:p>
        </p:txBody>
      </p:sp>
    </p:spTree>
    <p:extLst>
      <p:ext uri="{BB962C8B-B14F-4D97-AF65-F5344CB8AC3E}">
        <p14:creationId xmlns:p14="http://schemas.microsoft.com/office/powerpoint/2010/main" val="9473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79438"/>
            <a:ext cx="8137599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. Incidence due to exposure from accident 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395288" y="1196752"/>
            <a:ext cx="856932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 smtClean="0"/>
              <a:t>3.3 Excess </a:t>
            </a:r>
            <a:r>
              <a:rPr lang="en-US" sz="1700" b="0" u="sng" dirty="0"/>
              <a:t>absolute </a:t>
            </a:r>
            <a:r>
              <a:rPr lang="en-US" sz="1700" b="0" u="sng" dirty="0" smtClean="0"/>
              <a:t>rate at 100 </a:t>
            </a:r>
            <a:r>
              <a:rPr lang="en-US" sz="1700" b="0" u="sng" dirty="0" err="1" smtClean="0"/>
              <a:t>mGy</a:t>
            </a:r>
            <a:r>
              <a:rPr lang="en-US" sz="1700" b="0" u="sng" dirty="0" smtClean="0"/>
              <a:t>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395288" y="5589240"/>
            <a:ext cx="8569325" cy="30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b="0" dirty="0" smtClean="0">
                <a:solidFill>
                  <a:srgbClr val="0070C0"/>
                </a:solidFill>
              </a:rPr>
              <a:t>Jacob et al. </a:t>
            </a:r>
            <a:r>
              <a:rPr lang="en-US" sz="1200" b="0" dirty="0" err="1" smtClean="0">
                <a:solidFill>
                  <a:srgbClr val="0070C0"/>
                </a:solidFill>
              </a:rPr>
              <a:t>Radiat</a:t>
            </a:r>
            <a:r>
              <a:rPr lang="en-US" sz="1200" b="0" dirty="0" smtClean="0">
                <a:solidFill>
                  <a:srgbClr val="0070C0"/>
                </a:solidFill>
              </a:rPr>
              <a:t> Environ </a:t>
            </a:r>
            <a:r>
              <a:rPr lang="en-US" sz="1200" b="0" dirty="0" err="1" smtClean="0">
                <a:solidFill>
                  <a:srgbClr val="0070C0"/>
                </a:solidFill>
              </a:rPr>
              <a:t>Biophys</a:t>
            </a:r>
            <a:r>
              <a:rPr lang="en-US" sz="1200" b="0" dirty="0" smtClean="0">
                <a:solidFill>
                  <a:srgbClr val="0070C0"/>
                </a:solidFill>
              </a:rPr>
              <a:t> 2014</a:t>
            </a:r>
          </a:p>
        </p:txBody>
      </p:sp>
      <p:pic>
        <p:nvPicPr>
          <p:cNvPr id="6" name="Picture 8" descr="D:\Data\avu\HMGU\2012-Fukushima-Thyroid\utils\Figures\with bands\LAR\Figure 2\mixed\R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5642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R_1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37742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7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79438"/>
            <a:ext cx="7633543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. Incidence due to exposure from accident </a:t>
            </a: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395288" y="1556792"/>
            <a:ext cx="8569325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 smtClean="0"/>
              <a:t>3.4 Predicted incidence during two time periods</a:t>
            </a:r>
          </a:p>
          <a:p>
            <a:pPr algn="ctr">
              <a:lnSpc>
                <a:spcPct val="150000"/>
              </a:lnSpc>
            </a:pPr>
            <a:r>
              <a:rPr lang="en-US" sz="1700" b="0" u="sng" dirty="0" smtClean="0"/>
              <a:t>Baseline and attributable to </a:t>
            </a:r>
            <a:r>
              <a:rPr lang="en-US" sz="1700" i="1" u="sng" dirty="0" smtClean="0"/>
              <a:t>assumed</a:t>
            </a:r>
            <a:r>
              <a:rPr lang="en-US" sz="1700" b="0" u="sng" dirty="0" smtClean="0"/>
              <a:t> thyroid dose of 20 </a:t>
            </a:r>
            <a:r>
              <a:rPr lang="en-US" sz="1700" b="0" u="sng" dirty="0" err="1" smtClean="0"/>
              <a:t>mGy</a:t>
            </a:r>
            <a:endParaRPr lang="en-US" sz="1400" b="0" dirty="0" smtClean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030843"/>
              </p:ext>
            </p:extLst>
          </p:nvPr>
        </p:nvGraphicFramePr>
        <p:xfrm>
          <a:off x="1475656" y="3035920"/>
          <a:ext cx="6120679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230"/>
                <a:gridCol w="2474805"/>
                <a:gridCol w="2275644"/>
              </a:tblGrid>
              <a:tr h="36576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de-DE" sz="1400" dirty="0" err="1" smtClean="0"/>
                        <a:t>Thyroid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cancer</a:t>
                      </a:r>
                      <a:endParaRPr lang="de-DE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Incidence</a:t>
                      </a:r>
                      <a:r>
                        <a:rPr lang="de-DE" sz="1400" dirty="0" smtClean="0"/>
                        <a:t> (%)</a:t>
                      </a:r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 </a:t>
                      </a:r>
                      <a:r>
                        <a:rPr lang="de-DE" sz="1400" dirty="0" err="1" smtClean="0"/>
                        <a:t>years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50 </a:t>
                      </a:r>
                      <a:r>
                        <a:rPr lang="de-DE" sz="1400" dirty="0" err="1" smtClean="0"/>
                        <a:t>years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Baseline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0.06 (0.006; 0.14)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2.2 (0.27; 5.3)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Excess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0.006 (0.0002; 0.025)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0.13 (0.005; 0.40)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074618" y="4705399"/>
            <a:ext cx="4585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/>
              <a:t>Main sources of </a:t>
            </a:r>
            <a:r>
              <a:rPr lang="en-GB" sz="1400" b="0" dirty="0" smtClean="0"/>
              <a:t>uncertainty: </a:t>
            </a:r>
            <a:r>
              <a:rPr lang="en-GB" sz="1400" b="0" dirty="0"/>
              <a:t> </a:t>
            </a:r>
            <a:r>
              <a:rPr lang="en-US" sz="1400" b="0" i="1" dirty="0" err="1"/>
              <a:t>F</a:t>
            </a:r>
            <a:r>
              <a:rPr lang="en-US" sz="1400" b="0" i="1" baseline="-25000" dirty="0" err="1"/>
              <a:t>scr</a:t>
            </a:r>
            <a:r>
              <a:rPr lang="en-GB" sz="1400" b="0" dirty="0"/>
              <a:t>, </a:t>
            </a:r>
            <a:r>
              <a:rPr lang="en-GB" sz="1400" b="0" i="1" dirty="0" smtClean="0"/>
              <a:t>ERR</a:t>
            </a:r>
            <a:r>
              <a:rPr lang="en-GB" sz="1400" b="0" i="1" baseline="-25000" dirty="0" smtClean="0"/>
              <a:t>LSS</a:t>
            </a:r>
            <a:r>
              <a:rPr lang="en-US" sz="1400" b="0" i="1" dirty="0" smtClean="0"/>
              <a:t>,</a:t>
            </a:r>
            <a:r>
              <a:rPr lang="en-GB" sz="1400" b="0" dirty="0" smtClean="0"/>
              <a:t> </a:t>
            </a:r>
            <a:r>
              <a:rPr lang="en-US" sz="1400" b="0" i="1" dirty="0" smtClean="0"/>
              <a:t>F</a:t>
            </a:r>
            <a:r>
              <a:rPr lang="en-US" sz="1400" b="0" i="1" baseline="-25000" dirty="0" smtClean="0"/>
              <a:t>DDREF</a:t>
            </a:r>
            <a:endParaRPr lang="en-GB" sz="1400" b="0" dirty="0" smtClean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3528" y="4929247"/>
            <a:ext cx="8569325" cy="3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1200" b="0" dirty="0" smtClean="0">
                <a:solidFill>
                  <a:srgbClr val="0070C0"/>
                </a:solidFill>
              </a:rPr>
              <a:t>Jacob </a:t>
            </a:r>
            <a:r>
              <a:rPr lang="en-US" sz="1200" b="0" dirty="0">
                <a:solidFill>
                  <a:srgbClr val="0070C0"/>
                </a:solidFill>
              </a:rPr>
              <a:t>et al. </a:t>
            </a:r>
            <a:r>
              <a:rPr lang="en-US" sz="1200" b="0" dirty="0" err="1" smtClean="0">
                <a:solidFill>
                  <a:srgbClr val="0070C0"/>
                </a:solidFill>
              </a:rPr>
              <a:t>Radiat</a:t>
            </a:r>
            <a:r>
              <a:rPr lang="en-US" sz="1200" b="0" dirty="0" smtClean="0">
                <a:solidFill>
                  <a:srgbClr val="0070C0"/>
                </a:solidFill>
              </a:rPr>
              <a:t> Environ </a:t>
            </a:r>
            <a:r>
              <a:rPr lang="en-US" sz="1200" b="0" dirty="0" err="1" smtClean="0">
                <a:solidFill>
                  <a:srgbClr val="0070C0"/>
                </a:solidFill>
              </a:rPr>
              <a:t>Biophys</a:t>
            </a:r>
            <a:r>
              <a:rPr lang="en-US" sz="1200" b="0" dirty="0" smtClean="0">
                <a:solidFill>
                  <a:srgbClr val="0070C0"/>
                </a:solidFill>
              </a:rPr>
              <a:t> 2014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79438"/>
            <a:ext cx="7633543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3</a:t>
            </a:r>
            <a:r>
              <a:rPr lang="en-US" dirty="0" smtClean="0">
                <a:ea typeface="ＭＳ Ｐゴシック" pitchFamily="34" charset="-128"/>
              </a:rPr>
              <a:t>. Incidence due to exposure from accident </a:t>
            </a: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395288" y="1628999"/>
            <a:ext cx="856932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 smtClean="0"/>
              <a:t>3.5 Will radiation effects become </a:t>
            </a:r>
            <a:r>
              <a:rPr lang="en-US" sz="1700" b="0" u="sng" dirty="0" smtClean="0"/>
              <a:t>detectable</a:t>
            </a:r>
            <a:r>
              <a:rPr lang="en-US" sz="1700" b="0" u="sng" dirty="0" smtClean="0"/>
              <a:t>?</a:t>
            </a:r>
            <a:endParaRPr lang="en-US" sz="1400" b="0" dirty="0" smtClean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6484" y="2910860"/>
            <a:ext cx="8798754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1500" b="0" dirty="0" smtClean="0"/>
              <a:t>According to best </a:t>
            </a:r>
            <a:r>
              <a:rPr lang="en-GB" sz="1500" b="0" dirty="0" smtClean="0"/>
              <a:t>estimates for female infants:</a:t>
            </a:r>
            <a:endParaRPr lang="en-GB" sz="1500" b="0" dirty="0" smtClean="0"/>
          </a:p>
          <a:p>
            <a:pPr algn="ctr">
              <a:lnSpc>
                <a:spcPct val="130000"/>
              </a:lnSpc>
            </a:pPr>
            <a:r>
              <a:rPr lang="en-GB" sz="1500" b="0" dirty="0" smtClean="0"/>
              <a:t>If </a:t>
            </a:r>
            <a:r>
              <a:rPr lang="en-GB" sz="1500" b="0" dirty="0" smtClean="0"/>
              <a:t>a few thousand female infants would have a thyroid dose in the order of 50 </a:t>
            </a:r>
            <a:r>
              <a:rPr lang="en-GB" sz="1500" b="0" dirty="0" err="1" smtClean="0"/>
              <a:t>mGy</a:t>
            </a:r>
            <a:r>
              <a:rPr lang="en-GB" sz="1500" b="0" dirty="0" smtClean="0"/>
              <a:t>,</a:t>
            </a:r>
          </a:p>
          <a:p>
            <a:pPr algn="ctr">
              <a:lnSpc>
                <a:spcPct val="130000"/>
              </a:lnSpc>
            </a:pPr>
            <a:r>
              <a:rPr lang="en-GB" sz="1500" b="0" dirty="0" smtClean="0"/>
              <a:t>then the radiation effects will possibly be </a:t>
            </a:r>
            <a:r>
              <a:rPr lang="en-GB" sz="1500" b="0" dirty="0" smtClean="0"/>
              <a:t>detectable </a:t>
            </a:r>
            <a:r>
              <a:rPr lang="en-GB" sz="1500" b="0" dirty="0" smtClean="0"/>
              <a:t>after several decades</a:t>
            </a:r>
          </a:p>
          <a:p>
            <a:pPr algn="ctr">
              <a:lnSpc>
                <a:spcPct val="130000"/>
              </a:lnSpc>
            </a:pPr>
            <a:endParaRPr lang="en-GB" sz="1500" b="0" dirty="0" smtClean="0"/>
          </a:p>
          <a:p>
            <a:pPr algn="ctr">
              <a:lnSpc>
                <a:spcPct val="130000"/>
              </a:lnSpc>
            </a:pPr>
            <a:r>
              <a:rPr lang="en-GB" sz="1500" b="0" dirty="0" smtClean="0"/>
              <a:t>However, uncertainties are large:</a:t>
            </a:r>
          </a:p>
          <a:p>
            <a:pPr algn="ctr">
              <a:lnSpc>
                <a:spcPct val="130000"/>
              </a:lnSpc>
            </a:pPr>
            <a:r>
              <a:rPr lang="en-GB" sz="1500" b="0" dirty="0"/>
              <a:t>R</a:t>
            </a:r>
            <a:r>
              <a:rPr lang="en-GB" sz="1500" b="0" dirty="0" smtClean="0"/>
              <a:t>adiation effects may also become </a:t>
            </a:r>
            <a:r>
              <a:rPr lang="en-GB" sz="1500" b="0" dirty="0" err="1" smtClean="0"/>
              <a:t>detactable</a:t>
            </a:r>
            <a:r>
              <a:rPr lang="en-GB" sz="1500" b="0" dirty="0" smtClean="0"/>
              <a:t> </a:t>
            </a:r>
            <a:r>
              <a:rPr lang="en-GB" sz="1500" b="0" dirty="0" smtClean="0"/>
              <a:t>for lower doses or smaller exposed groups</a:t>
            </a:r>
          </a:p>
        </p:txBody>
      </p:sp>
    </p:spTree>
    <p:extLst>
      <p:ext uri="{BB962C8B-B14F-4D97-AF65-F5344CB8AC3E}">
        <p14:creationId xmlns:p14="http://schemas.microsoft.com/office/powerpoint/2010/main" val="36297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43187"/>
            <a:ext cx="8497639" cy="401637"/>
          </a:xfrm>
        </p:spPr>
        <p:txBody>
          <a:bodyPr/>
          <a:lstStyle/>
          <a:p>
            <a:pPr algn="ctr" eaLnBrk="1" hangingPunct="1"/>
            <a:r>
              <a:rPr lang="en-US" sz="1700" b="0" u="sng" dirty="0">
                <a:ea typeface="ＭＳ Ｐゴシック" pitchFamily="34" charset="-128"/>
              </a:rPr>
              <a:t>4</a:t>
            </a:r>
            <a:r>
              <a:rPr lang="en-US" sz="1700" b="0" u="sng" dirty="0" smtClean="0">
                <a:ea typeface="ＭＳ Ｐゴシック" pitchFamily="34" charset="-128"/>
              </a:rPr>
              <a:t>.1 Excess risk </a:t>
            </a:r>
            <a:r>
              <a:rPr lang="en-US" sz="1700" b="0" u="sng" dirty="0" smtClean="0">
                <a:ea typeface="ＭＳ Ｐゴシック" pitchFamily="34" charset="-128"/>
              </a:rPr>
              <a:t>for thyroid cancer in post-Chernobyl studies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220072" y="3686516"/>
            <a:ext cx="1296144" cy="390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b="0" i="1" dirty="0" smtClean="0"/>
              <a:t>e </a:t>
            </a:r>
            <a:r>
              <a:rPr lang="en-US" sz="1400" b="0" dirty="0" smtClean="0"/>
              <a:t>= 7 years</a:t>
            </a:r>
            <a:r>
              <a:rPr lang="en-US" sz="1700" b="0" u="sng" dirty="0" smtClean="0"/>
              <a:t>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552" y="548680"/>
            <a:ext cx="8353623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6" charset="-128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charset="0"/>
                <a:ea typeface="ＭＳ Ｐゴシック" pitchFamily="-108" charset="-128"/>
                <a:cs typeface="ＭＳ Ｐゴシック" pitchFamily="-10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charset="0"/>
              </a:defRPr>
            </a:lvl9pPr>
          </a:lstStyle>
          <a:p>
            <a:pPr algn="ctr" eaLnBrk="1" hangingPunct="1"/>
            <a:r>
              <a:rPr lang="en-US" sz="1800" kern="0" dirty="0">
                <a:ea typeface="ＭＳ Ｐゴシック" pitchFamily="34" charset="-128"/>
              </a:rPr>
              <a:t>4</a:t>
            </a:r>
            <a:r>
              <a:rPr lang="en-US" sz="1800" kern="0" dirty="0" smtClean="0">
                <a:ea typeface="ＭＳ Ｐゴシック" pitchFamily="34" charset="-128"/>
              </a:rPr>
              <a:t>. </a:t>
            </a:r>
            <a:r>
              <a:rPr lang="en-US" sz="1800" kern="0" dirty="0" smtClean="0">
                <a:ea typeface="ＭＳ Ｐゴシック" pitchFamily="34" charset="-128"/>
              </a:rPr>
              <a:t>Comparison with other studies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608512" cy="3477589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18560"/>
            <a:ext cx="4541027" cy="3426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380312" y="4293096"/>
            <a:ext cx="1296144" cy="390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b="0" i="1" dirty="0" smtClean="0"/>
              <a:t>e </a:t>
            </a:r>
            <a:r>
              <a:rPr lang="en-US" sz="1400" b="0" dirty="0" smtClean="0"/>
              <a:t>= 7 years</a:t>
            </a:r>
            <a:r>
              <a:rPr lang="en-US" sz="1700" b="0" u="sng" dirty="0" smtClean="0"/>
              <a:t>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79438"/>
            <a:ext cx="7850187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4</a:t>
            </a:r>
            <a:r>
              <a:rPr lang="en-US" dirty="0" smtClean="0">
                <a:ea typeface="ＭＳ Ｐゴシック" pitchFamily="34" charset="-128"/>
              </a:rPr>
              <a:t>. </a:t>
            </a:r>
            <a:r>
              <a:rPr lang="en-US" dirty="0" smtClean="0">
                <a:ea typeface="ＭＳ Ｐゴシック" pitchFamily="34" charset="-128"/>
              </a:rPr>
              <a:t>Comparison with other studies 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auto">
          <a:xfrm>
            <a:off x="395288" y="1412875"/>
            <a:ext cx="856932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 smtClean="0"/>
              <a:t>4.2</a:t>
            </a:r>
            <a:r>
              <a:rPr lang="en-US" sz="1700" b="0" u="sng" dirty="0" smtClean="0"/>
              <a:t> </a:t>
            </a:r>
            <a:r>
              <a:rPr lang="en-US" sz="1700" b="0" u="sng" dirty="0" smtClean="0"/>
              <a:t>Thyroid cancer risk predictions for 100 </a:t>
            </a:r>
            <a:r>
              <a:rPr lang="en-US" sz="1700" b="0" u="sng" dirty="0" err="1" smtClean="0"/>
              <a:t>mGy</a:t>
            </a:r>
            <a:r>
              <a:rPr lang="en-US" sz="1700" b="0" u="sng" dirty="0" smtClean="0"/>
              <a:t> by WHO (2013)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71600" y="4537545"/>
            <a:ext cx="7704856" cy="12152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b="0" dirty="0" smtClean="0"/>
              <a:t>Compared to WHO (2013), Jacob et al. (2014) predict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higher thyroid cancer rates, because of ultrasonography survey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0" dirty="0" smtClean="0"/>
              <a:t>slightly lower relative risks especially for first few decades after exposure of girls, because of differences in radiation risk function</a:t>
            </a:r>
            <a:endParaRPr lang="en-US" b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91272"/>
              </p:ext>
            </p:extLst>
          </p:nvPr>
        </p:nvGraphicFramePr>
        <p:xfrm>
          <a:off x="1524000" y="2150864"/>
          <a:ext cx="6096000" cy="222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de-DE" sz="1400" dirty="0" err="1" smtClean="0"/>
                        <a:t>Females</a:t>
                      </a:r>
                      <a:r>
                        <a:rPr lang="de-DE" sz="1400" dirty="0" smtClean="0"/>
                        <a:t>, 10y at </a:t>
                      </a:r>
                      <a:r>
                        <a:rPr lang="de-DE" sz="1400" dirty="0" err="1" smtClean="0"/>
                        <a:t>exposure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de-DE" sz="1400" dirty="0" smtClean="0"/>
                        <a:t>WHO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(2013)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de-DE" sz="1400" dirty="0" smtClean="0"/>
                        <a:t>Jacob et al. (2014)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Ratio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LAR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0.25%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1.6%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6.5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RR, </a:t>
                      </a:r>
                      <a:r>
                        <a:rPr lang="de-DE" sz="1400" dirty="0" err="1" smtClean="0"/>
                        <a:t>lifetime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0.33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0.24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0.7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AR</a:t>
                      </a:r>
                      <a:r>
                        <a:rPr lang="de-DE" sz="1400" baseline="-25000" dirty="0" smtClean="0"/>
                        <a:t>15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0.03%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0.09%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2.9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RR, 15 </a:t>
                      </a:r>
                      <a:r>
                        <a:rPr lang="de-DE" sz="1400" dirty="0" err="1" smtClean="0"/>
                        <a:t>years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1.1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0.53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dirty="0" smtClean="0"/>
                        <a:t>0.5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0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945" y="579438"/>
            <a:ext cx="7777559" cy="4016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Summary of predictions for continued ultrasonography (1)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395288" y="1412875"/>
            <a:ext cx="856932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/>
              <a:t> </a:t>
            </a:r>
            <a:endParaRPr lang="en-US" sz="1700" b="0" u="sng">
              <a:solidFill>
                <a:srgbClr val="FF0000"/>
              </a:solidFill>
            </a:endParaRP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323155" y="1720363"/>
            <a:ext cx="8569325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17550" indent="-717550">
              <a:lnSpc>
                <a:spcPct val="150000"/>
              </a:lnSpc>
              <a:tabLst>
                <a:tab pos="269875" algn="l"/>
              </a:tabLst>
            </a:pPr>
            <a:r>
              <a:rPr lang="en-US" b="0" dirty="0" smtClean="0"/>
              <a:t>Predictions based on prevalence and screening factor in </a:t>
            </a:r>
            <a:r>
              <a:rPr lang="en-US" b="0" dirty="0" err="1" smtClean="0"/>
              <a:t>UkrAm</a:t>
            </a:r>
            <a:r>
              <a:rPr lang="en-US" b="0" dirty="0" smtClean="0"/>
              <a:t> study, and thyroid cancer risk function in LSS members not participating in the AHS  </a:t>
            </a:r>
          </a:p>
          <a:p>
            <a:pPr>
              <a:lnSpc>
                <a:spcPct val="150000"/>
              </a:lnSpc>
              <a:tabLst>
                <a:tab pos="269875" algn="l"/>
              </a:tabLst>
            </a:pPr>
            <a:endParaRPr lang="en-US" b="0" dirty="0" smtClean="0"/>
          </a:p>
          <a:p>
            <a:pPr>
              <a:lnSpc>
                <a:spcPct val="150000"/>
              </a:lnSpc>
              <a:tabLst>
                <a:tab pos="269875" algn="l"/>
              </a:tabLst>
            </a:pPr>
            <a:r>
              <a:rPr lang="en-US" b="0" dirty="0" smtClean="0"/>
              <a:t>Prevalence during first screening: 0.034% (95% CI: 0.009%; 0.085%)</a:t>
            </a:r>
          </a:p>
          <a:p>
            <a:pPr marL="722313" indent="-722313">
              <a:lnSpc>
                <a:spcPct val="150000"/>
              </a:lnSpc>
            </a:pPr>
            <a:endParaRPr lang="en-US" b="0" dirty="0" smtClean="0"/>
          </a:p>
          <a:p>
            <a:pPr>
              <a:lnSpc>
                <a:spcPct val="150000"/>
              </a:lnSpc>
            </a:pPr>
            <a:r>
              <a:rPr lang="en-US" b="0" dirty="0" smtClean="0"/>
              <a:t>Screening factor for incidence rate: 7 (95% CI: 1; 17)</a:t>
            </a:r>
          </a:p>
          <a:p>
            <a:pPr>
              <a:lnSpc>
                <a:spcPct val="150000"/>
              </a:lnSpc>
            </a:pPr>
            <a:endParaRPr lang="en-US" sz="1200" b="0" dirty="0" smtClean="0"/>
          </a:p>
          <a:p>
            <a:pPr>
              <a:lnSpc>
                <a:spcPct val="150000"/>
              </a:lnSpc>
            </a:pPr>
            <a:r>
              <a:rPr lang="en-US" b="0" dirty="0" smtClean="0"/>
              <a:t>Thyroid cancer incidence over 50 years: 2% (95% CI: 0.3%; 5%)</a:t>
            </a:r>
          </a:p>
          <a:p>
            <a:pPr marL="722313" indent="-722313">
              <a:lnSpc>
                <a:spcPct val="150000"/>
              </a:lnSpc>
            </a:pPr>
            <a:endParaRPr lang="en-US" b="0" dirty="0" smtClean="0"/>
          </a:p>
          <a:p>
            <a:pPr>
              <a:lnSpc>
                <a:spcPct val="150000"/>
              </a:lnSpc>
            </a:pPr>
            <a:r>
              <a:rPr lang="en-US" b="0" dirty="0" smtClean="0"/>
              <a:t>Excess 50y-incidence from thyroid dose 20 </a:t>
            </a:r>
            <a:r>
              <a:rPr lang="en-US" b="0" dirty="0" err="1" smtClean="0"/>
              <a:t>mGy</a:t>
            </a:r>
            <a:r>
              <a:rPr lang="en-US" b="0" dirty="0" smtClean="0"/>
              <a:t>: 0.1% (95% CI: 0.005%; 0.4%)</a:t>
            </a:r>
            <a:br>
              <a:rPr lang="en-US" b="0" dirty="0" smtClean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711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945" y="579438"/>
            <a:ext cx="7777559" cy="4016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Summary of predictions for continued ultrasonography (2)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395288" y="1412875"/>
            <a:ext cx="856932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/>
              <a:t> </a:t>
            </a:r>
            <a:endParaRPr lang="en-US" sz="1700" b="0" u="sng">
              <a:solidFill>
                <a:srgbClr val="FF0000"/>
              </a:solidFill>
            </a:endParaRP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395163" y="1801662"/>
            <a:ext cx="856932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dirty="0" smtClean="0"/>
              <a:t>Excess 50y-incidence from thyroid dose 20 </a:t>
            </a:r>
            <a:r>
              <a:rPr lang="en-US" b="0" dirty="0" err="1" smtClean="0"/>
              <a:t>mGy</a:t>
            </a:r>
            <a:r>
              <a:rPr lang="en-US" b="0" dirty="0" smtClean="0"/>
              <a:t>: 0.1% (95% CI: 0.005%; 0.4%)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Less than 5% of 50y-excess accumulate during first 10 years</a:t>
            </a:r>
          </a:p>
          <a:p>
            <a:pPr>
              <a:lnSpc>
                <a:spcPct val="150000"/>
              </a:lnSpc>
            </a:pPr>
            <a:endParaRPr lang="en-US" sz="1200" b="0" dirty="0" smtClean="0"/>
          </a:p>
          <a:p>
            <a:pPr marL="722313" indent="-722313">
              <a:lnSpc>
                <a:spcPct val="150000"/>
              </a:lnSpc>
            </a:pPr>
            <a:r>
              <a:rPr lang="en-US" b="0" dirty="0" smtClean="0"/>
              <a:t>Large uncertainties related to </a:t>
            </a:r>
            <a:r>
              <a:rPr lang="en-US" b="0" i="1" dirty="0" err="1" smtClean="0"/>
              <a:t>F</a:t>
            </a:r>
            <a:r>
              <a:rPr lang="en-US" b="0" i="1" baseline="-25000" dirty="0" err="1" smtClean="0"/>
              <a:t>scr</a:t>
            </a:r>
            <a:r>
              <a:rPr lang="en-US" b="0" i="1" baseline="-25000" dirty="0" smtClean="0"/>
              <a:t> </a:t>
            </a:r>
            <a:r>
              <a:rPr lang="en-US" b="0" i="1" dirty="0" smtClean="0"/>
              <a:t>, ERR</a:t>
            </a:r>
            <a:r>
              <a:rPr lang="en-US" b="0" i="1" baseline="-25000" dirty="0" smtClean="0"/>
              <a:t>LSS</a:t>
            </a:r>
            <a:r>
              <a:rPr lang="en-US" b="0" i="1" dirty="0" smtClean="0"/>
              <a:t>, F</a:t>
            </a:r>
            <a:r>
              <a:rPr lang="en-US" b="0" i="1" baseline="-25000" dirty="0" smtClean="0"/>
              <a:t>DDREF</a:t>
            </a:r>
            <a:r>
              <a:rPr lang="en-US" b="0" dirty="0" smtClean="0"/>
              <a:t> and thyroid dose</a:t>
            </a:r>
          </a:p>
          <a:p>
            <a:pPr marL="722313" indent="-722313">
              <a:lnSpc>
                <a:spcPct val="150000"/>
              </a:lnSpc>
            </a:pPr>
            <a:endParaRPr lang="en-US" b="0" dirty="0" smtClean="0"/>
          </a:p>
          <a:p>
            <a:pPr marL="722313" indent="-722313">
              <a:lnSpc>
                <a:spcPct val="150000"/>
              </a:lnSpc>
            </a:pPr>
            <a:r>
              <a:rPr lang="en-US" b="0" dirty="0" smtClean="0"/>
              <a:t>Good agreement with post-Chernobyl studies</a:t>
            </a:r>
          </a:p>
          <a:p>
            <a:pPr marL="722313" indent="-722313">
              <a:lnSpc>
                <a:spcPct val="150000"/>
              </a:lnSpc>
            </a:pPr>
            <a:endParaRPr lang="en-US" b="0" dirty="0" smtClean="0"/>
          </a:p>
          <a:p>
            <a:pPr marL="722313" indent="-722313">
              <a:lnSpc>
                <a:spcPct val="150000"/>
              </a:lnSpc>
            </a:pPr>
            <a:r>
              <a:rPr lang="en-US" b="0" dirty="0" smtClean="0"/>
              <a:t>Compared to WHO higher rates,</a:t>
            </a:r>
            <a:br>
              <a:rPr lang="en-US" b="0" dirty="0" smtClean="0"/>
            </a:br>
            <a:r>
              <a:rPr lang="en-US" b="0" dirty="0" smtClean="0"/>
              <a:t>but lower relative risks (especially for first decades after exposure of girls)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397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7" y="548680"/>
            <a:ext cx="8560952" cy="4016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Questions addressed </a:t>
            </a:r>
          </a:p>
        </p:txBody>
      </p:sp>
      <p:sp>
        <p:nvSpPr>
          <p:cNvPr id="15365" name="Textfeld 1"/>
          <p:cNvSpPr txBox="1">
            <a:spLocks noChangeArrowheads="1"/>
          </p:cNvSpPr>
          <p:nvPr/>
        </p:nvSpPr>
        <p:spPr bwMode="auto">
          <a:xfrm>
            <a:off x="179512" y="2564904"/>
            <a:ext cx="897797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0" dirty="0" smtClean="0"/>
              <a:t>Under the condition of on-going </a:t>
            </a:r>
            <a:r>
              <a:rPr lang="en-US" b="0" dirty="0" err="1" smtClean="0"/>
              <a:t>ultrasonographic</a:t>
            </a:r>
            <a:r>
              <a:rPr lang="en-US" b="0" dirty="0" smtClean="0"/>
              <a:t> screening in Fukushima Prefecture,</a:t>
            </a:r>
          </a:p>
          <a:p>
            <a:pPr eaLnBrk="1" hangingPunct="1">
              <a:lnSpc>
                <a:spcPct val="150000"/>
              </a:lnSpc>
            </a:pPr>
            <a:r>
              <a:rPr lang="en-US" b="0" dirty="0" smtClean="0"/>
              <a:t>what are the expectations concerning thyroid cancer in the screened population?</a:t>
            </a:r>
          </a:p>
          <a:p>
            <a:pPr marL="342900" indent="-342900" eaLnBrk="1" hangingPunct="1">
              <a:lnSpc>
                <a:spcPct val="150000"/>
              </a:lnSpc>
              <a:buAutoNum type="arabicPeriod"/>
            </a:pPr>
            <a:r>
              <a:rPr lang="en-US" b="0" dirty="0" err="1" smtClean="0"/>
              <a:t>Prevalence</a:t>
            </a:r>
            <a:r>
              <a:rPr lang="en-US" b="0" baseline="30000" dirty="0" err="1" smtClean="0"/>
              <a:t>a</a:t>
            </a:r>
            <a:r>
              <a:rPr lang="en-US" b="0" dirty="0" smtClean="0"/>
              <a:t> during first screening</a:t>
            </a:r>
          </a:p>
          <a:p>
            <a:pPr marL="342900" indent="-342900" eaLnBrk="1" hangingPunct="1">
              <a:lnSpc>
                <a:spcPct val="150000"/>
              </a:lnSpc>
              <a:buAutoNum type="arabicPeriod"/>
            </a:pPr>
            <a:r>
              <a:rPr lang="en-US" b="0" dirty="0" smtClean="0"/>
              <a:t>Subsequent </a:t>
            </a:r>
            <a:r>
              <a:rPr lang="en-US" b="0" dirty="0" err="1" smtClean="0"/>
              <a:t>incidence</a:t>
            </a:r>
            <a:r>
              <a:rPr lang="en-US" b="0" baseline="30000" dirty="0" err="1" smtClean="0"/>
              <a:t>b</a:t>
            </a:r>
            <a:r>
              <a:rPr lang="en-US" b="0" dirty="0" smtClean="0"/>
              <a:t> independent of exposure from accident</a:t>
            </a:r>
          </a:p>
          <a:p>
            <a:pPr marL="342900" indent="-342900" eaLnBrk="1" hangingPunct="1">
              <a:lnSpc>
                <a:spcPct val="150000"/>
              </a:lnSpc>
              <a:buAutoNum type="arabicPeriod"/>
            </a:pPr>
            <a:r>
              <a:rPr lang="en-US" b="0" dirty="0" smtClean="0"/>
              <a:t>Incidence due to exposure from accident</a:t>
            </a:r>
          </a:p>
          <a:p>
            <a:pPr marL="342900" indent="-342900" eaLnBrk="1" hangingPunct="1">
              <a:lnSpc>
                <a:spcPct val="150000"/>
              </a:lnSpc>
              <a:buAutoNum type="arabicPeriod"/>
            </a:pPr>
            <a:r>
              <a:rPr lang="en-US" b="0" dirty="0" smtClean="0"/>
              <a:t>Detectability of radiation effect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0" baseline="30000" dirty="0" smtClean="0"/>
              <a:t>a</a:t>
            </a:r>
            <a:r>
              <a:rPr lang="en-US" sz="1400" b="0" dirty="0" smtClean="0"/>
              <a:t> Number of cases per number of individuals screened</a:t>
            </a:r>
          </a:p>
          <a:p>
            <a:pPr eaLnBrk="1" hangingPunct="1">
              <a:lnSpc>
                <a:spcPct val="150000"/>
              </a:lnSpc>
            </a:pPr>
            <a:r>
              <a:rPr lang="en-US" sz="1400" b="0" baseline="30000" dirty="0" smtClean="0"/>
              <a:t>b</a:t>
            </a:r>
            <a:r>
              <a:rPr lang="en-US" sz="1400" b="0" dirty="0" smtClean="0"/>
              <a:t> </a:t>
            </a:r>
            <a:r>
              <a:rPr lang="en-US" sz="1400" b="0" dirty="0"/>
              <a:t>Number of </a:t>
            </a:r>
            <a:r>
              <a:rPr lang="en-US" sz="1400" b="0" dirty="0" smtClean="0"/>
              <a:t>new cases </a:t>
            </a:r>
            <a:r>
              <a:rPr lang="en-US" sz="1400" b="0" dirty="0"/>
              <a:t>per number of </a:t>
            </a:r>
            <a:r>
              <a:rPr lang="en-US" sz="1400" b="0"/>
              <a:t>individuals </a:t>
            </a:r>
            <a:r>
              <a:rPr lang="en-US" sz="1400" b="0" smtClean="0"/>
              <a:t>screened </a:t>
            </a:r>
            <a:r>
              <a:rPr lang="en-US" sz="1400" b="0" dirty="0" smtClean="0"/>
              <a:t>during a certain time period </a:t>
            </a:r>
            <a:endParaRPr lang="en-US" sz="1400" b="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79438"/>
            <a:ext cx="7561535" cy="4016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Summary of predictions for continued ultrasonography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395288" y="1412875"/>
            <a:ext cx="8569325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/>
              <a:t> </a:t>
            </a:r>
            <a:endParaRPr lang="en-US" sz="1700" b="0" u="sng">
              <a:solidFill>
                <a:srgbClr val="FF0000"/>
              </a:solidFill>
            </a:endParaRPr>
          </a:p>
        </p:txBody>
      </p:sp>
      <p:sp>
        <p:nvSpPr>
          <p:cNvPr id="29700" name="Rectangle 10"/>
          <p:cNvSpPr>
            <a:spLocks noChangeArrowheads="1"/>
          </p:cNvSpPr>
          <p:nvPr/>
        </p:nvSpPr>
        <p:spPr bwMode="auto">
          <a:xfrm>
            <a:off x="298517" y="1369182"/>
            <a:ext cx="8569325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17550" indent="-717550">
              <a:tabLst>
                <a:tab pos="269875" algn="l"/>
              </a:tabLst>
            </a:pPr>
            <a:r>
              <a:rPr lang="en-US" b="0" dirty="0" smtClean="0"/>
              <a:t>Predictions based on prevalence and screening factor in </a:t>
            </a:r>
            <a:r>
              <a:rPr lang="en-US" b="0" dirty="0" err="1" smtClean="0"/>
              <a:t>UkrAm</a:t>
            </a:r>
            <a:r>
              <a:rPr lang="en-US" b="0" dirty="0" smtClean="0"/>
              <a:t> study, and thyroid cancer risk function in LSS members not participating in the AHS  </a:t>
            </a:r>
          </a:p>
          <a:p>
            <a:pPr>
              <a:tabLst>
                <a:tab pos="269875" algn="l"/>
              </a:tabLst>
            </a:pPr>
            <a:endParaRPr lang="en-US" b="0" dirty="0" smtClean="0"/>
          </a:p>
          <a:p>
            <a:pPr>
              <a:tabLst>
                <a:tab pos="269875" algn="l"/>
              </a:tabLst>
            </a:pPr>
            <a:r>
              <a:rPr lang="en-US" b="0" dirty="0" smtClean="0"/>
              <a:t>Prevalence during first screening: 0.034% (95% CI: 0.009%; 0.085%)</a:t>
            </a:r>
          </a:p>
          <a:p>
            <a:pPr marL="722313" indent="-722313"/>
            <a:endParaRPr lang="en-US" b="0" dirty="0" smtClean="0"/>
          </a:p>
          <a:p>
            <a:r>
              <a:rPr lang="en-US" b="0" dirty="0" smtClean="0"/>
              <a:t>Screening factor for incidence rate</a:t>
            </a:r>
            <a:r>
              <a:rPr lang="en-US" b="0" smtClean="0"/>
              <a:t>: 7 </a:t>
            </a:r>
            <a:r>
              <a:rPr lang="en-US" b="0" dirty="0" smtClean="0"/>
              <a:t>(95% CI</a:t>
            </a:r>
            <a:r>
              <a:rPr lang="en-US" b="0" smtClean="0"/>
              <a:t>: 1; 17)</a:t>
            </a:r>
            <a:endParaRPr lang="en-US" b="0" dirty="0" smtClean="0"/>
          </a:p>
          <a:p>
            <a:endParaRPr lang="en-US" sz="1200" b="0" dirty="0" smtClean="0"/>
          </a:p>
          <a:p>
            <a:r>
              <a:rPr lang="en-US" b="0" dirty="0" smtClean="0"/>
              <a:t>Thyroid cancer incidence over 50 years: 2% (95% CI: 0.3%; 5%)</a:t>
            </a:r>
          </a:p>
          <a:p>
            <a:pPr marL="722313" indent="-722313"/>
            <a:endParaRPr lang="en-US" b="0" dirty="0" smtClean="0"/>
          </a:p>
          <a:p>
            <a:r>
              <a:rPr lang="en-US" b="0" dirty="0" smtClean="0"/>
              <a:t>Excess 50y-incidence from thyroid dose 20 </a:t>
            </a:r>
            <a:r>
              <a:rPr lang="en-US" b="0" dirty="0" err="1" smtClean="0"/>
              <a:t>mGy</a:t>
            </a:r>
            <a:r>
              <a:rPr lang="en-US" b="0" dirty="0" smtClean="0"/>
              <a:t>: 0.1% (95% CI: 0.005%; 0.4</a:t>
            </a:r>
            <a:r>
              <a:rPr lang="en-US" b="0" dirty="0"/>
              <a:t>%)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Less than 5% of 50y-excess accumulate during first 10 years</a:t>
            </a:r>
            <a:endParaRPr lang="en-US" b="0" dirty="0" smtClean="0"/>
          </a:p>
          <a:p>
            <a:endParaRPr lang="en-US" sz="1200" b="0" dirty="0" smtClean="0"/>
          </a:p>
          <a:p>
            <a:pPr marL="722313" indent="-722313"/>
            <a:r>
              <a:rPr lang="en-US" b="0" dirty="0" smtClean="0"/>
              <a:t>Large uncertainties related to </a:t>
            </a:r>
            <a:r>
              <a:rPr lang="en-US" b="0" i="1" dirty="0" err="1"/>
              <a:t>F</a:t>
            </a:r>
            <a:r>
              <a:rPr lang="en-US" b="0" i="1" baseline="-25000" dirty="0" err="1"/>
              <a:t>scr</a:t>
            </a:r>
            <a:r>
              <a:rPr lang="en-US" b="0" i="1" baseline="-25000" dirty="0"/>
              <a:t> </a:t>
            </a:r>
            <a:r>
              <a:rPr lang="en-US" b="0" i="1" dirty="0"/>
              <a:t>, ERR</a:t>
            </a:r>
            <a:r>
              <a:rPr lang="en-US" b="0" i="1" baseline="-25000" dirty="0"/>
              <a:t>LSS</a:t>
            </a:r>
            <a:r>
              <a:rPr lang="en-US" b="0" i="1" dirty="0"/>
              <a:t>, F</a:t>
            </a:r>
            <a:r>
              <a:rPr lang="en-US" b="0" i="1" baseline="-25000" dirty="0"/>
              <a:t>DDREF</a:t>
            </a:r>
            <a:r>
              <a:rPr lang="en-US" b="0" dirty="0" smtClean="0"/>
              <a:t> and thyroid dose</a:t>
            </a:r>
          </a:p>
          <a:p>
            <a:pPr marL="722313" indent="-722313"/>
            <a:endParaRPr lang="en-US" b="0" dirty="0" smtClean="0"/>
          </a:p>
          <a:p>
            <a:pPr marL="722313" indent="-722313"/>
            <a:r>
              <a:rPr lang="en-US" b="0" dirty="0" smtClean="0"/>
              <a:t>Good agreement with post-Chernobyl studies</a:t>
            </a:r>
          </a:p>
          <a:p>
            <a:pPr marL="722313" indent="-722313"/>
            <a:endParaRPr lang="en-US" b="0" dirty="0" smtClean="0"/>
          </a:p>
          <a:p>
            <a:pPr marL="722313" indent="-722313"/>
            <a:r>
              <a:rPr lang="en-US" b="0" dirty="0" smtClean="0"/>
              <a:t>Compared to WHO higher rates,</a:t>
            </a:r>
            <a:br>
              <a:rPr lang="en-US" b="0" dirty="0" smtClean="0"/>
            </a:br>
            <a:r>
              <a:rPr lang="en-US" b="0" dirty="0" smtClean="0"/>
              <a:t>but lower relative risks (especially for first decades after exposure of girls)</a:t>
            </a:r>
            <a:endParaRPr lang="en-US" b="0" dirty="0"/>
          </a:p>
        </p:txBody>
      </p:sp>
      <p:sp>
        <p:nvSpPr>
          <p:cNvPr id="2" name="Textfeld 1"/>
          <p:cNvSpPr txBox="1"/>
          <p:nvPr/>
        </p:nvSpPr>
        <p:spPr>
          <a:xfrm>
            <a:off x="249891" y="3384254"/>
            <a:ext cx="8860118" cy="707886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none" rtlCol="0">
            <a:spAutoFit/>
            <a:scene3d>
              <a:camera prst="orthographicFront">
                <a:rot lat="0" lon="0" rev="2700000"/>
              </a:camera>
              <a:lightRig rig="threePt" dir="t"/>
            </a:scene3d>
          </a:bodyPr>
          <a:lstStyle/>
          <a:p>
            <a:r>
              <a:rPr lang="de-DE" sz="4000" dirty="0" err="1" smtClean="0">
                <a:solidFill>
                  <a:srgbClr val="FFC000"/>
                </a:solidFill>
              </a:rPr>
              <a:t>Thank</a:t>
            </a:r>
            <a:r>
              <a:rPr lang="de-DE" sz="4000" dirty="0" smtClean="0">
                <a:solidFill>
                  <a:srgbClr val="FFC000"/>
                </a:solidFill>
              </a:rPr>
              <a:t> </a:t>
            </a:r>
            <a:r>
              <a:rPr lang="de-DE" sz="4000" dirty="0" err="1" smtClean="0">
                <a:solidFill>
                  <a:srgbClr val="FFC000"/>
                </a:solidFill>
              </a:rPr>
              <a:t>you</a:t>
            </a:r>
            <a:r>
              <a:rPr lang="de-DE" sz="4000" dirty="0" smtClean="0">
                <a:solidFill>
                  <a:srgbClr val="FFC000"/>
                </a:solidFill>
              </a:rPr>
              <a:t> </a:t>
            </a:r>
            <a:r>
              <a:rPr lang="de-DE" sz="4000" dirty="0" err="1" smtClean="0">
                <a:solidFill>
                  <a:srgbClr val="FFC000"/>
                </a:solidFill>
              </a:rPr>
              <a:t>for</a:t>
            </a:r>
            <a:r>
              <a:rPr lang="de-DE" sz="4000" dirty="0" smtClean="0">
                <a:solidFill>
                  <a:srgbClr val="FFC000"/>
                </a:solidFill>
              </a:rPr>
              <a:t> </a:t>
            </a:r>
            <a:r>
              <a:rPr lang="de-DE" sz="4000" dirty="0" err="1" smtClean="0">
                <a:solidFill>
                  <a:srgbClr val="FFC000"/>
                </a:solidFill>
              </a:rPr>
              <a:t>your</a:t>
            </a:r>
            <a:r>
              <a:rPr lang="de-DE" sz="4000" dirty="0" smtClean="0">
                <a:solidFill>
                  <a:srgbClr val="FFC000"/>
                </a:solidFill>
              </a:rPr>
              <a:t> </a:t>
            </a:r>
            <a:r>
              <a:rPr lang="de-DE" sz="4000" dirty="0" err="1" smtClean="0">
                <a:solidFill>
                  <a:srgbClr val="FFC000"/>
                </a:solidFill>
              </a:rPr>
              <a:t>attention</a:t>
            </a:r>
            <a:r>
              <a:rPr lang="de-DE" sz="4000" dirty="0" smtClean="0">
                <a:solidFill>
                  <a:srgbClr val="FFC000"/>
                </a:solidFill>
              </a:rPr>
              <a:t> !</a:t>
            </a:r>
            <a:endParaRPr lang="de-DE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79438"/>
            <a:ext cx="8424935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. Prevalence </a:t>
            </a: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357188" y="1268760"/>
            <a:ext cx="856932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 smtClean="0"/>
              <a:t>1.1 Basic assumption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323155" y="2691954"/>
            <a:ext cx="8569325" cy="195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b="0" dirty="0" smtClean="0"/>
              <a:t>If the same screening protocol would have been applied, then</a:t>
            </a:r>
          </a:p>
          <a:p>
            <a:pPr>
              <a:lnSpc>
                <a:spcPct val="114000"/>
              </a:lnSpc>
            </a:pPr>
            <a:r>
              <a:rPr lang="en-US" b="0" dirty="0" smtClean="0"/>
              <a:t>the r</a:t>
            </a:r>
            <a:r>
              <a:rPr lang="en-US" b="0" dirty="0" smtClean="0"/>
              <a:t>atios </a:t>
            </a:r>
            <a:r>
              <a:rPr lang="en-US" b="0" dirty="0" smtClean="0"/>
              <a:t>of prevalence in screened cohort and country-specific incidence rate</a:t>
            </a:r>
          </a:p>
          <a:p>
            <a:pPr>
              <a:lnSpc>
                <a:spcPct val="114000"/>
              </a:lnSpc>
            </a:pPr>
            <a:r>
              <a:rPr lang="en-US" b="0" dirty="0" smtClean="0"/>
              <a:t>in Fukushima </a:t>
            </a:r>
            <a:r>
              <a:rPr lang="en-US" b="0" dirty="0"/>
              <a:t>Prefecture and in </a:t>
            </a:r>
            <a:r>
              <a:rPr lang="en-US" b="0" dirty="0" err="1"/>
              <a:t>UkrAm</a:t>
            </a:r>
            <a:r>
              <a:rPr lang="en-US" b="0" dirty="0"/>
              <a:t> cohort </a:t>
            </a:r>
            <a:endParaRPr lang="en-US" b="0" dirty="0" smtClean="0"/>
          </a:p>
          <a:p>
            <a:pPr>
              <a:lnSpc>
                <a:spcPct val="114000"/>
              </a:lnSpc>
            </a:pPr>
            <a:r>
              <a:rPr lang="en-US" b="0" dirty="0" smtClean="0"/>
              <a:t>should be are equal</a:t>
            </a:r>
            <a:endParaRPr lang="en-US" b="0" i="1" dirty="0"/>
          </a:p>
          <a:p>
            <a:pPr algn="ctr">
              <a:lnSpc>
                <a:spcPct val="150000"/>
              </a:lnSpc>
            </a:pPr>
            <a:endParaRPr lang="en-US" b="0" i="1" dirty="0" smtClean="0"/>
          </a:p>
          <a:p>
            <a:pPr algn="ctr">
              <a:lnSpc>
                <a:spcPct val="150000"/>
              </a:lnSpc>
            </a:pPr>
            <a:r>
              <a:rPr lang="en-US" b="0" i="1" dirty="0" err="1" smtClean="0"/>
              <a:t>P</a:t>
            </a:r>
            <a:r>
              <a:rPr lang="en-US" b="0" i="1" baseline="-25000" dirty="0" err="1" smtClean="0"/>
              <a:t>Fp</a:t>
            </a:r>
            <a:r>
              <a:rPr lang="en-US" b="0" dirty="0" smtClean="0"/>
              <a:t> / </a:t>
            </a:r>
            <a:r>
              <a:rPr lang="de-DE" b="0" i="1" dirty="0"/>
              <a:t>λ</a:t>
            </a:r>
            <a:r>
              <a:rPr lang="en-US" b="0" i="1" baseline="-25000" dirty="0" err="1" smtClean="0"/>
              <a:t>Japan,Fp</a:t>
            </a:r>
            <a:r>
              <a:rPr lang="en-US" b="0" i="1" baseline="-25000" dirty="0" smtClean="0"/>
              <a:t>  </a:t>
            </a:r>
            <a:r>
              <a:rPr lang="en-US" b="0" dirty="0" smtClean="0"/>
              <a:t>= </a:t>
            </a:r>
            <a:r>
              <a:rPr lang="en-US" b="0" i="1" dirty="0" smtClean="0"/>
              <a:t> </a:t>
            </a:r>
            <a:r>
              <a:rPr lang="en-US" b="0" i="1" dirty="0" smtClean="0"/>
              <a:t>P</a:t>
            </a:r>
            <a:r>
              <a:rPr lang="en-US" b="0" i="1" baseline="-25000" dirty="0" smtClean="0"/>
              <a:t>UA1 </a:t>
            </a:r>
            <a:r>
              <a:rPr lang="en-US" b="0" i="1" dirty="0" smtClean="0"/>
              <a:t>/ </a:t>
            </a:r>
            <a:r>
              <a:rPr lang="de-DE" b="0" i="1" dirty="0"/>
              <a:t>λ</a:t>
            </a:r>
            <a:r>
              <a:rPr lang="en-US" b="0" i="1" baseline="-25000" dirty="0" smtClean="0"/>
              <a:t>Ukraine,UA1</a:t>
            </a:r>
            <a:r>
              <a:rPr lang="en-US" b="0" dirty="0" smtClean="0"/>
              <a:t>    for hypothetical same screening</a:t>
            </a:r>
            <a:endParaRPr lang="en-US" b="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79438"/>
            <a:ext cx="8424935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1</a:t>
            </a:r>
            <a:r>
              <a:rPr lang="en-US" dirty="0" smtClean="0">
                <a:ea typeface="ＭＳ Ｐゴシック" pitchFamily="34" charset="-128"/>
              </a:rPr>
              <a:t>. Prevalence </a:t>
            </a: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357188" y="1268760"/>
            <a:ext cx="856932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 smtClean="0"/>
              <a:t>1.1 Basic </a:t>
            </a:r>
            <a:r>
              <a:rPr lang="en-US" sz="1700" b="0" u="sng" dirty="0" smtClean="0"/>
              <a:t>assumption (continued)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323155" y="2691954"/>
            <a:ext cx="8569325" cy="16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en-US" b="0" dirty="0" smtClean="0"/>
              <a:t>Ratios of prevalence in screened cohort and country-specific incidence rate</a:t>
            </a:r>
          </a:p>
          <a:p>
            <a:pPr>
              <a:lnSpc>
                <a:spcPct val="114000"/>
              </a:lnSpc>
            </a:pPr>
            <a:r>
              <a:rPr lang="en-US" b="0" dirty="0" smtClean="0"/>
              <a:t>in Fukushima </a:t>
            </a:r>
            <a:r>
              <a:rPr lang="en-US" b="0" dirty="0"/>
              <a:t>Prefecture and in </a:t>
            </a:r>
            <a:r>
              <a:rPr lang="en-US" b="0" dirty="0" err="1"/>
              <a:t>UkrAm</a:t>
            </a:r>
            <a:r>
              <a:rPr lang="en-US" b="0" dirty="0"/>
              <a:t> cohort </a:t>
            </a:r>
            <a:endParaRPr lang="en-US" b="0" dirty="0" smtClean="0"/>
          </a:p>
          <a:p>
            <a:pPr>
              <a:lnSpc>
                <a:spcPct val="114000"/>
              </a:lnSpc>
            </a:pPr>
            <a:r>
              <a:rPr lang="en-US" b="0" dirty="0" smtClean="0"/>
              <a:t>are equal except a </a:t>
            </a:r>
            <a:r>
              <a:rPr lang="en-US" b="0" dirty="0"/>
              <a:t>factor </a:t>
            </a:r>
            <a:r>
              <a:rPr lang="en-US" b="0" dirty="0" smtClean="0"/>
              <a:t>taking account of the study </a:t>
            </a:r>
            <a:r>
              <a:rPr lang="en-US" b="0" dirty="0"/>
              <a:t>protocol, </a:t>
            </a:r>
            <a:r>
              <a:rPr lang="en-US" b="0" i="1" dirty="0" err="1"/>
              <a:t>f</a:t>
            </a:r>
            <a:r>
              <a:rPr lang="en-US" b="0" i="1" baseline="-25000" dirty="0" err="1"/>
              <a:t>sp</a:t>
            </a:r>
            <a:endParaRPr lang="en-US" b="0" i="1" dirty="0"/>
          </a:p>
          <a:p>
            <a:pPr algn="ctr">
              <a:lnSpc>
                <a:spcPct val="150000"/>
              </a:lnSpc>
            </a:pPr>
            <a:endParaRPr lang="en-US" b="0" i="1" dirty="0" smtClean="0"/>
          </a:p>
          <a:p>
            <a:pPr algn="ctr">
              <a:lnSpc>
                <a:spcPct val="150000"/>
              </a:lnSpc>
            </a:pPr>
            <a:r>
              <a:rPr lang="en-US" b="0" i="1" dirty="0" err="1" smtClean="0"/>
              <a:t>P</a:t>
            </a:r>
            <a:r>
              <a:rPr lang="en-US" b="0" i="1" baseline="-25000" dirty="0" err="1" smtClean="0"/>
              <a:t>Fp</a:t>
            </a:r>
            <a:r>
              <a:rPr lang="en-US" b="0" dirty="0" smtClean="0"/>
              <a:t> / </a:t>
            </a:r>
            <a:r>
              <a:rPr lang="de-DE" b="0" i="1" dirty="0"/>
              <a:t>λ</a:t>
            </a:r>
            <a:r>
              <a:rPr lang="en-US" b="0" i="1" baseline="-25000" dirty="0" err="1" smtClean="0"/>
              <a:t>Japan,Fp</a:t>
            </a:r>
            <a:r>
              <a:rPr lang="en-US" b="0" i="1" baseline="-25000" dirty="0" smtClean="0"/>
              <a:t>  </a:t>
            </a:r>
            <a:r>
              <a:rPr lang="en-US" b="0" dirty="0" smtClean="0"/>
              <a:t>= </a:t>
            </a:r>
            <a:r>
              <a:rPr lang="en-US" b="0" i="1" dirty="0" err="1" smtClean="0"/>
              <a:t>f</a:t>
            </a:r>
            <a:r>
              <a:rPr lang="en-US" b="0" i="1" baseline="-25000" dirty="0" err="1" smtClean="0"/>
              <a:t>sp</a:t>
            </a:r>
            <a:r>
              <a:rPr lang="en-US" b="0" i="1" dirty="0"/>
              <a:t> </a:t>
            </a:r>
            <a:r>
              <a:rPr lang="en-US" b="0" i="1" dirty="0" smtClean="0"/>
              <a:t>P</a:t>
            </a:r>
            <a:r>
              <a:rPr lang="en-US" b="0" i="1" baseline="-25000" dirty="0" smtClean="0"/>
              <a:t>UA1 </a:t>
            </a:r>
            <a:r>
              <a:rPr lang="en-US" b="0" i="1" dirty="0" smtClean="0"/>
              <a:t>/ </a:t>
            </a:r>
            <a:r>
              <a:rPr lang="de-DE" b="0" i="1" dirty="0"/>
              <a:t>λ</a:t>
            </a:r>
            <a:r>
              <a:rPr lang="en-US" b="0" i="1" baseline="-25000" dirty="0" smtClean="0"/>
              <a:t>Ukraine,UA1</a:t>
            </a:r>
            <a:endParaRPr lang="en-US" b="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9438"/>
            <a:ext cx="8496944" cy="4016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1. Prevalence</a:t>
            </a: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357188" y="1268760"/>
            <a:ext cx="856932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/>
              <a:t>1</a:t>
            </a:r>
            <a:r>
              <a:rPr lang="en-US" sz="1700" b="0" u="sng" dirty="0" smtClean="0"/>
              <a:t>.2 Data on prevalence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155" y="1844824"/>
            <a:ext cx="8569325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0" dirty="0" err="1"/>
              <a:t>UkrAm</a:t>
            </a:r>
            <a:r>
              <a:rPr lang="en-US" b="0" dirty="0"/>
              <a:t> </a:t>
            </a:r>
            <a:r>
              <a:rPr lang="en-US" b="0" dirty="0" smtClean="0"/>
              <a:t>cohort, first screening: 13 127 </a:t>
            </a:r>
            <a:r>
              <a:rPr lang="en-US" b="0" dirty="0"/>
              <a:t>participants, average age: 22 years</a:t>
            </a:r>
            <a:r>
              <a:rPr lang="en-US" sz="1700" b="0" dirty="0"/>
              <a:t> </a:t>
            </a:r>
          </a:p>
          <a:p>
            <a:pPr>
              <a:lnSpc>
                <a:spcPct val="130000"/>
              </a:lnSpc>
            </a:pPr>
            <a:r>
              <a:rPr lang="en-US" b="0" dirty="0"/>
              <a:t>11.2 (95%CI: 3.2; 22.5) cases not associated with radiation</a:t>
            </a:r>
          </a:p>
          <a:p>
            <a:pPr>
              <a:lnSpc>
                <a:spcPct val="130000"/>
              </a:lnSpc>
            </a:pPr>
            <a:r>
              <a:rPr lang="en-US" sz="1700" b="0" i="1" dirty="0"/>
              <a:t>P</a:t>
            </a:r>
            <a:r>
              <a:rPr lang="en-US" sz="1700" b="0" i="1" baseline="-25000" dirty="0"/>
              <a:t>UA</a:t>
            </a:r>
            <a:r>
              <a:rPr lang="en-US" sz="1700" b="0" dirty="0"/>
              <a:t> =</a:t>
            </a:r>
            <a:r>
              <a:rPr lang="en-US" b="0" dirty="0" smtClean="0"/>
              <a:t>0.09% </a:t>
            </a:r>
            <a:r>
              <a:rPr lang="en-US" b="0" dirty="0"/>
              <a:t>(95%CI: </a:t>
            </a:r>
            <a:r>
              <a:rPr lang="en-US" b="0" dirty="0" smtClean="0"/>
              <a:t>0.02%; 0.17%)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3155" y="2780928"/>
            <a:ext cx="85693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1200" b="0" dirty="0" err="1" smtClean="0">
                <a:solidFill>
                  <a:srgbClr val="0070C0"/>
                </a:solidFill>
              </a:rPr>
              <a:t>Tronko</a:t>
            </a:r>
            <a:r>
              <a:rPr lang="en-US" sz="1200" b="0" dirty="0" smtClean="0">
                <a:solidFill>
                  <a:srgbClr val="0070C0"/>
                </a:solidFill>
              </a:rPr>
              <a:t> </a:t>
            </a:r>
            <a:r>
              <a:rPr lang="en-US" sz="1200" b="0" dirty="0">
                <a:solidFill>
                  <a:srgbClr val="0070C0"/>
                </a:solidFill>
              </a:rPr>
              <a:t>et al. J </a:t>
            </a:r>
            <a:r>
              <a:rPr lang="en-US" sz="1200" b="0" dirty="0" err="1">
                <a:solidFill>
                  <a:srgbClr val="0070C0"/>
                </a:solidFill>
              </a:rPr>
              <a:t>Natl</a:t>
            </a:r>
            <a:r>
              <a:rPr lang="en-US" sz="1200" b="0" dirty="0">
                <a:solidFill>
                  <a:srgbClr val="0070C0"/>
                </a:solidFill>
              </a:rPr>
              <a:t> Cancer </a:t>
            </a:r>
            <a:r>
              <a:rPr lang="en-US" sz="1200" b="0" dirty="0" err="1">
                <a:solidFill>
                  <a:srgbClr val="0070C0"/>
                </a:solidFill>
              </a:rPr>
              <a:t>Inst</a:t>
            </a:r>
            <a:r>
              <a:rPr lang="en-US" sz="1200" b="0" dirty="0">
                <a:solidFill>
                  <a:srgbClr val="0070C0"/>
                </a:solidFill>
              </a:rPr>
              <a:t> </a:t>
            </a:r>
            <a:r>
              <a:rPr lang="en-US" sz="1200" b="0" dirty="0" smtClean="0">
                <a:solidFill>
                  <a:srgbClr val="0070C0"/>
                </a:solidFill>
              </a:rPr>
              <a:t>2006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3528" y="3789040"/>
            <a:ext cx="8569325" cy="165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0" dirty="0"/>
              <a:t># nodules &gt; 5 mm / # nodules &gt; 10 mm = 1568 / 475 = </a:t>
            </a:r>
            <a:r>
              <a:rPr lang="en-US" b="0" dirty="0" smtClean="0"/>
              <a:t>3.3</a:t>
            </a:r>
          </a:p>
          <a:p>
            <a:pPr>
              <a:lnSpc>
                <a:spcPct val="130000"/>
              </a:lnSpc>
            </a:pPr>
            <a:endParaRPr lang="en-US" b="0" dirty="0"/>
          </a:p>
          <a:p>
            <a:pPr>
              <a:lnSpc>
                <a:spcPct val="130000"/>
              </a:lnSpc>
            </a:pPr>
            <a:endParaRPr lang="en-US" b="0" i="1" dirty="0" smtClean="0"/>
          </a:p>
          <a:p>
            <a:pPr>
              <a:lnSpc>
                <a:spcPct val="130000"/>
              </a:lnSpc>
            </a:pPr>
            <a:r>
              <a:rPr lang="en-US" b="0" i="1" dirty="0" err="1" smtClean="0"/>
              <a:t>f</a:t>
            </a:r>
            <a:r>
              <a:rPr lang="en-US" b="0" i="1" baseline="-25000" dirty="0" err="1" smtClean="0"/>
              <a:t>sp</a:t>
            </a:r>
            <a:r>
              <a:rPr lang="en-US" b="0" dirty="0" smtClean="0"/>
              <a:t>  = triangular distribution [1; 3.2]</a:t>
            </a:r>
            <a:r>
              <a:rPr lang="en-US" b="0" baseline="30000" dirty="0" smtClean="0"/>
              <a:t>a</a:t>
            </a:r>
            <a:endParaRPr lang="en-US" b="0" dirty="0" smtClean="0"/>
          </a:p>
          <a:p>
            <a:pPr>
              <a:lnSpc>
                <a:spcPct val="130000"/>
              </a:lnSpc>
            </a:pPr>
            <a:r>
              <a:rPr lang="en-US" sz="1400" b="0" baseline="30000" dirty="0" smtClean="0"/>
              <a:t>a</a:t>
            </a:r>
            <a:r>
              <a:rPr lang="en-US" sz="1400" b="0" dirty="0" smtClean="0"/>
              <a:t> </a:t>
            </a:r>
            <a:r>
              <a:rPr lang="en-US" sz="1000" b="0" dirty="0" smtClean="0"/>
              <a:t>based on data as of 31 July 2013</a:t>
            </a:r>
            <a:endParaRPr lang="en-US" sz="1000" b="0" baseline="30000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23528" y="4077072"/>
            <a:ext cx="8569325" cy="78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1200" b="0" dirty="0" smtClean="0">
                <a:solidFill>
                  <a:srgbClr val="0070C0"/>
                </a:solidFill>
              </a:rPr>
              <a:t>Fukushima </a:t>
            </a:r>
            <a:r>
              <a:rPr lang="en-US" sz="1200" b="0" dirty="0">
                <a:solidFill>
                  <a:srgbClr val="0070C0"/>
                </a:solidFill>
              </a:rPr>
              <a:t>Medical University (</a:t>
            </a:r>
            <a:r>
              <a:rPr lang="en-US" sz="1200" b="0" dirty="0" smtClean="0">
                <a:solidFill>
                  <a:srgbClr val="0070C0"/>
                </a:solidFill>
              </a:rPr>
              <a:t>2013)</a:t>
            </a:r>
            <a:br>
              <a:rPr lang="en-US" sz="1200" b="0" dirty="0" smtClean="0">
                <a:solidFill>
                  <a:srgbClr val="0070C0"/>
                </a:solidFill>
              </a:rPr>
            </a:br>
            <a:r>
              <a:rPr lang="en-US" sz="1200" b="0" dirty="0" smtClean="0">
                <a:solidFill>
                  <a:srgbClr val="0070C0"/>
                </a:solidFill>
              </a:rPr>
              <a:t>http</a:t>
            </a:r>
            <a:r>
              <a:rPr lang="en-US" sz="1200" b="0" dirty="0">
                <a:solidFill>
                  <a:srgbClr val="0070C0"/>
                </a:solidFill>
              </a:rPr>
              <a:t>://www.fmu.ac.jp/radiationhealth/results/media/13-2_ThyroidUE.pdf</a:t>
            </a:r>
          </a:p>
          <a:p>
            <a:pPr lvl="0"/>
            <a:endParaRPr lang="en-US" sz="1400" b="0" dirty="0">
              <a:solidFill>
                <a:srgbClr val="00206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3155" y="5356934"/>
            <a:ext cx="8569325" cy="30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1200" b="0" dirty="0">
                <a:solidFill>
                  <a:srgbClr val="0070C0"/>
                </a:solidFill>
              </a:rPr>
              <a:t>Jacob et al. </a:t>
            </a:r>
            <a:r>
              <a:rPr lang="en-US" sz="1200" b="0" dirty="0" err="1">
                <a:solidFill>
                  <a:srgbClr val="0070C0"/>
                </a:solidFill>
              </a:rPr>
              <a:t>Radiat</a:t>
            </a:r>
            <a:r>
              <a:rPr lang="en-US" sz="1200" b="0" dirty="0">
                <a:solidFill>
                  <a:srgbClr val="0070C0"/>
                </a:solidFill>
              </a:rPr>
              <a:t> Environ </a:t>
            </a:r>
            <a:r>
              <a:rPr lang="en-US" sz="1200" b="0" dirty="0" err="1">
                <a:solidFill>
                  <a:srgbClr val="0070C0"/>
                </a:solidFill>
              </a:rPr>
              <a:t>Biophys</a:t>
            </a:r>
            <a:r>
              <a:rPr lang="en-US" sz="1200" b="0" dirty="0">
                <a:solidFill>
                  <a:srgbClr val="0070C0"/>
                </a:solidFill>
              </a:rPr>
              <a:t> </a:t>
            </a:r>
            <a:r>
              <a:rPr lang="en-US" sz="1200" b="0" dirty="0" smtClean="0">
                <a:solidFill>
                  <a:srgbClr val="0070C0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6530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9438"/>
            <a:ext cx="8496944" cy="4016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1. Prevalence</a:t>
            </a: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357188" y="1268760"/>
            <a:ext cx="8569325" cy="43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/>
              <a:t>1</a:t>
            </a:r>
            <a:r>
              <a:rPr lang="en-US" sz="1700" b="0" u="sng" dirty="0" smtClean="0"/>
              <a:t>.2 Data on prevalence (continued)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23528" y="3212976"/>
            <a:ext cx="8569325" cy="9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0" dirty="0" smtClean="0"/>
              <a:t>Size distributions in Hong-Kong study similar for nodules  and tumors:</a:t>
            </a:r>
          </a:p>
          <a:p>
            <a:pPr>
              <a:lnSpc>
                <a:spcPct val="130000"/>
              </a:lnSpc>
            </a:pPr>
            <a:r>
              <a:rPr lang="en-US" sz="1400" b="0" dirty="0" smtClean="0"/>
              <a:t># nodules &gt; 5 mm / # </a:t>
            </a:r>
            <a:r>
              <a:rPr lang="en-US" sz="1400" b="0" dirty="0"/>
              <a:t>nodules &gt; </a:t>
            </a:r>
            <a:r>
              <a:rPr lang="en-US" sz="1400" b="0" dirty="0" smtClean="0"/>
              <a:t>10 mm =  398 / 169 = 2.4</a:t>
            </a:r>
          </a:p>
          <a:p>
            <a:pPr>
              <a:lnSpc>
                <a:spcPct val="130000"/>
              </a:lnSpc>
            </a:pPr>
            <a:r>
              <a:rPr lang="en-US" sz="1400" b="0" dirty="0" smtClean="0"/>
              <a:t># </a:t>
            </a:r>
            <a:r>
              <a:rPr lang="en-US" sz="1400" b="0" dirty="0"/>
              <a:t>t</a:t>
            </a:r>
            <a:r>
              <a:rPr lang="en-US" sz="1400" b="0" dirty="0" smtClean="0"/>
              <a:t>umors </a:t>
            </a:r>
            <a:r>
              <a:rPr lang="en-US" sz="1400" b="0" dirty="0"/>
              <a:t>&gt; 5 mm / # </a:t>
            </a:r>
            <a:r>
              <a:rPr lang="en-US" sz="1400" b="0" dirty="0" smtClean="0"/>
              <a:t>tumors </a:t>
            </a:r>
            <a:r>
              <a:rPr lang="en-US" sz="1400" b="0" dirty="0"/>
              <a:t>&gt; 10 </a:t>
            </a:r>
            <a:r>
              <a:rPr lang="en-US" sz="1400" b="0" dirty="0" smtClean="0"/>
              <a:t>mm = 11 / 5 = 2.2</a:t>
            </a:r>
            <a:endParaRPr lang="en-US" sz="1400" b="0" baseline="30000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23528" y="4005064"/>
            <a:ext cx="85693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1200" b="0" dirty="0" smtClean="0">
                <a:solidFill>
                  <a:srgbClr val="0070C0"/>
                </a:solidFill>
              </a:rPr>
              <a:t>Yuen </a:t>
            </a:r>
            <a:r>
              <a:rPr lang="en-US" sz="1200" b="0" dirty="0">
                <a:solidFill>
                  <a:srgbClr val="0070C0"/>
                </a:solidFill>
              </a:rPr>
              <a:t>et al. </a:t>
            </a:r>
            <a:r>
              <a:rPr lang="en-US" sz="1200" b="0" dirty="0" smtClean="0">
                <a:solidFill>
                  <a:srgbClr val="0070C0"/>
                </a:solidFill>
              </a:rPr>
              <a:t>Head Neck 2011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79438"/>
            <a:ext cx="8530977" cy="4016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1. Prevalence </a:t>
            </a: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4355976" y="2062589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dirty="0">
                <a:solidFill>
                  <a:srgbClr val="0070C0"/>
                </a:solidFill>
              </a:rPr>
              <a:t>National Cancer </a:t>
            </a:r>
            <a:r>
              <a:rPr lang="en-US" sz="1200" b="0" dirty="0" smtClean="0">
                <a:solidFill>
                  <a:srgbClr val="0070C0"/>
                </a:solidFill>
              </a:rPr>
              <a:t>Center</a:t>
            </a:r>
            <a:endParaRPr lang="en-US" sz="1200" b="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b="0" dirty="0" smtClean="0">
                <a:solidFill>
                  <a:srgbClr val="002060"/>
                </a:solidFill>
              </a:rPr>
              <a:t>http://ganjoko.jp/pro/statistics/en/	table download.html</a:t>
            </a:r>
            <a:endParaRPr lang="en-US" sz="1200" b="0" dirty="0">
              <a:solidFill>
                <a:srgbClr val="002060"/>
              </a:solidFill>
            </a:endParaRPr>
          </a:p>
        </p:txBody>
      </p:sp>
      <p:sp>
        <p:nvSpPr>
          <p:cNvPr id="11269" name="Textfeld 1"/>
          <p:cNvSpPr txBox="1">
            <a:spLocks noChangeArrowheads="1"/>
          </p:cNvSpPr>
          <p:nvPr/>
        </p:nvSpPr>
        <p:spPr bwMode="auto">
          <a:xfrm>
            <a:off x="305309" y="5024024"/>
            <a:ext cx="8424862" cy="7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de-DE" b="0" i="1" dirty="0" smtClean="0"/>
              <a:t>λ</a:t>
            </a:r>
            <a:r>
              <a:rPr lang="en-US" b="0" i="1" baseline="-25000" dirty="0" err="1"/>
              <a:t>Japan,Fp</a:t>
            </a:r>
            <a:r>
              <a:rPr lang="en-US" b="0" dirty="0"/>
              <a:t> </a:t>
            </a:r>
            <a:r>
              <a:rPr lang="en-US" b="0" dirty="0" smtClean="0"/>
              <a:t>=  0.3 cases per </a:t>
            </a:r>
            <a:r>
              <a:rPr lang="en-US" b="0" dirty="0"/>
              <a:t>10</a:t>
            </a:r>
            <a:r>
              <a:rPr lang="en-US" b="0" baseline="30000" dirty="0"/>
              <a:t>5 </a:t>
            </a:r>
            <a:r>
              <a:rPr lang="en-US" b="0" dirty="0" smtClean="0"/>
              <a:t>person-years (0.0003 %/year)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b="0" i="1" dirty="0" smtClean="0"/>
              <a:t>λ</a:t>
            </a:r>
            <a:r>
              <a:rPr lang="en-US" b="0" i="1" baseline="-25000" dirty="0" smtClean="0"/>
              <a:t>Ukraine,UA1</a:t>
            </a:r>
            <a:r>
              <a:rPr lang="en-US" b="0" baseline="-25000" dirty="0" smtClean="0"/>
              <a:t> </a:t>
            </a:r>
            <a:r>
              <a:rPr lang="en-US" b="0" dirty="0"/>
              <a:t>= 1.8 cases per 10</a:t>
            </a:r>
            <a:r>
              <a:rPr lang="en-US" b="0" baseline="30000" dirty="0"/>
              <a:t>5</a:t>
            </a:r>
            <a:r>
              <a:rPr lang="en-US" b="0" dirty="0"/>
              <a:t> </a:t>
            </a:r>
            <a:r>
              <a:rPr lang="en-US" b="0" dirty="0" smtClean="0"/>
              <a:t>person-years (0.0018%/year)</a:t>
            </a:r>
            <a:endParaRPr lang="de-DE" b="0" dirty="0"/>
          </a:p>
        </p:txBody>
      </p:sp>
      <p:graphicFrame>
        <p:nvGraphicFramePr>
          <p:cNvPr id="11270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611190"/>
              </p:ext>
            </p:extLst>
          </p:nvPr>
        </p:nvGraphicFramePr>
        <p:xfrm>
          <a:off x="755576" y="1809353"/>
          <a:ext cx="4278313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r:id="rId4" imgW="4273666" imgH="2767824" progId="Excel.Chart.8">
                  <p:embed/>
                </p:oleObj>
              </mc:Choice>
              <mc:Fallback>
                <p:oleObj r:id="rId4" imgW="4273666" imgH="2767824" progId="Excel.Chart.8">
                  <p:embed/>
                  <p:pic>
                    <p:nvPicPr>
                      <p:cNvPr id="0" name="Diagramm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09353"/>
                        <a:ext cx="4278313" cy="277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feld 1"/>
          <p:cNvSpPr txBox="1">
            <a:spLocks noChangeArrowheads="1"/>
          </p:cNvSpPr>
          <p:nvPr/>
        </p:nvSpPr>
        <p:spPr bwMode="auto">
          <a:xfrm>
            <a:off x="395536" y="1852430"/>
            <a:ext cx="400110" cy="258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400" b="0" dirty="0" smtClean="0"/>
              <a:t>Cases </a:t>
            </a:r>
            <a:r>
              <a:rPr lang="de-DE" sz="1400" b="0" dirty="0"/>
              <a:t>per 10</a:t>
            </a:r>
            <a:r>
              <a:rPr lang="de-DE" sz="1400" b="0" baseline="30000" dirty="0"/>
              <a:t>5</a:t>
            </a:r>
            <a:r>
              <a:rPr lang="de-DE" sz="1400" b="0" dirty="0"/>
              <a:t> </a:t>
            </a:r>
            <a:r>
              <a:rPr lang="de-DE" sz="1400" b="0" dirty="0" err="1"/>
              <a:t>person-years</a:t>
            </a:r>
            <a:endParaRPr lang="de-DE" sz="1400" b="0" dirty="0"/>
          </a:p>
        </p:txBody>
      </p:sp>
      <p:sp>
        <p:nvSpPr>
          <p:cNvPr id="11273" name="Textfeld 11"/>
          <p:cNvSpPr txBox="1">
            <a:spLocks noChangeArrowheads="1"/>
          </p:cNvSpPr>
          <p:nvPr/>
        </p:nvSpPr>
        <p:spPr bwMode="auto">
          <a:xfrm>
            <a:off x="2038052" y="4447331"/>
            <a:ext cx="1093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 b="0" dirty="0"/>
              <a:t>Age (</a:t>
            </a:r>
            <a:r>
              <a:rPr lang="de-DE" sz="1200" b="0" dirty="0" err="1"/>
              <a:t>years</a:t>
            </a:r>
            <a:r>
              <a:rPr lang="de-DE" sz="1200" b="0" dirty="0"/>
              <a:t>)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7188" y="1268760"/>
            <a:ext cx="8569325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/>
              <a:t>1</a:t>
            </a:r>
            <a:r>
              <a:rPr lang="en-US" sz="1700" b="0" u="sng" dirty="0" smtClean="0"/>
              <a:t>.3 Data on country-specific incidence rates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99833" y="2401143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dirty="0" smtClean="0"/>
              <a:t>2007</a:t>
            </a:r>
            <a:endParaRPr lang="de-DE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79438"/>
            <a:ext cx="8497887" cy="4016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34" charset="-128"/>
              </a:rPr>
              <a:t>1. Prevalence </a:t>
            </a: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395288" y="1412875"/>
            <a:ext cx="8569325" cy="43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 smtClean="0"/>
              <a:t>1.4 Results on prevalence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718439"/>
              </p:ext>
            </p:extLst>
          </p:nvPr>
        </p:nvGraphicFramePr>
        <p:xfrm>
          <a:off x="323850" y="2276872"/>
          <a:ext cx="8569325" cy="2145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5104"/>
                <a:gridCol w="2549760"/>
                <a:gridCol w="3024461"/>
              </a:tblGrid>
              <a:tr h="47183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36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Municipalities/Prefectures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Targeted period </a:t>
                      </a:r>
                      <a:r>
                        <a:rPr lang="en-GB" sz="1500" dirty="0">
                          <a:effectLst/>
                        </a:rPr>
                        <a:t>of screening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Predicted prevalence </a:t>
                      </a:r>
                      <a:r>
                        <a:rPr lang="en-GB" sz="1500" dirty="0">
                          <a:effectLst/>
                        </a:rPr>
                        <a:t>(%)</a:t>
                      </a:r>
                      <a:r>
                        <a:rPr lang="en-GB" sz="1500" baseline="30000" dirty="0">
                          <a:effectLst/>
                        </a:rPr>
                        <a:t> a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</a:tr>
              <a:tr h="3914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13 in Fukushima Prefecture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Apr 2011–Mar 2012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0.027 (0.007, 0.069)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</a:tr>
              <a:tr h="431754">
                <a:tc>
                  <a:txBody>
                    <a:bodyPr/>
                    <a:lstStyle/>
                    <a:p>
                      <a:pPr indent="1905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12 in Fukushima Prefecture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Apr 2012–Mar 2013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0.034 (0.009, 0.088)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</a:tr>
              <a:tr h="575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>
                          <a:effectLst/>
                        </a:rPr>
                        <a:t>Aomori, Yamanashi and Nagasaki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80000"/>
                        </a:lnSpc>
                        <a:spcBef>
                          <a:spcPts val="10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Nov 2012–Jan </a:t>
                      </a:r>
                      <a:r>
                        <a:rPr lang="en-GB" sz="1500" dirty="0">
                          <a:effectLst/>
                        </a:rPr>
                        <a:t>2013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  <a:spcBef>
                          <a:spcPts val="10800"/>
                        </a:spcBef>
                        <a:spcAft>
                          <a:spcPts val="1800"/>
                        </a:spcAft>
                      </a:pPr>
                      <a:r>
                        <a:rPr lang="en-GB" sz="1500" dirty="0" smtClean="0">
                          <a:effectLst/>
                        </a:rPr>
                        <a:t>0.032 </a:t>
                      </a:r>
                      <a:r>
                        <a:rPr lang="en-GB" sz="1500" smtClean="0">
                          <a:effectLst/>
                        </a:rPr>
                        <a:t>(0.008, 0.084)</a:t>
                      </a:r>
                      <a:endParaRPr lang="de-DE" sz="15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7860" marR="57860" marT="0" marB="0"/>
                </a:tc>
              </a:tr>
              <a:tr h="243840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GB" sz="1600" baseline="30000" dirty="0">
                          <a:effectLst/>
                        </a:rPr>
                        <a:t>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arithmetic mean and </a:t>
                      </a:r>
                      <a:r>
                        <a:rPr lang="en-GB" sz="1400" dirty="0" smtClean="0">
                          <a:effectLst/>
                        </a:rPr>
                        <a:t>95% </a:t>
                      </a:r>
                      <a:r>
                        <a:rPr lang="en-GB" sz="1400" dirty="0">
                          <a:effectLst/>
                        </a:rPr>
                        <a:t>confidence </a:t>
                      </a:r>
                      <a:r>
                        <a:rPr lang="en-GB" sz="1400" dirty="0" smtClean="0">
                          <a:effectLst/>
                        </a:rPr>
                        <a:t>interval</a:t>
                      </a:r>
                      <a:endParaRPr lang="de-DE" sz="1400" dirty="0">
                        <a:effectLst/>
                      </a:endParaRPr>
                    </a:p>
                  </a:txBody>
                  <a:tcPr marL="57860" marR="5786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23528" y="4437112"/>
            <a:ext cx="85693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1200" b="0" dirty="0" smtClean="0">
                <a:solidFill>
                  <a:srgbClr val="0070C0"/>
                </a:solidFill>
              </a:rPr>
              <a:t>Jacob </a:t>
            </a:r>
            <a:r>
              <a:rPr lang="en-US" sz="1200" b="0" dirty="0">
                <a:solidFill>
                  <a:srgbClr val="0070C0"/>
                </a:solidFill>
              </a:rPr>
              <a:t>et al. </a:t>
            </a:r>
            <a:r>
              <a:rPr lang="en-US" sz="1200" b="0" dirty="0" err="1" smtClean="0">
                <a:solidFill>
                  <a:srgbClr val="0070C0"/>
                </a:solidFill>
              </a:rPr>
              <a:t>Radiat</a:t>
            </a:r>
            <a:r>
              <a:rPr lang="en-US" sz="1200" b="0" dirty="0" smtClean="0">
                <a:solidFill>
                  <a:srgbClr val="0070C0"/>
                </a:solidFill>
              </a:rPr>
              <a:t> Environ </a:t>
            </a:r>
            <a:r>
              <a:rPr lang="en-US" sz="1200" b="0" dirty="0" err="1" smtClean="0">
                <a:solidFill>
                  <a:srgbClr val="0070C0"/>
                </a:solidFill>
              </a:rPr>
              <a:t>Biophys</a:t>
            </a:r>
            <a:r>
              <a:rPr lang="en-US" sz="1200" b="0" dirty="0" smtClean="0">
                <a:solidFill>
                  <a:srgbClr val="0070C0"/>
                </a:solidFill>
              </a:rPr>
              <a:t> 2014</a:t>
            </a:r>
            <a:r>
              <a:rPr lang="en-US" sz="1400" b="0" dirty="0" smtClean="0">
                <a:solidFill>
                  <a:srgbClr val="0070C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23528" y="4988756"/>
            <a:ext cx="8569325" cy="67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00" b="0" dirty="0" smtClean="0"/>
              <a:t>Observed prevalence in municipalities targeted April 2011 – Mar 2012</a:t>
            </a:r>
            <a:r>
              <a:rPr lang="en-US" sz="1400" b="0" dirty="0" smtClean="0"/>
              <a:t>:</a:t>
            </a:r>
          </a:p>
          <a:p>
            <a:pPr>
              <a:lnSpc>
                <a:spcPct val="130000"/>
              </a:lnSpc>
            </a:pPr>
            <a:r>
              <a:rPr lang="de-DE" sz="1400" b="0" dirty="0"/>
              <a:t>13/41493 = </a:t>
            </a:r>
            <a:r>
              <a:rPr lang="de-DE" sz="1400" b="0" dirty="0" smtClean="0"/>
              <a:t>0.031 % </a:t>
            </a:r>
            <a:r>
              <a:rPr lang="de-DE" sz="1400" b="0" dirty="0" err="1" smtClean="0"/>
              <a:t>as</a:t>
            </a:r>
            <a:r>
              <a:rPr lang="de-DE" sz="1400" b="0" dirty="0" smtClean="0"/>
              <a:t> </a:t>
            </a:r>
            <a:r>
              <a:rPr lang="de-DE" sz="1400" b="0" dirty="0" err="1" smtClean="0"/>
              <a:t>of</a:t>
            </a:r>
            <a:r>
              <a:rPr lang="de-DE" sz="1400" b="0" dirty="0" smtClean="0"/>
              <a:t> 30 Sep 2013</a:t>
            </a:r>
            <a:endParaRPr lang="en-US" sz="1400" b="0" baseline="30000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23528" y="5593420"/>
            <a:ext cx="8569325" cy="78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sz="1200" b="0" dirty="0" smtClean="0">
                <a:solidFill>
                  <a:srgbClr val="0070C0"/>
                </a:solidFill>
              </a:rPr>
              <a:t>Fukushima </a:t>
            </a:r>
            <a:r>
              <a:rPr lang="en-US" sz="1200" b="0" dirty="0">
                <a:solidFill>
                  <a:srgbClr val="0070C0"/>
                </a:solidFill>
              </a:rPr>
              <a:t>Medical University (</a:t>
            </a:r>
            <a:r>
              <a:rPr lang="en-US" sz="1200" b="0" dirty="0" smtClean="0">
                <a:solidFill>
                  <a:srgbClr val="0070C0"/>
                </a:solidFill>
              </a:rPr>
              <a:t>2013)</a:t>
            </a:r>
            <a:br>
              <a:rPr lang="en-US" sz="1200" b="0" dirty="0" smtClean="0">
                <a:solidFill>
                  <a:srgbClr val="0070C0"/>
                </a:solidFill>
              </a:rPr>
            </a:br>
            <a:r>
              <a:rPr lang="en-US" sz="1200" b="0" dirty="0" smtClean="0">
                <a:solidFill>
                  <a:srgbClr val="0070C0"/>
                </a:solidFill>
              </a:rPr>
              <a:t>http</a:t>
            </a:r>
            <a:r>
              <a:rPr lang="en-US" sz="1200" b="0" dirty="0">
                <a:solidFill>
                  <a:srgbClr val="0070C0"/>
                </a:solidFill>
              </a:rPr>
              <a:t>://www.fmu.ac.jp/radiationhealth/results/media/13-2_ThyroidUE.pdf</a:t>
            </a:r>
          </a:p>
          <a:p>
            <a:pPr lvl="0"/>
            <a:endParaRPr lang="en-US" sz="14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79438"/>
            <a:ext cx="7489527" cy="40163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. Incidence not related to radiation from accident 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395288" y="1268959"/>
            <a:ext cx="8569325" cy="43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b="0" u="sng" dirty="0"/>
              <a:t>2</a:t>
            </a:r>
            <a:r>
              <a:rPr lang="en-US" sz="1700" b="0" u="sng" dirty="0" smtClean="0"/>
              <a:t>.1 Screening factor for incidence </a:t>
            </a:r>
            <a:endParaRPr lang="en-US" sz="1700" b="0" u="sng" dirty="0">
              <a:solidFill>
                <a:srgbClr val="FF0000"/>
              </a:solidFill>
            </a:endParaRP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395289" y="4149080"/>
            <a:ext cx="3888680" cy="51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b="0" dirty="0" smtClean="0">
                <a:solidFill>
                  <a:srgbClr val="0070C0"/>
                </a:solidFill>
              </a:rPr>
              <a:t>Brenner </a:t>
            </a:r>
            <a:r>
              <a:rPr lang="en-US" sz="1200" b="0" dirty="0">
                <a:solidFill>
                  <a:srgbClr val="0070C0"/>
                </a:solidFill>
              </a:rPr>
              <a:t>et al. </a:t>
            </a:r>
            <a:r>
              <a:rPr lang="en-US" sz="1200" b="0" dirty="0" smtClean="0">
                <a:solidFill>
                  <a:srgbClr val="0070C0"/>
                </a:solidFill>
              </a:rPr>
              <a:t>Environ Health </a:t>
            </a:r>
            <a:r>
              <a:rPr lang="en-US" sz="1200" b="0" dirty="0" err="1" smtClean="0">
                <a:solidFill>
                  <a:srgbClr val="0070C0"/>
                </a:solidFill>
              </a:rPr>
              <a:t>Persp</a:t>
            </a:r>
            <a:r>
              <a:rPr lang="en-US" sz="1200" b="0" dirty="0" smtClean="0">
                <a:solidFill>
                  <a:srgbClr val="0070C0"/>
                </a:solidFill>
              </a:rPr>
              <a:t> 2011</a:t>
            </a:r>
          </a:p>
          <a:p>
            <a:pPr>
              <a:lnSpc>
                <a:spcPct val="114000"/>
              </a:lnSpc>
            </a:pPr>
            <a:r>
              <a:rPr lang="en-US" sz="1200" b="0" dirty="0" smtClean="0">
                <a:solidFill>
                  <a:srgbClr val="0070C0"/>
                </a:solidFill>
              </a:rPr>
              <a:t>Jacob et al. </a:t>
            </a:r>
            <a:r>
              <a:rPr lang="en-US" sz="1200" b="0" dirty="0" err="1" smtClean="0">
                <a:solidFill>
                  <a:srgbClr val="0070C0"/>
                </a:solidFill>
              </a:rPr>
              <a:t>Radiat</a:t>
            </a:r>
            <a:r>
              <a:rPr lang="en-US" sz="1200" b="0" dirty="0" smtClean="0">
                <a:solidFill>
                  <a:srgbClr val="0070C0"/>
                </a:solidFill>
              </a:rPr>
              <a:t> Environ </a:t>
            </a:r>
            <a:r>
              <a:rPr lang="en-US" sz="1200" b="0" dirty="0" err="1" smtClean="0">
                <a:solidFill>
                  <a:srgbClr val="0070C0"/>
                </a:solidFill>
              </a:rPr>
              <a:t>Biophys</a:t>
            </a:r>
            <a:r>
              <a:rPr lang="en-US" sz="1200" b="0" dirty="0" smtClean="0">
                <a:solidFill>
                  <a:srgbClr val="0070C0"/>
                </a:solidFill>
              </a:rPr>
              <a:t> 2014</a:t>
            </a:r>
            <a:endParaRPr lang="en-US" sz="1200" b="0" dirty="0">
              <a:solidFill>
                <a:srgbClr val="002060"/>
              </a:solidFill>
            </a:endParaRP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395163" y="2732727"/>
            <a:ext cx="41768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b="0" dirty="0"/>
              <a:t>Screening factor in </a:t>
            </a:r>
            <a:r>
              <a:rPr lang="en-US" sz="1500" b="0" dirty="0" smtClean="0"/>
              <a:t>Fukushima Prefecture</a:t>
            </a:r>
            <a:endParaRPr lang="en-US" sz="1500" b="0" i="1" baseline="-25000" dirty="0"/>
          </a:p>
          <a:p>
            <a:pPr>
              <a:lnSpc>
                <a:spcPct val="150000"/>
              </a:lnSpc>
            </a:pPr>
            <a:r>
              <a:rPr lang="en-US" sz="1500" b="0" dirty="0" smtClean="0"/>
              <a:t>= Screening factor in </a:t>
            </a:r>
            <a:r>
              <a:rPr lang="en-US" sz="1500" b="0" dirty="0" err="1" smtClean="0"/>
              <a:t>UkrAm</a:t>
            </a:r>
            <a:r>
              <a:rPr lang="en-US" sz="1500" b="0" dirty="0" smtClean="0"/>
              <a:t> cohort * </a:t>
            </a:r>
            <a:r>
              <a:rPr lang="en-US" sz="1500" b="0" i="1" dirty="0" err="1" smtClean="0"/>
              <a:t>f</a:t>
            </a:r>
            <a:r>
              <a:rPr lang="en-US" sz="1500" b="0" i="1" baseline="-25000" dirty="0" err="1" smtClean="0"/>
              <a:t>sp</a:t>
            </a:r>
            <a:endParaRPr lang="en-US" sz="1500" b="0" i="1" baseline="-25000" dirty="0" smtClean="0"/>
          </a:p>
          <a:p>
            <a:pPr>
              <a:lnSpc>
                <a:spcPct val="150000"/>
              </a:lnSpc>
            </a:pPr>
            <a:r>
              <a:rPr lang="en-US" sz="1500" b="0" i="1" dirty="0" smtClean="0"/>
              <a:t>= </a:t>
            </a:r>
            <a:r>
              <a:rPr lang="en-US" sz="1500" b="0" dirty="0" smtClean="0"/>
              <a:t>(</a:t>
            </a:r>
            <a:r>
              <a:rPr lang="en-US" sz="1500" b="0" i="1" dirty="0" smtClean="0"/>
              <a:t>EAR</a:t>
            </a:r>
            <a:r>
              <a:rPr lang="en-US" sz="1500" b="0" i="1" baseline="-25000" dirty="0" smtClean="0"/>
              <a:t>UA</a:t>
            </a:r>
            <a:r>
              <a:rPr lang="en-US" sz="1500" b="0" i="1" dirty="0" smtClean="0"/>
              <a:t>/ERR</a:t>
            </a:r>
            <a:r>
              <a:rPr lang="en-US" sz="1500" b="0" i="1" baseline="-25000" dirty="0" smtClean="0"/>
              <a:t>UA</a:t>
            </a:r>
            <a:r>
              <a:rPr lang="en-US" sz="1500" b="0" dirty="0" smtClean="0"/>
              <a:t>)/</a:t>
            </a:r>
            <a:r>
              <a:rPr lang="de-DE" sz="1500" b="0" i="1" dirty="0" smtClean="0"/>
              <a:t>λ</a:t>
            </a:r>
            <a:r>
              <a:rPr lang="en-US" sz="1500" b="0" i="1" baseline="-25000" dirty="0" smtClean="0"/>
              <a:t>Ukraine,UA2-4</a:t>
            </a:r>
            <a:r>
              <a:rPr lang="en-US" sz="1500" b="0" dirty="0" smtClean="0"/>
              <a:t> </a:t>
            </a:r>
            <a:r>
              <a:rPr lang="en-US" sz="1500" b="0" dirty="0"/>
              <a:t>* </a:t>
            </a:r>
            <a:r>
              <a:rPr lang="en-US" sz="1500" b="0" i="1" dirty="0" err="1" smtClean="0"/>
              <a:t>f</a:t>
            </a:r>
            <a:r>
              <a:rPr lang="en-US" sz="1500" b="0" i="1" baseline="-25000" dirty="0" err="1" smtClean="0"/>
              <a:t>sp</a:t>
            </a:r>
            <a:endParaRPr lang="en-US" sz="1500" b="0" i="1" baseline="-25000" dirty="0" smtClean="0"/>
          </a:p>
          <a:p>
            <a:pPr>
              <a:lnSpc>
                <a:spcPct val="150000"/>
              </a:lnSpc>
            </a:pPr>
            <a:r>
              <a:rPr lang="en-US" sz="1500" b="0" i="1" dirty="0" smtClean="0"/>
              <a:t>= </a:t>
            </a:r>
            <a:r>
              <a:rPr lang="en-US" sz="1500" b="0" dirty="0" smtClean="0"/>
              <a:t>7.4 </a:t>
            </a:r>
            <a:r>
              <a:rPr lang="en-US" sz="1500" b="0" dirty="0"/>
              <a:t>(95% CI: </a:t>
            </a:r>
            <a:r>
              <a:rPr lang="en-US" sz="1500" b="0" dirty="0" smtClean="0"/>
              <a:t>0.95; 17.3</a:t>
            </a:r>
            <a:r>
              <a:rPr lang="en-US" sz="1500" b="0" baseline="30000" dirty="0" smtClean="0"/>
              <a:t>)</a:t>
            </a:r>
            <a:endParaRPr lang="en-US" sz="1500" b="0" dirty="0" smtClean="0"/>
          </a:p>
        </p:txBody>
      </p:sp>
      <p:pic>
        <p:nvPicPr>
          <p:cNvPr id="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935" y="2060848"/>
            <a:ext cx="4233545" cy="359346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6084168" y="4221088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/>
              <a:t>, </a:t>
            </a:r>
            <a:r>
              <a:rPr lang="de-DE" sz="1200" b="0" dirty="0" err="1" smtClean="0"/>
              <a:t>F</a:t>
            </a:r>
            <a:r>
              <a:rPr lang="de-DE" sz="1200" b="0" baseline="-25000" dirty="0" err="1" smtClean="0"/>
              <a:t>scr</a:t>
            </a:r>
            <a:endParaRPr lang="de-DE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8-01_Helmholtz_kr12_12">
  <a:themeElements>
    <a:clrScheme name="2008-01_Helmholtz_kr12_12 1">
      <a:dk1>
        <a:srgbClr val="000000"/>
      </a:dk1>
      <a:lt1>
        <a:srgbClr val="FFFFFF"/>
      </a:lt1>
      <a:dk2>
        <a:srgbClr val="000000"/>
      </a:dk2>
      <a:lt2>
        <a:srgbClr val="9C9C9C"/>
      </a:lt2>
      <a:accent1>
        <a:srgbClr val="009EE0"/>
      </a:accent1>
      <a:accent2>
        <a:srgbClr val="FFEC00"/>
      </a:accent2>
      <a:accent3>
        <a:srgbClr val="FFFFFF"/>
      </a:accent3>
      <a:accent4>
        <a:srgbClr val="000000"/>
      </a:accent4>
      <a:accent5>
        <a:srgbClr val="AACCED"/>
      </a:accent5>
      <a:accent6>
        <a:srgbClr val="E7D600"/>
      </a:accent6>
      <a:hlink>
        <a:srgbClr val="003E6E"/>
      </a:hlink>
      <a:folHlink>
        <a:srgbClr val="4D4D4D"/>
      </a:folHlink>
    </a:clrScheme>
    <a:fontScheme name="2008-01_Helmholtz_kr12_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2008-01_Helmholtz_kr12_12 1">
        <a:dk1>
          <a:srgbClr val="000000"/>
        </a:dk1>
        <a:lt1>
          <a:srgbClr val="FFFFFF"/>
        </a:lt1>
        <a:dk2>
          <a:srgbClr val="000000"/>
        </a:dk2>
        <a:lt2>
          <a:srgbClr val="9C9C9C"/>
        </a:lt2>
        <a:accent1>
          <a:srgbClr val="009EE0"/>
        </a:accent1>
        <a:accent2>
          <a:srgbClr val="FFEC00"/>
        </a:accent2>
        <a:accent3>
          <a:srgbClr val="FFFFFF"/>
        </a:accent3>
        <a:accent4>
          <a:srgbClr val="000000"/>
        </a:accent4>
        <a:accent5>
          <a:srgbClr val="AACCED"/>
        </a:accent5>
        <a:accent6>
          <a:srgbClr val="E7D600"/>
        </a:accent6>
        <a:hlink>
          <a:srgbClr val="003E6E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08-01_Helmholtz_kr12_12">
  <a:themeElements>
    <a:clrScheme name="2008-01_Helmholtz_kr12_12 1">
      <a:dk1>
        <a:srgbClr val="000000"/>
      </a:dk1>
      <a:lt1>
        <a:srgbClr val="FFFFFF"/>
      </a:lt1>
      <a:dk2>
        <a:srgbClr val="000000"/>
      </a:dk2>
      <a:lt2>
        <a:srgbClr val="9C9C9C"/>
      </a:lt2>
      <a:accent1>
        <a:srgbClr val="009EE0"/>
      </a:accent1>
      <a:accent2>
        <a:srgbClr val="FFEC00"/>
      </a:accent2>
      <a:accent3>
        <a:srgbClr val="FFFFFF"/>
      </a:accent3>
      <a:accent4>
        <a:srgbClr val="000000"/>
      </a:accent4>
      <a:accent5>
        <a:srgbClr val="AACCED"/>
      </a:accent5>
      <a:accent6>
        <a:srgbClr val="E7D600"/>
      </a:accent6>
      <a:hlink>
        <a:srgbClr val="003E6E"/>
      </a:hlink>
      <a:folHlink>
        <a:srgbClr val="4D4D4D"/>
      </a:folHlink>
    </a:clrScheme>
    <a:fontScheme name="2008-01_Helmholtz_kr12_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008-01_Helmholtz_kr12_12 1">
        <a:dk1>
          <a:srgbClr val="000000"/>
        </a:dk1>
        <a:lt1>
          <a:srgbClr val="FFFFFF"/>
        </a:lt1>
        <a:dk2>
          <a:srgbClr val="000000"/>
        </a:dk2>
        <a:lt2>
          <a:srgbClr val="9C9C9C"/>
        </a:lt2>
        <a:accent1>
          <a:srgbClr val="009EE0"/>
        </a:accent1>
        <a:accent2>
          <a:srgbClr val="FFEC00"/>
        </a:accent2>
        <a:accent3>
          <a:srgbClr val="FFFFFF"/>
        </a:accent3>
        <a:accent4>
          <a:srgbClr val="000000"/>
        </a:accent4>
        <a:accent5>
          <a:srgbClr val="AACCED"/>
        </a:accent5>
        <a:accent6>
          <a:srgbClr val="E7D600"/>
        </a:accent6>
        <a:hlink>
          <a:srgbClr val="003E6E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33"/>
    </a:dk2>
    <a:lt2>
      <a:srgbClr val="B3B3B3"/>
    </a:lt2>
    <a:accent1>
      <a:srgbClr val="009EE0"/>
    </a:accent1>
    <a:accent2>
      <a:srgbClr val="FFEC00"/>
    </a:accent2>
    <a:accent3>
      <a:srgbClr val="FFFFFF"/>
    </a:accent3>
    <a:accent4>
      <a:srgbClr val="000000"/>
    </a:accent4>
    <a:accent5>
      <a:srgbClr val="AACCED"/>
    </a:accent5>
    <a:accent6>
      <a:srgbClr val="E7D600"/>
    </a:accent6>
    <a:hlink>
      <a:srgbClr val="003E6E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1235</Words>
  <Application>Microsoft Office PowerPoint</Application>
  <PresentationFormat>Bildschirmpräsentation (4:3)</PresentationFormat>
  <Paragraphs>206</Paragraphs>
  <Slides>20</Slides>
  <Notes>19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2008-01_Helmholtz_kr12_12</vt:lpstr>
      <vt:lpstr>1_2008-01_Helmholtz_kr12_12</vt:lpstr>
      <vt:lpstr>Microsoft PowerPoint 97-2003-Präsentation</vt:lpstr>
      <vt:lpstr>Microsoft Excel-Diagramm</vt:lpstr>
      <vt:lpstr>Ultrasonography survey and thyroid cancer in Fukushima Prefecture  Peter Jacob, Alexander Ulanovsky, Christian Kaiser Department of Radiation Sciences Institute of Radiation Protection  Workshop Radiation and Thyroid Cancer, Tokyo, 21-23 February 2014</vt:lpstr>
      <vt:lpstr>Questions addressed </vt:lpstr>
      <vt:lpstr>1. Prevalence </vt:lpstr>
      <vt:lpstr>1. Prevalence </vt:lpstr>
      <vt:lpstr>1. Prevalence</vt:lpstr>
      <vt:lpstr>1. Prevalence</vt:lpstr>
      <vt:lpstr>1. Prevalence </vt:lpstr>
      <vt:lpstr>1. Prevalence </vt:lpstr>
      <vt:lpstr>2. Incidence not related to radiation from accident </vt:lpstr>
      <vt:lpstr>2. Incidence not related to radiation from accident </vt:lpstr>
      <vt:lpstr>3. Incidence due to exposure from accident </vt:lpstr>
      <vt:lpstr>3. Incidence due to exposure from accident </vt:lpstr>
      <vt:lpstr>3. Incidence due to exposure from accident </vt:lpstr>
      <vt:lpstr>3. Incidence due to exposure from accident </vt:lpstr>
      <vt:lpstr>3. Incidence due to exposure from accident </vt:lpstr>
      <vt:lpstr>4.1 Excess risk for thyroid cancer in post-Chernobyl studies </vt:lpstr>
      <vt:lpstr>4. Comparison with other studies </vt:lpstr>
      <vt:lpstr>Summary of predictions for continued ultrasonography (1)</vt:lpstr>
      <vt:lpstr>Summary of predictions for continued ultrasonography (2)</vt:lpstr>
      <vt:lpstr>Summary of predictions for continued ultrasonography</vt:lpstr>
    </vt:vector>
  </TitlesOfParts>
  <Company>GSF Forschungszentrum für Umwelt und Gesundheit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brigitte.keller</dc:creator>
  <cp:lastModifiedBy>jacob</cp:lastModifiedBy>
  <cp:revision>716</cp:revision>
  <cp:lastPrinted>2013-01-14T18:05:27Z</cp:lastPrinted>
  <dcterms:created xsi:type="dcterms:W3CDTF">2011-01-28T09:29:12Z</dcterms:created>
  <dcterms:modified xsi:type="dcterms:W3CDTF">2014-02-11T14:32:16Z</dcterms:modified>
</cp:coreProperties>
</file>