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92" autoAdjust="0"/>
  </p:normalViewPr>
  <p:slideViewPr>
    <p:cSldViewPr>
      <p:cViewPr>
        <p:scale>
          <a:sx n="70" d="100"/>
          <a:sy n="70" d="100"/>
        </p:scale>
        <p:origin x="-4734" y="-2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DC68C-6588-4520-BAFF-11DB74A75439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51E4D-4698-4E32-BA87-955776449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93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590013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797152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2D17-58C2-4878-8025-A1366F68C8F1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BE2-1B13-46EF-ACFA-1C0BBEC198B0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199E-CA3C-4FEC-82D0-3A8BFD9AAB05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FC98-0B72-41B6-AC59-C8E3CCDDD2FC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9ECB-55BE-4259-8350-B711F03AAAD6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F7BB-E33B-45A4-B009-21307B5AB6CE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8AE3-31DC-49BC-A3FD-A896894F3C06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D217-7DC4-4F88-B348-07922F37262E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67A0-C9F1-41A8-920B-EB7165EE9CED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D24F-B5B6-4E1B-A7A9-40BBCF0D8410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1EC-4A5A-4C11-AD0B-376ED87D917F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16632"/>
            <a:ext cx="8695944" cy="93610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980728"/>
            <a:ext cx="8723376" cy="359037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312"/>
            <a:ext cx="8229600" cy="714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025241-DD6B-41A8-9B62-DC878A9FE74E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6B1832-AC9C-47B2-B7F5-F38F6639621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jp/url?sa=i&amp;rct=j&amp;q=%E3%83%9B%E3%83%BC%E3%83%AB%E3%83%9C%E3%83%87%E3%82%A3%E3%82%AB%E3%82%A6%E3%83%B3%E3%82%BF%E3%83%BC&amp;source=images&amp;cd=&amp;cad=rja&amp;docid=smVghOGYqhmYYM&amp;tbnid=xv6-VFRdPggT_M:&amp;ved=0CAUQjRw&amp;url=http://www.nirs.go.jp/information/info.php?i21&amp;ei=qBrBUfD3EcTOkAWe0oDoCw&amp;psig=AFQjCNH_MoRbfOSBjSsbFfVb-rHikkafZw&amp;ust=1371695614042290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280920" cy="1780108"/>
          </a:xfrm>
        </p:spPr>
        <p:txBody>
          <a:bodyPr anchor="ctr">
            <a:normAutofit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NIRS Estimation of Internal Dose to the Thyroid 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208912" cy="1008112"/>
          </a:xfrm>
        </p:spPr>
        <p:txBody>
          <a:bodyPr>
            <a:noAutofit/>
          </a:bodyPr>
          <a:lstStyle/>
          <a:p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Osamu KURIHARA, </a:t>
            </a:r>
            <a:r>
              <a:rPr lang="en-US" altLang="ja-JP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</a:t>
            </a:r>
            <a:endParaRPr lang="en-US" altLang="ja-JP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Institute of Radiological Sciences (NIRS)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3284984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International Workshop on Radiation and Thyroid Cancer</a:t>
            </a:r>
          </a:p>
          <a:p>
            <a:pPr algn="ctr"/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by OECD/NEA) </a:t>
            </a:r>
          </a:p>
          <a:p>
            <a:pPr algn="ctr"/>
            <a:r>
              <a:rPr kumimoji="1"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Prince Hotel, Tokyo – Japan</a:t>
            </a:r>
          </a:p>
          <a:p>
            <a:pPr algn="ctr"/>
            <a:r>
              <a:rPr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February, 2014</a:t>
            </a:r>
            <a:endParaRPr kumimoji="1" lang="ja-JP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316000" y="6381328"/>
            <a:ext cx="720080" cy="387001"/>
            <a:chOff x="8316416" y="116632"/>
            <a:chExt cx="720080" cy="387001"/>
          </a:xfrm>
        </p:grpSpPr>
        <p:sp>
          <p:nvSpPr>
            <p:cNvPr id="6" name="円/楕円 5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5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7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 Distribution from WB Meas. (1)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1484784"/>
            <a:ext cx="9144000" cy="45365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1"/>
            <a:ext cx="2234627" cy="21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1"/>
            <a:ext cx="2199273" cy="21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21930"/>
            <a:ext cx="2209026" cy="21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21930"/>
            <a:ext cx="2209026" cy="21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21930"/>
            <a:ext cx="2209026" cy="21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1"/>
            <a:ext cx="2209026" cy="21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1" y="3789040"/>
            <a:ext cx="2210245" cy="21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1" y="1556792"/>
            <a:ext cx="2210245" cy="21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65229" y="1052736"/>
            <a:ext cx="780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Committed Effective Dose (CED) for Adult Subjects of Each Municipality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6074712"/>
            <a:ext cx="8937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400" dirty="0" smtClean="0"/>
              <a:t>Figures are reproduced from the published data of WB meas. from Jul. 2011 to Jan. 2012 (Momose et al., 2012).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400" dirty="0" smtClean="0"/>
              <a:t>CEDs are estimated from WB contents of </a:t>
            </a:r>
            <a:r>
              <a:rPr lang="en-US" altLang="ja-JP" sz="1400" baseline="30000" dirty="0" smtClean="0"/>
              <a:t>134</a:t>
            </a:r>
            <a:r>
              <a:rPr lang="en-US" altLang="ja-JP" sz="1400" dirty="0" smtClean="0"/>
              <a:t>Cs and </a:t>
            </a:r>
            <a:r>
              <a:rPr lang="en-US" altLang="ja-JP" sz="1400" baseline="30000" dirty="0" smtClean="0"/>
              <a:t>137</a:t>
            </a:r>
            <a:r>
              <a:rPr lang="en-US" altLang="ja-JP" sz="1400" dirty="0" smtClean="0"/>
              <a:t>Cs  on the assumption of acute intake on March 12.</a:t>
            </a:r>
            <a:r>
              <a:rPr kumimoji="1" lang="en-US" altLang="ja-JP" sz="1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400" dirty="0" smtClean="0"/>
              <a:t>The lowest band on each figure corresponds to subjects with no significant detection. </a:t>
            </a:r>
            <a:endParaRPr kumimoji="1" lang="ja-JP" altLang="en-US" sz="14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24" name="円/楕円 23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25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10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5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 Distribution from WB Meas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(2)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9827"/>
              </p:ext>
            </p:extLst>
          </p:nvPr>
        </p:nvGraphicFramePr>
        <p:xfrm>
          <a:off x="2771801" y="1582008"/>
          <a:ext cx="6120679" cy="42875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84175"/>
                <a:gridCol w="1224136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Municipality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Number of subjects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90 percentile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(</a:t>
                      </a:r>
                      <a:r>
                        <a:rPr kumimoji="1" lang="en-US" altLang="ja-JP" sz="1600" dirty="0" err="1" smtClean="0"/>
                        <a:t>mSv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50 percentile</a:t>
                      </a:r>
                      <a:r>
                        <a:rPr kumimoji="1" lang="en-US" altLang="ja-JP" sz="1600" baseline="30000" dirty="0" smtClean="0"/>
                        <a:t>*1</a:t>
                      </a:r>
                    </a:p>
                    <a:p>
                      <a:pPr algn="ctr"/>
                      <a:r>
                        <a:rPr kumimoji="1" lang="en-US" altLang="ja-JP" sz="1600" baseline="0" dirty="0" smtClean="0"/>
                        <a:t>(</a:t>
                      </a:r>
                      <a:r>
                        <a:rPr kumimoji="1" lang="en-US" altLang="ja-JP" sz="1600" baseline="0" dirty="0" err="1" smtClean="0"/>
                        <a:t>mSv</a:t>
                      </a:r>
                      <a:r>
                        <a:rPr kumimoji="1" lang="en-US" altLang="ja-JP" sz="1600" baseline="0" dirty="0" smtClean="0"/>
                        <a:t>)</a:t>
                      </a:r>
                      <a:endParaRPr kumimoji="1" lang="ja-JP" altLang="en-US" sz="1600" baseline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Futaba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365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0.15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0.04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Okuma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561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0.02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Tomioka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696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0.08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0.01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Naraha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241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0.06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0.01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Hirono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0.05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Namie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614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0.02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Iitate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184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0.17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0.03</a:t>
                      </a:r>
                      <a:endParaRPr kumimoji="1" lang="ja-JP" altLang="en-US" sz="1600" b="1" baseline="300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Kawamata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120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0.07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0.01</a:t>
                      </a:r>
                      <a:endParaRPr kumimoji="1" lang="ja-JP" altLang="en-US" sz="1600" b="1" baseline="3000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 smtClean="0"/>
                        <a:t>Kawauchi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64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 0.01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 0.01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All</a:t>
                      </a:r>
                      <a:r>
                        <a:rPr kumimoji="1" lang="en-US" altLang="ja-JP" sz="1600" baseline="30000" dirty="0" smtClean="0"/>
                        <a:t>*2</a:t>
                      </a:r>
                      <a:endParaRPr kumimoji="1" lang="ja-JP" altLang="en-US" sz="1600" b="1" baseline="30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3128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0.02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653919" y="1187460"/>
            <a:ext cx="442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CEDs for Adult Subjects of Each Municipality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1" y="5930696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*1  The 50 percentile values of CEDs are calculated assuming a log-normal </a:t>
            </a:r>
          </a:p>
          <a:p>
            <a:r>
              <a:rPr lang="ja-JP" altLang="en-US" sz="1400" dirty="0"/>
              <a:t> </a:t>
            </a:r>
            <a:r>
              <a:rPr lang="ja-JP" altLang="en-US" sz="1400" dirty="0" smtClean="0"/>
              <a:t>     </a:t>
            </a:r>
            <a:r>
              <a:rPr lang="en-US" altLang="ja-JP" sz="1400" dirty="0" smtClean="0"/>
              <a:t>distribution </a:t>
            </a:r>
            <a:r>
              <a:rPr kumimoji="1" lang="en-US" altLang="ja-JP" sz="1400" dirty="0" smtClean="0"/>
              <a:t>(excluding </a:t>
            </a:r>
            <a:r>
              <a:rPr kumimoji="1" lang="en-US" altLang="ja-JP" sz="1400" dirty="0" err="1" smtClean="0"/>
              <a:t>Iitate</a:t>
            </a:r>
            <a:r>
              <a:rPr kumimoji="1" lang="en-US" altLang="ja-JP" sz="1400" dirty="0" smtClean="0"/>
              <a:t> and </a:t>
            </a:r>
            <a:r>
              <a:rPr kumimoji="1" lang="en-US" altLang="ja-JP" sz="1400" dirty="0" err="1" smtClean="0"/>
              <a:t>Kawamata</a:t>
            </a:r>
            <a:r>
              <a:rPr kumimoji="1" lang="en-US" altLang="ja-JP" sz="1400" dirty="0" smtClean="0"/>
              <a:t>).  </a:t>
            </a:r>
          </a:p>
          <a:p>
            <a:r>
              <a:rPr lang="en-US" altLang="ja-JP" sz="1400" dirty="0" smtClean="0"/>
              <a:t>*2  Including CEDs of Date, Minami-soma, </a:t>
            </a:r>
            <a:r>
              <a:rPr lang="en-US" altLang="ja-JP" sz="1400" dirty="0" err="1" smtClean="0"/>
              <a:t>Katsurao</a:t>
            </a:r>
            <a:r>
              <a:rPr lang="en-US" altLang="ja-JP" sz="1400" dirty="0" smtClean="0"/>
              <a:t> (not shown in Table)</a:t>
            </a:r>
            <a:endParaRPr kumimoji="1" lang="ja-JP" altLang="en-US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5" t="17581" r="23957" b="30606"/>
          <a:stretch/>
        </p:blipFill>
        <p:spPr bwMode="auto">
          <a:xfrm>
            <a:off x="251520" y="1268761"/>
            <a:ext cx="22246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1" t="17581" r="23426" b="31224"/>
          <a:stretch/>
        </p:blipFill>
        <p:spPr bwMode="auto">
          <a:xfrm>
            <a:off x="251520" y="3104244"/>
            <a:ext cx="1526838" cy="34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778358" y="1372126"/>
            <a:ext cx="561393" cy="140880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335077" y="4672870"/>
            <a:ext cx="107806" cy="1078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778358" y="3109284"/>
            <a:ext cx="777418" cy="341030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84987" y="3371874"/>
            <a:ext cx="1157896" cy="296944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755576" y="3752315"/>
            <a:ext cx="1022782" cy="28803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26" idx="1"/>
          </p:cNvCxnSpPr>
          <p:nvPr/>
        </p:nvCxnSpPr>
        <p:spPr>
          <a:xfrm flipH="1">
            <a:off x="420102" y="3263173"/>
            <a:ext cx="1084100" cy="77383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1126428" y="4184363"/>
            <a:ext cx="649707" cy="36004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1278829" y="4472395"/>
            <a:ext cx="499530" cy="200475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18" idx="1"/>
          </p:cNvCxnSpPr>
          <p:nvPr/>
        </p:nvCxnSpPr>
        <p:spPr>
          <a:xfrm flipH="1">
            <a:off x="1327232" y="4814439"/>
            <a:ext cx="451126" cy="18727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 flipV="1">
            <a:off x="1287464" y="4976451"/>
            <a:ext cx="451126" cy="72008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1233359" y="5176216"/>
            <a:ext cx="451126" cy="72008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44" idx="1"/>
          </p:cNvCxnSpPr>
          <p:nvPr/>
        </p:nvCxnSpPr>
        <p:spPr>
          <a:xfrm flipH="1" flipV="1">
            <a:off x="1253647" y="5316746"/>
            <a:ext cx="279702" cy="225897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863935" y="5044337"/>
            <a:ext cx="66725" cy="585037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32868" y="5625822"/>
            <a:ext cx="898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chemeClr val="bg1"/>
                </a:solidFill>
              </a:rPr>
              <a:t>Kawauchi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flipH="1">
            <a:off x="284987" y="1372126"/>
            <a:ext cx="1493372" cy="199974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1458922" y="2780928"/>
            <a:ext cx="892242" cy="356038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776135" y="3593938"/>
            <a:ext cx="575029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chemeClr val="bg1"/>
                </a:solidFill>
              </a:rPr>
              <a:t>Iitate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04202" y="3109284"/>
            <a:ext cx="967509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chemeClr val="bg1"/>
                </a:solidFill>
              </a:rPr>
              <a:t>Kawamata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78358" y="4030474"/>
            <a:ext cx="671979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chemeClr val="bg1"/>
                </a:solidFill>
              </a:rPr>
              <a:t>Namie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63688" y="4326401"/>
            <a:ext cx="695896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Futaba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87872" y="4668674"/>
            <a:ext cx="721095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Okuma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742797" y="4904443"/>
            <a:ext cx="812979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chemeClr val="bg1"/>
                </a:solidFill>
              </a:rPr>
              <a:t>Tomioka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91680" y="5120467"/>
            <a:ext cx="724109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chemeClr val="bg1"/>
                </a:solidFill>
              </a:rPr>
              <a:t>Naraha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33349" y="5388754"/>
            <a:ext cx="693844" cy="30777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chemeClr val="bg1"/>
                </a:solidFill>
              </a:rPr>
              <a:t>Hirono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55" name="円/楕円 54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56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9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 of Intake Ratio (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I/Cs)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124744"/>
            <a:ext cx="789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 of intake ratio (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I/Cs) from two dose distributions</a:t>
            </a:r>
            <a:endParaRPr kumimoji="1"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32095" y="5712026"/>
            <a:ext cx="8532440" cy="1008112"/>
            <a:chOff x="360040" y="1700808"/>
            <a:chExt cx="8532440" cy="1008112"/>
          </a:xfrm>
        </p:grpSpPr>
        <p:sp>
          <p:nvSpPr>
            <p:cNvPr id="6" name="角丸四角形 5"/>
            <p:cNvSpPr/>
            <p:nvPr/>
          </p:nvSpPr>
          <p:spPr>
            <a:xfrm>
              <a:off x="360040" y="1700808"/>
              <a:ext cx="4752528" cy="432048"/>
            </a:xfrm>
            <a:prstGeom prst="round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Effective </a:t>
              </a:r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doses for adults </a:t>
              </a:r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altLang="ja-JP" sz="2000" b="1" baseline="30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134</a:t>
              </a:r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 and </a:t>
              </a:r>
              <a:r>
                <a:rPr lang="en-US" altLang="ja-JP" sz="2000" b="1" baseline="30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137</a:t>
              </a:r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Cs) </a:t>
              </a:r>
              <a:endParaRPr kumimoji="1" lang="ja-JP" altLang="en-US" sz="20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360040" y="2276872"/>
              <a:ext cx="4752528" cy="43204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Thyroid </a:t>
              </a:r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doses for children </a:t>
              </a:r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altLang="ja-JP" sz="2000" b="1" baseline="30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131</a:t>
              </a:r>
              <a:r>
                <a:rPr lang="en-US" altLang="ja-JP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I)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44616" y="1844824"/>
              <a:ext cx="33478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both are available in </a:t>
              </a:r>
              <a:r>
                <a:rPr kumimoji="1" lang="en-US" altLang="ja-JP" sz="2200" b="1" u="sng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Iitate</a:t>
              </a:r>
              <a:r>
                <a:rPr kumimoji="1" lang="en-US" altLang="ja-JP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and </a:t>
              </a:r>
              <a:r>
                <a:rPr kumimoji="1" lang="en-US" altLang="ja-JP" sz="2200" b="1" u="sng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Kawamata</a:t>
              </a:r>
              <a:r>
                <a:rPr kumimoji="1" lang="en-US" altLang="ja-JP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kumimoji="1" lang="ja-JP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直線矢印コネクタ 13"/>
            <p:cNvCxnSpPr>
              <a:stCxn id="6" idx="3"/>
            </p:cNvCxnSpPr>
            <p:nvPr/>
          </p:nvCxnSpPr>
          <p:spPr>
            <a:xfrm>
              <a:off x="5112568" y="1916832"/>
              <a:ext cx="611560" cy="21602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7" idx="3"/>
            </p:cNvCxnSpPr>
            <p:nvPr/>
          </p:nvCxnSpPr>
          <p:spPr>
            <a:xfrm flipV="1">
              <a:off x="5112568" y="2348880"/>
              <a:ext cx="611560" cy="14401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0" y="1556792"/>
            <a:ext cx="9144000" cy="4077072"/>
            <a:chOff x="0" y="2736304"/>
            <a:chExt cx="9144000" cy="4077072"/>
          </a:xfrm>
        </p:grpSpPr>
        <p:sp>
          <p:nvSpPr>
            <p:cNvPr id="12" name="正方形/長方形 11"/>
            <p:cNvSpPr/>
            <p:nvPr/>
          </p:nvSpPr>
          <p:spPr>
            <a:xfrm>
              <a:off x="0" y="2736304"/>
              <a:ext cx="9144000" cy="407707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672269"/>
              <a:ext cx="781050" cy="277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4609" y="4787860"/>
              <a:ext cx="397511" cy="1618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2731736" y="6444044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Adult 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108000" y="6444044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Child 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3419872" y="3203684"/>
              <a:ext cx="1368153" cy="1440160"/>
              <a:chOff x="3419872" y="3068960"/>
              <a:chExt cx="1368153" cy="1440160"/>
            </a:xfrm>
          </p:grpSpPr>
          <p:sp>
            <p:nvSpPr>
              <p:cNvPr id="21" name="雲形吹き出し 20"/>
              <p:cNvSpPr/>
              <p:nvPr/>
            </p:nvSpPr>
            <p:spPr>
              <a:xfrm>
                <a:off x="3552850" y="3717032"/>
                <a:ext cx="1235175" cy="792088"/>
              </a:xfrm>
              <a:prstGeom prst="cloudCallout">
                <a:avLst>
                  <a:gd name="adj1" fmla="val -80299"/>
                  <a:gd name="adj2" fmla="val -25840"/>
                </a:avLst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3419872" y="3068960"/>
                <a:ext cx="1008112" cy="658466"/>
                <a:chOff x="1320602" y="2420888"/>
                <a:chExt cx="1667222" cy="1090514"/>
              </a:xfrm>
            </p:grpSpPr>
            <p:sp>
              <p:nvSpPr>
                <p:cNvPr id="23" name="雲形吹き出し 22"/>
                <p:cNvSpPr/>
                <p:nvPr/>
              </p:nvSpPr>
              <p:spPr>
                <a:xfrm>
                  <a:off x="1320602" y="2420888"/>
                  <a:ext cx="1667222" cy="1090514"/>
                </a:xfrm>
                <a:prstGeom prst="cloudCallout">
                  <a:avLst>
                    <a:gd name="adj1" fmla="val -61709"/>
                    <a:gd name="adj2" fmla="val 61578"/>
                  </a:avLst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1481154" y="2740858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kumimoji="1" lang="ja-JP" altLang="en-US" sz="2400" b="1" dirty="0"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616" y="4524689"/>
              <a:ext cx="1018475" cy="898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3724995" y="3351599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Cs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826466" y="4524689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Cs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874754" y="4063134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baseline="30000" dirty="0" smtClean="0">
                  <a:solidFill>
                    <a:schemeClr val="bg1"/>
                  </a:solidFill>
                </a:rPr>
                <a:t>131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H="1">
              <a:off x="4427984" y="3532917"/>
              <a:ext cx="576064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004048" y="3347700"/>
              <a:ext cx="1510798" cy="369332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0000FF"/>
                  </a:solidFill>
                </a:rPr>
                <a:t>Effective dose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H="1">
              <a:off x="6563091" y="5137519"/>
              <a:ext cx="57606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7139155" y="4931876"/>
              <a:ext cx="1415196" cy="36933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00B050"/>
                  </a:solidFill>
                </a:rPr>
                <a:t>Thyroid dose</a:t>
              </a:r>
              <a:endParaRPr kumimoji="1" lang="ja-JP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89783" y="3006984"/>
              <a:ext cx="2898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u="sng" dirty="0" smtClean="0">
                  <a:solidFill>
                    <a:schemeClr val="bg1"/>
                  </a:solidFill>
                </a:rPr>
                <a:t>Assumption</a:t>
              </a:r>
              <a:r>
                <a:rPr lang="en-US" altLang="ja-JP" sz="1600" b="1" dirty="0" smtClean="0">
                  <a:solidFill>
                    <a:schemeClr val="bg1"/>
                  </a:solidFill>
                </a:rPr>
                <a:t>: Adult and child inhale </a:t>
              </a:r>
              <a:r>
                <a:rPr lang="en-US" altLang="ja-JP" sz="1600" b="1" baseline="30000" dirty="0" smtClean="0">
                  <a:solidFill>
                    <a:schemeClr val="bg1"/>
                  </a:solidFill>
                </a:rPr>
                <a:t>131</a:t>
              </a:r>
              <a:r>
                <a:rPr lang="en-US" altLang="ja-JP" sz="1600" b="1" dirty="0" smtClean="0">
                  <a:solidFill>
                    <a:schemeClr val="bg1"/>
                  </a:solidFill>
                </a:rPr>
                <a:t>I and Cs </a:t>
              </a:r>
              <a:r>
                <a:rPr lang="en-US" altLang="ja-JP" sz="1600" b="1" u="sng" dirty="0" smtClean="0">
                  <a:solidFill>
                    <a:srgbClr val="FF0000"/>
                  </a:solidFill>
                </a:rPr>
                <a:t>with the same ratio</a:t>
              </a:r>
              <a:r>
                <a:rPr lang="en-US" altLang="ja-JP" sz="1600" b="1" dirty="0" smtClean="0">
                  <a:solidFill>
                    <a:schemeClr val="bg1"/>
                  </a:solidFill>
                </a:rPr>
                <a:t> (but different volume). 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940152" y="4976733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baseline="30000" dirty="0" smtClean="0">
                  <a:solidFill>
                    <a:schemeClr val="bg1"/>
                  </a:solidFill>
                </a:rPr>
                <a:t>131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779659" y="4067780"/>
              <a:ext cx="2138791" cy="36933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FF0000"/>
                  </a:solidFill>
                </a:rPr>
                <a:t>Intake Ratio (</a:t>
              </a:r>
              <a:r>
                <a:rPr kumimoji="1" lang="en-US" altLang="ja-JP" b="1" baseline="30000" dirty="0" smtClean="0">
                  <a:solidFill>
                    <a:srgbClr val="FF0000"/>
                  </a:solidFill>
                </a:rPr>
                <a:t>131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I/Cs)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6519553" y="3536265"/>
              <a:ext cx="1329501" cy="526869"/>
            </a:xfrm>
            <a:custGeom>
              <a:avLst/>
              <a:gdLst>
                <a:gd name="connsiteX0" fmla="*/ 0 w 1347850"/>
                <a:gd name="connsiteY0" fmla="*/ 0 h 534390"/>
                <a:gd name="connsiteX1" fmla="*/ 1347850 w 1347850"/>
                <a:gd name="connsiteY1" fmla="*/ 0 h 534390"/>
                <a:gd name="connsiteX2" fmla="*/ 1347850 w 1347850"/>
                <a:gd name="connsiteY2" fmla="*/ 534390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7850" h="534390">
                  <a:moveTo>
                    <a:pt x="0" y="0"/>
                  </a:moveTo>
                  <a:lnTo>
                    <a:pt x="1347850" y="0"/>
                  </a:lnTo>
                  <a:lnTo>
                    <a:pt x="1347850" y="53439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>
              <a:stCxn id="40" idx="0"/>
              <a:endCxn id="47" idx="2"/>
            </p:cNvCxnSpPr>
            <p:nvPr/>
          </p:nvCxnSpPr>
          <p:spPr>
            <a:xfrm flipV="1">
              <a:off x="7846753" y="4437112"/>
              <a:ext cx="2302" cy="494764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下矢印 48"/>
            <p:cNvSpPr/>
            <p:nvPr/>
          </p:nvSpPr>
          <p:spPr>
            <a:xfrm>
              <a:off x="5364088" y="3140968"/>
              <a:ext cx="816675" cy="144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下矢印 52"/>
            <p:cNvSpPr/>
            <p:nvPr/>
          </p:nvSpPr>
          <p:spPr>
            <a:xfrm flipV="1">
              <a:off x="7438415" y="5409201"/>
              <a:ext cx="816675" cy="144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209610" y="2771636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WB meas.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7092280" y="5596880"/>
              <a:ext cx="1530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Thyroid meas.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57" name="円/楕円 56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58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7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31" name="円/楕円 30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32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Converting CED to Thyroid Doses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123728" y="1124744"/>
            <a:ext cx="4896544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Calibri" pitchFamily="34" charset="0"/>
              </a:rPr>
              <a:t>mSv</a:t>
            </a:r>
            <a:r>
              <a:rPr kumimoji="1"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of CED* from 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134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Cs/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137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Cs for adults</a:t>
            </a:r>
            <a:endParaRPr kumimoji="1" lang="ja-JP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355976" y="1700808"/>
            <a:ext cx="432048" cy="216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411760" y="1988840"/>
            <a:ext cx="4320480" cy="43204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Calibri" pitchFamily="34" charset="0"/>
              </a:rPr>
              <a:t>Intake via inhalation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Calibri" pitchFamily="34" charset="0"/>
              </a:rPr>
              <a:t>9E+04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en-US" altLang="ja-JP" sz="1600" dirty="0" err="1" smtClean="0">
                <a:latin typeface="Calibri" pitchFamily="34" charset="0"/>
              </a:rPr>
              <a:t>Bq</a:t>
            </a:r>
            <a:r>
              <a:rPr kumimoji="1" lang="en-US" altLang="ja-JP" sz="1600" dirty="0" smtClean="0">
                <a:latin typeface="Calibri" pitchFamily="34" charset="0"/>
              </a:rPr>
              <a:t> for each Cs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355976" y="2492896"/>
            <a:ext cx="432048" cy="7920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吹き出し 7"/>
          <p:cNvSpPr/>
          <p:nvPr/>
        </p:nvSpPr>
        <p:spPr>
          <a:xfrm>
            <a:off x="4584852" y="2564904"/>
            <a:ext cx="3443532" cy="576064"/>
          </a:xfrm>
          <a:prstGeom prst="leftArrowCallout">
            <a:avLst>
              <a:gd name="adj1" fmla="val 25000"/>
              <a:gd name="adj2" fmla="val 25000"/>
              <a:gd name="adj3" fmla="val 45275"/>
              <a:gd name="adj4" fmla="val 83779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Assuming</a:t>
            </a:r>
            <a:r>
              <a:rPr kumimoji="1"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kumimoji="1" lang="en-US" altLang="ja-JP" sz="2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131</a:t>
            </a:r>
            <a:r>
              <a:rPr kumimoji="1"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I/</a:t>
            </a:r>
            <a:r>
              <a:rPr kumimoji="1" lang="en-US" altLang="ja-JP" sz="2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137</a:t>
            </a:r>
            <a:r>
              <a:rPr kumimoji="1"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Cs </a:t>
            </a:r>
            <a:r>
              <a:rPr lang="en-US" altLang="ja-JP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 1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411760" y="3356992"/>
            <a:ext cx="4320480" cy="432048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Calibri" pitchFamily="34" charset="0"/>
              </a:rPr>
              <a:t>Intake via inhalation</a:t>
            </a:r>
            <a:r>
              <a:rPr kumimoji="1" lang="en-US" altLang="ja-JP" sz="1600" dirty="0" smtClean="0">
                <a:solidFill>
                  <a:schemeClr val="bg2"/>
                </a:solidFill>
                <a:latin typeface="Calibri" pitchFamily="34" charset="0"/>
              </a:rPr>
              <a:t>: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en-US" altLang="ja-JP" sz="1600" b="1" dirty="0" smtClean="0">
                <a:solidFill>
                  <a:srgbClr val="FF0000"/>
                </a:solidFill>
                <a:latin typeface="Calibri" pitchFamily="34" charset="0"/>
              </a:rPr>
              <a:t>9E+04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1" lang="en-US" altLang="ja-JP" sz="1600" dirty="0" err="1" smtClean="0">
                <a:latin typeface="Calibri" pitchFamily="34" charset="0"/>
              </a:rPr>
              <a:t>Bq</a:t>
            </a:r>
            <a:r>
              <a:rPr kumimoji="1" lang="en-US" altLang="ja-JP" sz="1600" dirty="0" smtClean="0">
                <a:latin typeface="Calibri" pitchFamily="34" charset="0"/>
              </a:rPr>
              <a:t> for </a:t>
            </a:r>
            <a:r>
              <a:rPr kumimoji="1" lang="en-US" altLang="ja-JP" sz="1600" baseline="30000" dirty="0" smtClean="0">
                <a:latin typeface="Calibri" pitchFamily="34" charset="0"/>
              </a:rPr>
              <a:t>131</a:t>
            </a:r>
            <a:r>
              <a:rPr kumimoji="1" lang="en-US" altLang="ja-JP" sz="1600" dirty="0" smtClean="0">
                <a:latin typeface="Calibri" pitchFamily="34" charset="0"/>
              </a:rPr>
              <a:t>I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355976" y="3861048"/>
            <a:ext cx="432048" cy="3600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曲折矢印 10"/>
          <p:cNvSpPr/>
          <p:nvPr/>
        </p:nvSpPr>
        <p:spPr>
          <a:xfrm rot="5400000" flipV="1">
            <a:off x="1784686" y="3666022"/>
            <a:ext cx="678083" cy="432048"/>
          </a:xfrm>
          <a:prstGeom prst="bentArrow">
            <a:avLst>
              <a:gd name="adj1" fmla="val 40117"/>
              <a:gd name="adj2" fmla="val 37369"/>
              <a:gd name="adj3" fmla="val 50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曲折矢印 11"/>
          <p:cNvSpPr/>
          <p:nvPr/>
        </p:nvSpPr>
        <p:spPr>
          <a:xfrm rot="16200000" flipH="1" flipV="1">
            <a:off x="6681231" y="3666022"/>
            <a:ext cx="678083" cy="432048"/>
          </a:xfrm>
          <a:prstGeom prst="bentArrow">
            <a:avLst>
              <a:gd name="adj1" fmla="val 40117"/>
              <a:gd name="adj2" fmla="val 37369"/>
              <a:gd name="adj3" fmla="val 50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39552" y="4252190"/>
            <a:ext cx="2592288" cy="905002"/>
          </a:xfrm>
          <a:prstGeom prst="roundRect">
            <a:avLst>
              <a:gd name="adj" fmla="val 8138"/>
            </a:avLst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275856" y="4252190"/>
            <a:ext cx="2592288" cy="905002"/>
          </a:xfrm>
          <a:prstGeom prst="roundRect">
            <a:avLst>
              <a:gd name="adj" fmla="val 8138"/>
            </a:avLst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012160" y="4252190"/>
            <a:ext cx="2592288" cy="905002"/>
          </a:xfrm>
          <a:prstGeom prst="roundRect">
            <a:avLst>
              <a:gd name="adj" fmla="val 8138"/>
            </a:avLst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8779" y="4315743"/>
            <a:ext cx="2293833" cy="76944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u="sng" dirty="0" smtClean="0">
                <a:solidFill>
                  <a:schemeClr val="bg1"/>
                </a:solidFill>
                <a:latin typeface="Calibri" pitchFamily="34" charset="0"/>
              </a:rPr>
              <a:t>1-yr</a:t>
            </a:r>
            <a:r>
              <a:rPr lang="en-US" altLang="ja-JP" sz="1600" b="1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1" lang="en-US" altLang="ja-JP" sz="1600" b="1" u="sng" dirty="0" smtClean="0">
                <a:solidFill>
                  <a:schemeClr val="bg1"/>
                </a:solidFill>
                <a:latin typeface="Calibri" pitchFamily="34" charset="0"/>
              </a:rPr>
              <a:t>children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Ventilation rate: 5.16 m</a:t>
            </a:r>
            <a:r>
              <a:rPr lang="en-US" altLang="ja-JP" sz="1400" baseline="300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/day</a:t>
            </a:r>
          </a:p>
          <a:p>
            <a:pPr algn="ctr"/>
            <a:r>
              <a:rPr kumimoji="1" lang="en-US" altLang="ja-JP" sz="1400" baseline="30000" dirty="0" smtClean="0">
                <a:solidFill>
                  <a:schemeClr val="bg1"/>
                </a:solidFill>
                <a:latin typeface="Calibri" pitchFamily="34" charset="0"/>
              </a:rPr>
              <a:t>131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I Intake: 2E+04 </a:t>
            </a:r>
            <a:r>
              <a:rPr kumimoji="1" lang="en-US" altLang="ja-JP" sz="1400" dirty="0" err="1" smtClean="0">
                <a:solidFill>
                  <a:schemeClr val="bg1"/>
                </a:solidFill>
                <a:latin typeface="Calibri" pitchFamily="34" charset="0"/>
              </a:rPr>
              <a:t>Bq</a:t>
            </a:r>
            <a:endParaRPr kumimoji="1" lang="ja-JP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30295" y="4315743"/>
            <a:ext cx="2293834" cy="76944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u="sng" dirty="0" smtClean="0">
                <a:solidFill>
                  <a:schemeClr val="bg1"/>
                </a:solidFill>
                <a:latin typeface="Calibri" pitchFamily="34" charset="0"/>
              </a:rPr>
              <a:t>10-yr children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Ventilation rate: 15.3 m</a:t>
            </a:r>
            <a:r>
              <a:rPr lang="en-US" altLang="ja-JP" sz="1400" baseline="300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/day</a:t>
            </a:r>
          </a:p>
          <a:p>
            <a:pPr algn="ctr"/>
            <a:r>
              <a:rPr lang="en-US" altLang="ja-JP" sz="1400" baseline="30000" dirty="0">
                <a:solidFill>
                  <a:schemeClr val="bg1"/>
                </a:solidFill>
                <a:latin typeface="Calibri" pitchFamily="34" charset="0"/>
              </a:rPr>
              <a:t>131</a:t>
            </a:r>
            <a:r>
              <a:rPr lang="en-US" altLang="ja-JP" sz="1400" dirty="0">
                <a:solidFill>
                  <a:schemeClr val="bg1"/>
                </a:solidFill>
                <a:latin typeface="Calibri" pitchFamily="34" charset="0"/>
              </a:rPr>
              <a:t>I 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Intake: 6E+04 </a:t>
            </a:r>
            <a:r>
              <a:rPr kumimoji="1" lang="en-US" altLang="ja-JP" sz="1400" dirty="0" err="1" smtClean="0">
                <a:solidFill>
                  <a:schemeClr val="bg1"/>
                </a:solidFill>
                <a:latin typeface="Calibri" pitchFamily="34" charset="0"/>
              </a:rPr>
              <a:t>Bq</a:t>
            </a:r>
            <a:endParaRPr kumimoji="1" lang="ja-JP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66598" y="4315743"/>
            <a:ext cx="2293834" cy="76944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u="sng" dirty="0" smtClean="0">
                <a:solidFill>
                  <a:schemeClr val="bg1"/>
                </a:solidFill>
                <a:latin typeface="Calibri" pitchFamily="34" charset="0"/>
              </a:rPr>
              <a:t>Adults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Ventilation rate: 22.2 m</a:t>
            </a:r>
            <a:r>
              <a:rPr lang="en-US" altLang="ja-JP" sz="1400" baseline="300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/day</a:t>
            </a:r>
          </a:p>
          <a:p>
            <a:pPr algn="ctr"/>
            <a:r>
              <a:rPr lang="en-US" altLang="ja-JP" sz="1400" baseline="30000" dirty="0">
                <a:solidFill>
                  <a:schemeClr val="bg1"/>
                </a:solidFill>
                <a:latin typeface="Calibri" pitchFamily="34" charset="0"/>
              </a:rPr>
              <a:t>131</a:t>
            </a:r>
            <a:r>
              <a:rPr lang="en-US" altLang="ja-JP" sz="1400" dirty="0">
                <a:solidFill>
                  <a:schemeClr val="bg1"/>
                </a:solidFill>
                <a:latin typeface="Calibri" pitchFamily="34" charset="0"/>
              </a:rPr>
              <a:t>I 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Intake: 9E+04 </a:t>
            </a:r>
            <a:r>
              <a:rPr kumimoji="1" lang="en-US" altLang="ja-JP" sz="1400" dirty="0" err="1" smtClean="0">
                <a:solidFill>
                  <a:schemeClr val="bg1"/>
                </a:solidFill>
                <a:latin typeface="Calibri" pitchFamily="34" charset="0"/>
              </a:rPr>
              <a:t>Bq</a:t>
            </a:r>
            <a:endParaRPr kumimoji="1" lang="ja-JP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1835696" y="5229200"/>
            <a:ext cx="432048" cy="1080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6876256" y="5229200"/>
            <a:ext cx="432048" cy="1080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4355976" y="5229200"/>
            <a:ext cx="432048" cy="1080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347864" y="6093296"/>
            <a:ext cx="2418695" cy="43204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itchFamily="34" charset="0"/>
              </a:rPr>
              <a:t>Thyroid dose: </a:t>
            </a: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50 </a:t>
            </a:r>
            <a:r>
              <a:rPr lang="en-US" altLang="ja-JP" b="1" dirty="0" err="1">
                <a:solidFill>
                  <a:srgbClr val="FF0000"/>
                </a:solidFill>
                <a:latin typeface="Calibri" pitchFamily="34" charset="0"/>
              </a:rPr>
              <a:t>mSv</a:t>
            </a:r>
            <a:endParaRPr lang="ja-JP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6093296"/>
            <a:ext cx="2418695" cy="43204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Thyroid dose: </a:t>
            </a: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60 </a:t>
            </a:r>
            <a:r>
              <a:rPr lang="en-US" altLang="ja-JP" b="1" dirty="0" err="1" smtClean="0">
                <a:solidFill>
                  <a:srgbClr val="FF0000"/>
                </a:solidFill>
                <a:latin typeface="Calibri" pitchFamily="34" charset="0"/>
              </a:rPr>
              <a:t>mSv</a:t>
            </a:r>
            <a:endParaRPr kumimoji="1" lang="ja-JP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113745" y="6093296"/>
            <a:ext cx="2418695" cy="43204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Calibri" pitchFamily="34" charset="0"/>
              </a:rPr>
              <a:t>Thyroid dose: </a:t>
            </a: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30 </a:t>
            </a:r>
            <a:r>
              <a:rPr lang="en-US" altLang="ja-JP" b="1" dirty="0" err="1">
                <a:solidFill>
                  <a:srgbClr val="FF0000"/>
                </a:solidFill>
                <a:latin typeface="Calibri" pitchFamily="34" charset="0"/>
              </a:rPr>
              <a:t>mSv</a:t>
            </a:r>
            <a:endParaRPr lang="ja-JP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91680" y="5373216"/>
            <a:ext cx="5760640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sz="1400" dirty="0" smtClean="0">
                <a:latin typeface="Calibri" pitchFamily="34" charset="0"/>
              </a:rPr>
              <a:t>Dose coefficients of iodine (vapor</a:t>
            </a:r>
            <a:r>
              <a:rPr lang="en-US" altLang="ja-JP" sz="1400" dirty="0" smtClean="0">
                <a:latin typeface="Calibri" pitchFamily="34" charset="0"/>
              </a:rPr>
              <a:t>: particle = 0.6: 0.4) </a:t>
            </a:r>
            <a:r>
              <a:rPr kumimoji="1" lang="en-US" altLang="ja-JP" sz="1400" dirty="0" smtClean="0">
                <a:latin typeface="Calibri" pitchFamily="34" charset="0"/>
              </a:rPr>
              <a:t>are used.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sz="1400" dirty="0" smtClean="0">
                <a:latin typeface="Calibri" pitchFamily="34" charset="0"/>
              </a:rPr>
              <a:t>Contribution from other nuclides was assumed to be 10%. </a:t>
            </a:r>
            <a:r>
              <a:rPr kumimoji="1" lang="en-US" altLang="ja-JP" sz="1400" dirty="0" smtClean="0">
                <a:latin typeface="Calibri" pitchFamily="34" charset="0"/>
              </a:rPr>
              <a:t> </a:t>
            </a:r>
            <a:endParaRPr kumimoji="1" lang="ja-JP" altLang="en-US" sz="1400" dirty="0">
              <a:latin typeface="Calibri" pitchFamily="34" charset="0"/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1835696" y="5949280"/>
            <a:ext cx="432048" cy="1080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6876256" y="5949280"/>
            <a:ext cx="432048" cy="1080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4355976" y="5949280"/>
            <a:ext cx="432048" cy="1080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18524" y="1628800"/>
            <a:ext cx="2973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u="sng" dirty="0" smtClean="0">
                <a:latin typeface="Calibri" pitchFamily="34" charset="0"/>
              </a:rPr>
              <a:t>* CED: Committed Effective Dose</a:t>
            </a:r>
            <a:endParaRPr kumimoji="1" lang="ja-JP" altLang="en-US" sz="1600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グループ化 42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44" name="円/楕円 43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45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Derivation of Intake Ratio (</a:t>
            </a:r>
            <a:r>
              <a:rPr lang="en-US" altLang="ja-JP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I/Cs)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89090" y="908721"/>
            <a:ext cx="4239333" cy="1440160"/>
          </a:xfrm>
          <a:prstGeom prst="roundRect">
            <a:avLst>
              <a:gd name="adj" fmla="val 7882"/>
            </a:avLst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908720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 err="1" smtClean="0">
                <a:solidFill>
                  <a:schemeClr val="bg1"/>
                </a:solidFill>
                <a:latin typeface="Calibri" pitchFamily="34" charset="0"/>
              </a:rPr>
              <a:t>Iitate</a:t>
            </a:r>
            <a:endParaRPr lang="en-US" altLang="ja-JP" sz="28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CED from WB: 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0.17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Calibri" pitchFamily="34" charset="0"/>
              </a:rPr>
              <a:t>mSv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(adults)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Thyroid dose:     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15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Calibri" pitchFamily="34" charset="0"/>
              </a:rPr>
              <a:t>mSv</a:t>
            </a:r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 (children)</a:t>
            </a:r>
          </a:p>
          <a:p>
            <a:pPr algn="ctr"/>
            <a:r>
              <a:rPr lang="en-US" altLang="ja-JP" sz="2000" b="1" dirty="0" smtClean="0">
                <a:solidFill>
                  <a:srgbClr val="0000FF"/>
                </a:solidFill>
                <a:latin typeface="Calibri" pitchFamily="34" charset="0"/>
              </a:rPr>
              <a:t>(90%-tile value)</a:t>
            </a:r>
            <a:endParaRPr lang="en-US" altLang="ja-JP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23528" y="2530550"/>
            <a:ext cx="3672408" cy="1960478"/>
            <a:chOff x="323528" y="2636912"/>
            <a:chExt cx="3672408" cy="1960478"/>
          </a:xfrm>
        </p:grpSpPr>
        <p:sp>
          <p:nvSpPr>
            <p:cNvPr id="7" name="下矢印 6"/>
            <p:cNvSpPr/>
            <p:nvPr/>
          </p:nvSpPr>
          <p:spPr>
            <a:xfrm>
              <a:off x="1655676" y="2636912"/>
              <a:ext cx="1008112" cy="288032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23528" y="2996952"/>
              <a:ext cx="3672408" cy="160043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Calibri" pitchFamily="34" charset="0"/>
                </a:rPr>
                <a:t>In case of </a:t>
              </a:r>
              <a:r>
                <a:rPr lang="en-US" altLang="ja-JP" b="1" baseline="30000" dirty="0" smtClean="0">
                  <a:latin typeface="Calibri" pitchFamily="34" charset="0"/>
                </a:rPr>
                <a:t>131</a:t>
              </a:r>
              <a:r>
                <a:rPr lang="en-US" altLang="ja-JP" b="1" dirty="0" smtClean="0">
                  <a:latin typeface="Calibri" pitchFamily="34" charset="0"/>
                </a:rPr>
                <a:t>I/</a:t>
              </a:r>
              <a:r>
                <a:rPr lang="en-US" altLang="ja-JP" b="1" baseline="30000" dirty="0" smtClean="0">
                  <a:latin typeface="Calibri" pitchFamily="34" charset="0"/>
                </a:rPr>
                <a:t>137</a:t>
              </a:r>
              <a:r>
                <a:rPr lang="en-US" altLang="ja-JP" b="1" dirty="0" smtClean="0">
                  <a:latin typeface="Calibri" pitchFamily="34" charset="0"/>
                </a:rPr>
                <a:t>Cs =1</a:t>
              </a:r>
            </a:p>
            <a:p>
              <a:endParaRPr lang="en-US" altLang="ja-JP" sz="800" b="1" dirty="0" smtClean="0">
                <a:latin typeface="Calibri" pitchFamily="34" charset="0"/>
              </a:endParaRPr>
            </a:p>
            <a:p>
              <a:r>
                <a:rPr lang="en-US" altLang="ja-JP" b="1" dirty="0" smtClean="0">
                  <a:latin typeface="Calibri" pitchFamily="34" charset="0"/>
                </a:rPr>
                <a:t>For </a:t>
              </a:r>
              <a:r>
                <a:rPr lang="en-US" altLang="ja-JP" b="1" u="sng" dirty="0" err="1" smtClean="0">
                  <a:latin typeface="Calibri" pitchFamily="34" charset="0"/>
                </a:rPr>
                <a:t>Iitate</a:t>
              </a:r>
              <a:r>
                <a:rPr lang="en-US" altLang="ja-JP" b="1" dirty="0" smtClean="0">
                  <a:latin typeface="Calibri" pitchFamily="34" charset="0"/>
                </a:rPr>
                <a:t>, thyroid doses are … 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ja-JP" b="1" dirty="0" smtClean="0">
                  <a:latin typeface="Calibri" pitchFamily="34" charset="0"/>
                </a:rPr>
                <a:t>  1 </a:t>
              </a:r>
              <a:r>
                <a:rPr lang="en-US" altLang="ja-JP" b="1" dirty="0" err="1" smtClean="0">
                  <a:latin typeface="Calibri" pitchFamily="34" charset="0"/>
                </a:rPr>
                <a:t>yr</a:t>
              </a:r>
              <a:r>
                <a:rPr lang="en-US" altLang="ja-JP" b="1" dirty="0" smtClean="0">
                  <a:latin typeface="Calibri" pitchFamily="34" charset="0"/>
                </a:rPr>
                <a:t>:    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libri" pitchFamily="34" charset="0"/>
                </a:rPr>
                <a:t>0.17mSv</a:t>
              </a:r>
              <a:r>
                <a:rPr lang="en-US" altLang="ja-JP" b="1" dirty="0" smtClean="0">
                  <a:latin typeface="Calibri" pitchFamily="34" charset="0"/>
                </a:rPr>
                <a:t>×60 = 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</a:rPr>
                <a:t>10.2mSv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ja-JP" b="1" dirty="0" smtClean="0">
                  <a:latin typeface="Calibri" pitchFamily="34" charset="0"/>
                </a:rPr>
                <a:t>10 </a:t>
              </a:r>
              <a:r>
                <a:rPr lang="en-US" altLang="ja-JP" b="1" dirty="0" err="1" smtClean="0">
                  <a:latin typeface="Calibri" pitchFamily="34" charset="0"/>
                </a:rPr>
                <a:t>yr</a:t>
              </a:r>
              <a:r>
                <a:rPr lang="en-US" altLang="ja-JP" b="1" dirty="0" smtClean="0">
                  <a:latin typeface="Calibri" pitchFamily="34" charset="0"/>
                </a:rPr>
                <a:t>:    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libri" pitchFamily="34" charset="0"/>
                </a:rPr>
                <a:t>0.17mSv</a:t>
              </a:r>
              <a:r>
                <a:rPr lang="en-US" altLang="ja-JP" b="1" dirty="0" smtClean="0">
                  <a:latin typeface="Calibri" pitchFamily="34" charset="0"/>
                </a:rPr>
                <a:t>×50 =   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</a:rPr>
                <a:t>8.5mSv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ja-JP" b="1" dirty="0" smtClean="0">
                  <a:latin typeface="Calibri" pitchFamily="34" charset="0"/>
                </a:rPr>
                <a:t>Adults: </a:t>
              </a:r>
              <a:r>
                <a:rPr lang="ja-JP" altLang="en-US" sz="800" b="1" dirty="0">
                  <a:latin typeface="Calibri" pitchFamily="34" charset="0"/>
                </a:rPr>
                <a:t> </a:t>
              </a:r>
              <a:r>
                <a:rPr lang="en-US" altLang="ja-JP" b="1" dirty="0" smtClean="0">
                  <a:solidFill>
                    <a:srgbClr val="FF0000"/>
                  </a:solidFill>
                  <a:latin typeface="Calibri" pitchFamily="34" charset="0"/>
                </a:rPr>
                <a:t>0.17mSv</a:t>
              </a:r>
              <a:r>
                <a:rPr lang="en-US" altLang="ja-JP" b="1" dirty="0" smtClean="0">
                  <a:latin typeface="Calibri" pitchFamily="34" charset="0"/>
                </a:rPr>
                <a:t>×30 =   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</a:rPr>
                <a:t>5.1mSv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23528" y="4546774"/>
            <a:ext cx="3672408" cy="1683479"/>
            <a:chOff x="323528" y="4653136"/>
            <a:chExt cx="3672408" cy="168347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23528" y="5013176"/>
              <a:ext cx="3672408" cy="132343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latin typeface="Calibri" pitchFamily="34" charset="0"/>
                </a:rPr>
                <a:t>In case of </a:t>
              </a:r>
              <a:r>
                <a:rPr lang="en-US" altLang="ja-JP" b="1" baseline="30000" dirty="0" smtClean="0">
                  <a:latin typeface="Calibri" pitchFamily="34" charset="0"/>
                </a:rPr>
                <a:t>131</a:t>
              </a:r>
              <a:r>
                <a:rPr lang="en-US" altLang="ja-JP" b="1" dirty="0" smtClean="0">
                  <a:latin typeface="Calibri" pitchFamily="34" charset="0"/>
                </a:rPr>
                <a:t>I/</a:t>
              </a:r>
              <a:r>
                <a:rPr lang="en-US" altLang="ja-JP" b="1" baseline="30000" dirty="0" smtClean="0">
                  <a:latin typeface="Calibri" pitchFamily="34" charset="0"/>
                </a:rPr>
                <a:t>137</a:t>
              </a:r>
              <a:r>
                <a:rPr lang="en-US" altLang="ja-JP" b="1" dirty="0" smtClean="0">
                  <a:latin typeface="Calibri" pitchFamily="34" charset="0"/>
                </a:rPr>
                <a:t>Cs = 2</a:t>
              </a:r>
            </a:p>
            <a:p>
              <a:endParaRPr lang="en-US" altLang="ja-JP" sz="800" b="1" dirty="0">
                <a:latin typeface="Calibri" pitchFamily="34" charset="0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ja-JP" b="1" dirty="0">
                  <a:latin typeface="Calibri" pitchFamily="34" charset="0"/>
                </a:rPr>
                <a:t>  1 </a:t>
              </a:r>
              <a:r>
                <a:rPr lang="en-US" altLang="ja-JP" b="1" dirty="0" err="1">
                  <a:latin typeface="Calibri" pitchFamily="34" charset="0"/>
                </a:rPr>
                <a:t>yr</a:t>
              </a:r>
              <a:r>
                <a:rPr lang="en-US" altLang="ja-JP" b="1" dirty="0">
                  <a:latin typeface="Calibri" pitchFamily="34" charset="0"/>
                </a:rPr>
                <a:t>:    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</a:rPr>
                <a:t>10.2mSv</a:t>
              </a:r>
              <a:r>
                <a:rPr lang="en-US" altLang="ja-JP" b="1" dirty="0" smtClean="0">
                  <a:latin typeface="Calibri" pitchFamily="34" charset="0"/>
                </a:rPr>
                <a:t>×2 = </a:t>
              </a:r>
              <a:r>
                <a:rPr lang="en-US" altLang="ja-JP" b="1" dirty="0" smtClean="0">
                  <a:solidFill>
                    <a:srgbClr val="00B050"/>
                  </a:solidFill>
                  <a:latin typeface="Calibri" pitchFamily="34" charset="0"/>
                </a:rPr>
                <a:t>20.4 </a:t>
              </a:r>
              <a:r>
                <a:rPr lang="en-US" altLang="ja-JP" b="1" dirty="0" err="1" smtClean="0">
                  <a:solidFill>
                    <a:srgbClr val="00B050"/>
                  </a:solidFill>
                  <a:latin typeface="Calibri" pitchFamily="34" charset="0"/>
                </a:rPr>
                <a:t>mSv</a:t>
              </a:r>
              <a:endParaRPr lang="en-US" altLang="ja-JP" b="1" dirty="0">
                <a:solidFill>
                  <a:srgbClr val="00B050"/>
                </a:solidFill>
                <a:latin typeface="Calibri" pitchFamily="34" charset="0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ja-JP" b="1" dirty="0">
                  <a:latin typeface="Calibri" pitchFamily="34" charset="0"/>
                </a:rPr>
                <a:t>10 </a:t>
              </a:r>
              <a:r>
                <a:rPr lang="en-US" altLang="ja-JP" b="1" dirty="0" err="1">
                  <a:latin typeface="Calibri" pitchFamily="34" charset="0"/>
                </a:rPr>
                <a:t>yr</a:t>
              </a:r>
              <a:r>
                <a:rPr lang="en-US" altLang="ja-JP" b="1" dirty="0">
                  <a:latin typeface="Calibri" pitchFamily="34" charset="0"/>
                </a:rPr>
                <a:t>:    </a:t>
              </a:r>
              <a:r>
                <a:rPr lang="en-US" altLang="ja-JP" b="1" dirty="0" smtClean="0">
                  <a:latin typeface="Calibri" pitchFamily="34" charset="0"/>
                </a:rPr>
                <a:t>  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</a:rPr>
                <a:t>8.5mSv</a:t>
              </a:r>
              <a:r>
                <a:rPr lang="en-US" altLang="ja-JP" b="1" dirty="0" smtClean="0">
                  <a:latin typeface="Calibri" pitchFamily="34" charset="0"/>
                </a:rPr>
                <a:t>×2 = </a:t>
              </a:r>
              <a:r>
                <a:rPr lang="en-US" altLang="ja-JP" b="1" u="sng" dirty="0" smtClean="0">
                  <a:solidFill>
                    <a:srgbClr val="00B050"/>
                  </a:solidFill>
                  <a:latin typeface="Calibri" pitchFamily="34" charset="0"/>
                </a:rPr>
                <a:t>17.0 </a:t>
              </a:r>
              <a:r>
                <a:rPr lang="en-US" altLang="ja-JP" b="1" u="sng" dirty="0" err="1" smtClean="0">
                  <a:solidFill>
                    <a:srgbClr val="00B050"/>
                  </a:solidFill>
                  <a:latin typeface="Calibri" pitchFamily="34" charset="0"/>
                </a:rPr>
                <a:t>mSv</a:t>
              </a:r>
              <a:endParaRPr lang="en-US" altLang="ja-JP" b="1" u="sng" dirty="0">
                <a:solidFill>
                  <a:srgbClr val="00B050"/>
                </a:solidFill>
                <a:latin typeface="Calibri" pitchFamily="34" charset="0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ja-JP" b="1" dirty="0">
                  <a:latin typeface="Calibri" pitchFamily="34" charset="0"/>
                </a:rPr>
                <a:t>Adults: </a:t>
              </a:r>
              <a:r>
                <a:rPr lang="ja-JP" altLang="en-US" sz="800" b="1" dirty="0">
                  <a:latin typeface="Calibri" pitchFamily="34" charset="0"/>
                </a:rPr>
                <a:t> </a:t>
              </a:r>
              <a:r>
                <a:rPr lang="ja-JP" altLang="en-US" sz="800" b="1" dirty="0" smtClean="0">
                  <a:latin typeface="Calibri" pitchFamily="34" charset="0"/>
                </a:rPr>
                <a:t>     </a:t>
              </a:r>
              <a:r>
                <a:rPr lang="en-US" altLang="ja-JP" b="1" dirty="0" smtClean="0">
                  <a:solidFill>
                    <a:srgbClr val="0000FF"/>
                  </a:solidFill>
                  <a:latin typeface="Calibri" pitchFamily="34" charset="0"/>
                </a:rPr>
                <a:t>5.1mSv</a:t>
              </a:r>
              <a:r>
                <a:rPr lang="en-US" altLang="ja-JP" b="1" dirty="0" smtClean="0">
                  <a:latin typeface="Calibri" pitchFamily="34" charset="0"/>
                </a:rPr>
                <a:t>×2 = </a:t>
              </a:r>
              <a:r>
                <a:rPr lang="en-US" altLang="ja-JP" b="1" dirty="0" smtClean="0">
                  <a:solidFill>
                    <a:srgbClr val="00B050"/>
                  </a:solidFill>
                  <a:latin typeface="Calibri" pitchFamily="34" charset="0"/>
                </a:rPr>
                <a:t>10.2 </a:t>
              </a:r>
              <a:r>
                <a:rPr lang="en-US" altLang="ja-JP" b="1" dirty="0" err="1" smtClean="0">
                  <a:solidFill>
                    <a:srgbClr val="00B050"/>
                  </a:solidFill>
                  <a:latin typeface="Calibri" pitchFamily="34" charset="0"/>
                </a:rPr>
                <a:t>mSv</a:t>
              </a:r>
              <a:endParaRPr lang="en-US" altLang="ja-JP" b="1" dirty="0" smtClean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1" name="下矢印 10"/>
            <p:cNvSpPr/>
            <p:nvPr/>
          </p:nvSpPr>
          <p:spPr>
            <a:xfrm>
              <a:off x="1619672" y="4653136"/>
              <a:ext cx="1008112" cy="288032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076056" y="2492896"/>
            <a:ext cx="3672408" cy="3737357"/>
            <a:chOff x="5076056" y="2492896"/>
            <a:chExt cx="3672408" cy="3737357"/>
          </a:xfrm>
        </p:grpSpPr>
        <p:sp>
          <p:nvSpPr>
            <p:cNvPr id="42" name="下矢印 41"/>
            <p:cNvSpPr/>
            <p:nvPr/>
          </p:nvSpPr>
          <p:spPr>
            <a:xfrm>
              <a:off x="6372200" y="2492896"/>
              <a:ext cx="1008112" cy="288032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5076056" y="2890590"/>
              <a:ext cx="3672408" cy="3339663"/>
              <a:chOff x="5220072" y="2996952"/>
              <a:chExt cx="3672408" cy="3339663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5220072" y="2996952"/>
                <a:ext cx="3672408" cy="160043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latin typeface="Calibri" pitchFamily="34" charset="0"/>
                  </a:rPr>
                  <a:t>In case of </a:t>
                </a:r>
                <a:r>
                  <a:rPr lang="en-US" altLang="ja-JP" b="1" baseline="30000" dirty="0" smtClean="0">
                    <a:latin typeface="Calibri" pitchFamily="34" charset="0"/>
                  </a:rPr>
                  <a:t>131</a:t>
                </a:r>
                <a:r>
                  <a:rPr lang="en-US" altLang="ja-JP" b="1" dirty="0" smtClean="0">
                    <a:latin typeface="Calibri" pitchFamily="34" charset="0"/>
                  </a:rPr>
                  <a:t>I/</a:t>
                </a:r>
                <a:r>
                  <a:rPr lang="en-US" altLang="ja-JP" b="1" baseline="30000" dirty="0" smtClean="0">
                    <a:latin typeface="Calibri" pitchFamily="34" charset="0"/>
                  </a:rPr>
                  <a:t>137</a:t>
                </a:r>
                <a:r>
                  <a:rPr lang="en-US" altLang="ja-JP" b="1" dirty="0" smtClean="0">
                    <a:latin typeface="Calibri" pitchFamily="34" charset="0"/>
                  </a:rPr>
                  <a:t>Cs =1</a:t>
                </a:r>
              </a:p>
              <a:p>
                <a:endParaRPr lang="en-US" altLang="ja-JP" sz="800" b="1" dirty="0" smtClean="0">
                  <a:latin typeface="Calibri" pitchFamily="34" charset="0"/>
                </a:endParaRPr>
              </a:p>
              <a:p>
                <a:r>
                  <a:rPr lang="en-US" altLang="ja-JP" b="1" dirty="0" smtClean="0">
                    <a:latin typeface="Calibri" pitchFamily="34" charset="0"/>
                  </a:rPr>
                  <a:t>For </a:t>
                </a:r>
                <a:r>
                  <a:rPr lang="en-US" altLang="ja-JP" b="1" u="sng" dirty="0" err="1" smtClean="0">
                    <a:latin typeface="Calibri" pitchFamily="34" charset="0"/>
                  </a:rPr>
                  <a:t>Kawamata</a:t>
                </a:r>
                <a:r>
                  <a:rPr lang="en-US" altLang="ja-JP" b="1" dirty="0" smtClean="0">
                    <a:latin typeface="Calibri" pitchFamily="34" charset="0"/>
                  </a:rPr>
                  <a:t>, thyroid doses are … </a:t>
                </a: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ja-JP" b="1" dirty="0" smtClean="0">
                    <a:latin typeface="Calibri" pitchFamily="34" charset="0"/>
                  </a:rPr>
                  <a:t>  1 </a:t>
                </a:r>
                <a:r>
                  <a:rPr lang="en-US" altLang="ja-JP" b="1" dirty="0" err="1" smtClean="0">
                    <a:latin typeface="Calibri" pitchFamily="34" charset="0"/>
                  </a:rPr>
                  <a:t>yr</a:t>
                </a:r>
                <a:r>
                  <a:rPr lang="en-US" altLang="ja-JP" b="1" dirty="0" smtClean="0">
                    <a:latin typeface="Calibri" pitchFamily="34" charset="0"/>
                  </a:rPr>
                  <a:t>:    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Calibri" pitchFamily="34" charset="0"/>
                  </a:rPr>
                  <a:t>0.07mSv</a:t>
                </a:r>
                <a:r>
                  <a:rPr lang="en-US" altLang="ja-JP" b="1" dirty="0" smtClean="0">
                    <a:latin typeface="Calibri" pitchFamily="34" charset="0"/>
                  </a:rPr>
                  <a:t>×60 =  </a:t>
                </a:r>
                <a:r>
                  <a:rPr lang="en-US" altLang="ja-JP" b="1" dirty="0" smtClean="0">
                    <a:solidFill>
                      <a:srgbClr val="0000FF"/>
                    </a:solidFill>
                    <a:latin typeface="Calibri" pitchFamily="34" charset="0"/>
                  </a:rPr>
                  <a:t>4.2mSv</a:t>
                </a: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ja-JP" b="1" dirty="0" smtClean="0">
                    <a:latin typeface="Calibri" pitchFamily="34" charset="0"/>
                  </a:rPr>
                  <a:t>10 </a:t>
                </a:r>
                <a:r>
                  <a:rPr lang="en-US" altLang="ja-JP" b="1" dirty="0" err="1" smtClean="0">
                    <a:latin typeface="Calibri" pitchFamily="34" charset="0"/>
                  </a:rPr>
                  <a:t>yr</a:t>
                </a:r>
                <a:r>
                  <a:rPr lang="en-US" altLang="ja-JP" b="1" dirty="0" smtClean="0">
                    <a:latin typeface="Calibri" pitchFamily="34" charset="0"/>
                  </a:rPr>
                  <a:t>:    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Calibri" pitchFamily="34" charset="0"/>
                  </a:rPr>
                  <a:t>0.07mSv</a:t>
                </a:r>
                <a:r>
                  <a:rPr lang="en-US" altLang="ja-JP" b="1" dirty="0" smtClean="0">
                    <a:latin typeface="Calibri" pitchFamily="34" charset="0"/>
                  </a:rPr>
                  <a:t>×50 =  </a:t>
                </a:r>
                <a:r>
                  <a:rPr lang="en-US" altLang="ja-JP" b="1" dirty="0" smtClean="0">
                    <a:solidFill>
                      <a:srgbClr val="0000FF"/>
                    </a:solidFill>
                    <a:latin typeface="Calibri" pitchFamily="34" charset="0"/>
                  </a:rPr>
                  <a:t>3.5mSv</a:t>
                </a: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ja-JP" b="1" dirty="0" smtClean="0">
                    <a:latin typeface="Calibri" pitchFamily="34" charset="0"/>
                  </a:rPr>
                  <a:t>Adults: </a:t>
                </a:r>
                <a:r>
                  <a:rPr lang="ja-JP" altLang="en-US" sz="800" b="1" dirty="0">
                    <a:latin typeface="Calibri" pitchFamily="34" charset="0"/>
                  </a:rPr>
                  <a:t> 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Calibri" pitchFamily="34" charset="0"/>
                  </a:rPr>
                  <a:t>0.07mSv</a:t>
                </a:r>
                <a:r>
                  <a:rPr lang="en-US" altLang="ja-JP" b="1" dirty="0" smtClean="0">
                    <a:latin typeface="Calibri" pitchFamily="34" charset="0"/>
                  </a:rPr>
                  <a:t>×30 =  </a:t>
                </a:r>
                <a:r>
                  <a:rPr lang="en-US" altLang="ja-JP" b="1" dirty="0" smtClean="0">
                    <a:solidFill>
                      <a:srgbClr val="0000FF"/>
                    </a:solidFill>
                    <a:latin typeface="Calibri" pitchFamily="34" charset="0"/>
                  </a:rPr>
                  <a:t>2.1mSv</a:t>
                </a: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220072" y="5013176"/>
                <a:ext cx="3672408" cy="132343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latin typeface="Calibri" pitchFamily="34" charset="0"/>
                  </a:rPr>
                  <a:t>In case of </a:t>
                </a:r>
                <a:r>
                  <a:rPr lang="en-US" altLang="ja-JP" b="1" baseline="30000" dirty="0" smtClean="0">
                    <a:latin typeface="Calibri" pitchFamily="34" charset="0"/>
                  </a:rPr>
                  <a:t>131</a:t>
                </a:r>
                <a:r>
                  <a:rPr lang="en-US" altLang="ja-JP" b="1" dirty="0" smtClean="0">
                    <a:latin typeface="Calibri" pitchFamily="34" charset="0"/>
                  </a:rPr>
                  <a:t>I/</a:t>
                </a:r>
                <a:r>
                  <a:rPr lang="en-US" altLang="ja-JP" b="1" baseline="30000" dirty="0" smtClean="0">
                    <a:latin typeface="Calibri" pitchFamily="34" charset="0"/>
                  </a:rPr>
                  <a:t>137</a:t>
                </a:r>
                <a:r>
                  <a:rPr lang="en-US" altLang="ja-JP" b="1" dirty="0" smtClean="0">
                    <a:latin typeface="Calibri" pitchFamily="34" charset="0"/>
                  </a:rPr>
                  <a:t>Cs = 2</a:t>
                </a:r>
              </a:p>
              <a:p>
                <a:endParaRPr lang="en-US" altLang="ja-JP" sz="800" b="1" dirty="0">
                  <a:latin typeface="Calibri" pitchFamily="34" charset="0"/>
                </a:endParaRP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ja-JP" b="1" dirty="0">
                    <a:latin typeface="Calibri" pitchFamily="34" charset="0"/>
                  </a:rPr>
                  <a:t>  1 </a:t>
                </a:r>
                <a:r>
                  <a:rPr lang="en-US" altLang="ja-JP" b="1" dirty="0" err="1">
                    <a:latin typeface="Calibri" pitchFamily="34" charset="0"/>
                  </a:rPr>
                  <a:t>yr</a:t>
                </a:r>
                <a:r>
                  <a:rPr lang="en-US" altLang="ja-JP" b="1" dirty="0">
                    <a:latin typeface="Calibri" pitchFamily="34" charset="0"/>
                  </a:rPr>
                  <a:t>:    </a:t>
                </a:r>
                <a:r>
                  <a:rPr lang="en-US" altLang="ja-JP" b="1" dirty="0" smtClean="0">
                    <a:latin typeface="Calibri" pitchFamily="34" charset="0"/>
                  </a:rPr>
                  <a:t>  </a:t>
                </a:r>
                <a:r>
                  <a:rPr lang="en-US" altLang="ja-JP" b="1" dirty="0" smtClean="0">
                    <a:solidFill>
                      <a:srgbClr val="0000FF"/>
                    </a:solidFill>
                    <a:latin typeface="Calibri" pitchFamily="34" charset="0"/>
                  </a:rPr>
                  <a:t>4.2mSv</a:t>
                </a:r>
                <a:r>
                  <a:rPr lang="en-US" altLang="ja-JP" b="1" dirty="0" smtClean="0">
                    <a:latin typeface="Calibri" pitchFamily="34" charset="0"/>
                  </a:rPr>
                  <a:t>×2 = </a:t>
                </a:r>
                <a:r>
                  <a:rPr lang="en-US" altLang="ja-JP" b="1" dirty="0" smtClean="0">
                    <a:solidFill>
                      <a:srgbClr val="00B050"/>
                    </a:solidFill>
                    <a:latin typeface="Calibri" pitchFamily="34" charset="0"/>
                  </a:rPr>
                  <a:t>8.4 </a:t>
                </a:r>
                <a:r>
                  <a:rPr lang="en-US" altLang="ja-JP" b="1" dirty="0" err="1" smtClean="0">
                    <a:solidFill>
                      <a:srgbClr val="00B050"/>
                    </a:solidFill>
                    <a:latin typeface="Calibri" pitchFamily="34" charset="0"/>
                  </a:rPr>
                  <a:t>mSv</a:t>
                </a:r>
                <a:endParaRPr lang="en-US" altLang="ja-JP" b="1" dirty="0">
                  <a:solidFill>
                    <a:srgbClr val="00B050"/>
                  </a:solidFill>
                  <a:latin typeface="Calibri" pitchFamily="34" charset="0"/>
                </a:endParaRP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ja-JP" b="1" dirty="0">
                    <a:latin typeface="Calibri" pitchFamily="34" charset="0"/>
                  </a:rPr>
                  <a:t>10 </a:t>
                </a:r>
                <a:r>
                  <a:rPr lang="en-US" altLang="ja-JP" b="1" dirty="0" err="1">
                    <a:latin typeface="Calibri" pitchFamily="34" charset="0"/>
                  </a:rPr>
                  <a:t>yr</a:t>
                </a:r>
                <a:r>
                  <a:rPr lang="en-US" altLang="ja-JP" b="1" dirty="0">
                    <a:latin typeface="Calibri" pitchFamily="34" charset="0"/>
                  </a:rPr>
                  <a:t>:    </a:t>
                </a:r>
                <a:r>
                  <a:rPr lang="en-US" altLang="ja-JP" b="1" dirty="0" smtClean="0">
                    <a:latin typeface="Calibri" pitchFamily="34" charset="0"/>
                  </a:rPr>
                  <a:t>  </a:t>
                </a:r>
                <a:r>
                  <a:rPr lang="en-US" altLang="ja-JP" b="1" dirty="0" smtClean="0">
                    <a:solidFill>
                      <a:srgbClr val="0000FF"/>
                    </a:solidFill>
                    <a:latin typeface="Calibri" pitchFamily="34" charset="0"/>
                  </a:rPr>
                  <a:t>3.5mSv</a:t>
                </a:r>
                <a:r>
                  <a:rPr lang="en-US" altLang="ja-JP" b="1" dirty="0" smtClean="0">
                    <a:latin typeface="Calibri" pitchFamily="34" charset="0"/>
                  </a:rPr>
                  <a:t>×2 = </a:t>
                </a:r>
                <a:r>
                  <a:rPr lang="en-US" altLang="ja-JP" b="1" u="sng" dirty="0" smtClean="0">
                    <a:solidFill>
                      <a:srgbClr val="00B050"/>
                    </a:solidFill>
                    <a:latin typeface="Calibri" pitchFamily="34" charset="0"/>
                  </a:rPr>
                  <a:t>7.0 </a:t>
                </a:r>
                <a:r>
                  <a:rPr lang="en-US" altLang="ja-JP" b="1" u="sng" dirty="0" err="1" smtClean="0">
                    <a:solidFill>
                      <a:srgbClr val="00B050"/>
                    </a:solidFill>
                    <a:latin typeface="Calibri" pitchFamily="34" charset="0"/>
                  </a:rPr>
                  <a:t>mSv</a:t>
                </a:r>
                <a:endParaRPr lang="en-US" altLang="ja-JP" b="1" u="sng" dirty="0">
                  <a:solidFill>
                    <a:srgbClr val="00B050"/>
                  </a:solidFill>
                  <a:latin typeface="Calibri" pitchFamily="34" charset="0"/>
                </a:endParaRPr>
              </a:p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ja-JP" b="1" dirty="0">
                    <a:latin typeface="Calibri" pitchFamily="34" charset="0"/>
                  </a:rPr>
                  <a:t>Adults: </a:t>
                </a:r>
                <a:r>
                  <a:rPr lang="ja-JP" altLang="en-US" sz="800" b="1" dirty="0">
                    <a:latin typeface="Calibri" pitchFamily="34" charset="0"/>
                  </a:rPr>
                  <a:t> </a:t>
                </a:r>
                <a:r>
                  <a:rPr lang="ja-JP" altLang="en-US" sz="800" b="1" dirty="0" smtClean="0">
                    <a:latin typeface="Calibri" pitchFamily="34" charset="0"/>
                  </a:rPr>
                  <a:t>     </a:t>
                </a:r>
                <a:r>
                  <a:rPr lang="en-US" altLang="ja-JP" b="1" dirty="0" smtClean="0">
                    <a:solidFill>
                      <a:srgbClr val="0000FF"/>
                    </a:solidFill>
                    <a:latin typeface="Calibri" pitchFamily="34" charset="0"/>
                  </a:rPr>
                  <a:t>2.1mSv</a:t>
                </a:r>
                <a:r>
                  <a:rPr lang="en-US" altLang="ja-JP" b="1" dirty="0" smtClean="0">
                    <a:latin typeface="Calibri" pitchFamily="34" charset="0"/>
                  </a:rPr>
                  <a:t>×2 = </a:t>
                </a:r>
                <a:r>
                  <a:rPr lang="en-US" altLang="ja-JP" b="1" dirty="0" smtClean="0">
                    <a:solidFill>
                      <a:srgbClr val="00B050"/>
                    </a:solidFill>
                    <a:latin typeface="Calibri" pitchFamily="34" charset="0"/>
                  </a:rPr>
                  <a:t>4.2 </a:t>
                </a:r>
                <a:r>
                  <a:rPr lang="en-US" altLang="ja-JP" b="1" dirty="0" err="1" smtClean="0">
                    <a:solidFill>
                      <a:srgbClr val="00B050"/>
                    </a:solidFill>
                    <a:latin typeface="Calibri" pitchFamily="34" charset="0"/>
                  </a:rPr>
                  <a:t>mSv</a:t>
                </a:r>
                <a:endParaRPr lang="en-US" altLang="ja-JP" b="1" dirty="0" smtClean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下矢印 14"/>
              <p:cNvSpPr/>
              <p:nvPr/>
            </p:nvSpPr>
            <p:spPr>
              <a:xfrm>
                <a:off x="6516216" y="4653136"/>
                <a:ext cx="1008112" cy="288032"/>
              </a:xfrm>
              <a:prstGeom prst="down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6" name="角丸四角形 15"/>
          <p:cNvSpPr/>
          <p:nvPr/>
        </p:nvSpPr>
        <p:spPr>
          <a:xfrm>
            <a:off x="4716016" y="908721"/>
            <a:ext cx="4239333" cy="1440160"/>
          </a:xfrm>
          <a:prstGeom prst="roundRect">
            <a:avLst>
              <a:gd name="adj" fmla="val 7882"/>
            </a:avLst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15577" y="908720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 err="1" smtClean="0">
                <a:solidFill>
                  <a:schemeClr val="bg1"/>
                </a:solidFill>
                <a:latin typeface="Calibri" pitchFamily="34" charset="0"/>
              </a:rPr>
              <a:t>Kawamata</a:t>
            </a:r>
            <a:endParaRPr lang="en-US" altLang="ja-JP" sz="28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CED from WB: 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0.07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Calibri" pitchFamily="34" charset="0"/>
              </a:rPr>
              <a:t>mSv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(adults)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Thyroid dose:       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7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Calibri" pitchFamily="34" charset="0"/>
              </a:rPr>
              <a:t>mSv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</a:rPr>
              <a:t>(children)</a:t>
            </a:r>
          </a:p>
          <a:p>
            <a:pPr algn="ctr"/>
            <a:r>
              <a:rPr lang="en-US" altLang="ja-JP" sz="2000" b="1" dirty="0" smtClean="0">
                <a:solidFill>
                  <a:srgbClr val="0000FF"/>
                </a:solidFill>
                <a:latin typeface="Calibri" pitchFamily="34" charset="0"/>
              </a:rPr>
              <a:t>(90%-tile value)</a:t>
            </a:r>
            <a:endParaRPr lang="en-US" altLang="ja-JP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79512" y="2420888"/>
            <a:ext cx="8856984" cy="3937864"/>
            <a:chOff x="9359459" y="4928316"/>
            <a:chExt cx="8856984" cy="393786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459" y="4940094"/>
              <a:ext cx="4290229" cy="3926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グループ化 19"/>
            <p:cNvGrpSpPr/>
            <p:nvPr/>
          </p:nvGrpSpPr>
          <p:grpSpPr>
            <a:xfrm>
              <a:off x="10005416" y="4928316"/>
              <a:ext cx="8211027" cy="3937864"/>
              <a:chOff x="10005416" y="4928316"/>
              <a:chExt cx="8211027" cy="3937864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14420" y="4928316"/>
                <a:ext cx="4302023" cy="3937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12454138" y="6957392"/>
                <a:ext cx="854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ja-JP" sz="2400" b="1" dirty="0" err="1" smtClean="0">
                    <a:latin typeface="Calibri" pitchFamily="34" charset="0"/>
                  </a:rPr>
                  <a:t>Iitate</a:t>
                </a:r>
                <a:endParaRPr kumimoji="1" lang="ja-JP" altLang="en-US" sz="2400" b="1" dirty="0">
                  <a:latin typeface="Calibri" pitchFamily="34" charset="0"/>
                </a:endParaRPr>
              </a:p>
            </p:txBody>
          </p:sp>
          <p:cxnSp>
            <p:nvCxnSpPr>
              <p:cNvPr id="24" name="直線コネクタ 23"/>
              <p:cNvCxnSpPr/>
              <p:nvPr/>
            </p:nvCxnSpPr>
            <p:spPr>
              <a:xfrm flipV="1">
                <a:off x="10005416" y="5829969"/>
                <a:ext cx="3644725" cy="25202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V="1">
                <a:off x="14551355" y="5859420"/>
                <a:ext cx="3652474" cy="248489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グループ化 25"/>
          <p:cNvGrpSpPr/>
          <p:nvPr/>
        </p:nvGrpSpPr>
        <p:grpSpPr>
          <a:xfrm>
            <a:off x="779931" y="5049802"/>
            <a:ext cx="5270574" cy="770602"/>
            <a:chOff x="755576" y="5106670"/>
            <a:chExt cx="5270574" cy="770602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827584" y="5435894"/>
              <a:ext cx="5198566" cy="441378"/>
              <a:chOff x="827584" y="5507902"/>
              <a:chExt cx="5198566" cy="441378"/>
            </a:xfrm>
          </p:grpSpPr>
          <p:sp>
            <p:nvSpPr>
              <p:cNvPr id="30" name="フリーフォーム 29"/>
              <p:cNvSpPr/>
              <p:nvPr/>
            </p:nvSpPr>
            <p:spPr>
              <a:xfrm>
                <a:off x="827584" y="5535212"/>
                <a:ext cx="595223" cy="414068"/>
              </a:xfrm>
              <a:custGeom>
                <a:avLst/>
                <a:gdLst>
                  <a:gd name="connsiteX0" fmla="*/ 0 w 595223"/>
                  <a:gd name="connsiteY0" fmla="*/ 0 h 414068"/>
                  <a:gd name="connsiteX1" fmla="*/ 595223 w 595223"/>
                  <a:gd name="connsiteY1" fmla="*/ 0 h 414068"/>
                  <a:gd name="connsiteX2" fmla="*/ 595223 w 595223"/>
                  <a:gd name="connsiteY2" fmla="*/ 414068 h 41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5223" h="414068">
                    <a:moveTo>
                      <a:pt x="0" y="0"/>
                    </a:moveTo>
                    <a:lnTo>
                      <a:pt x="595223" y="0"/>
                    </a:lnTo>
                    <a:lnTo>
                      <a:pt x="595223" y="414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5364088" y="5507902"/>
                <a:ext cx="662062" cy="441377"/>
              </a:xfrm>
              <a:custGeom>
                <a:avLst/>
                <a:gdLst>
                  <a:gd name="connsiteX0" fmla="*/ 0 w 595223"/>
                  <a:gd name="connsiteY0" fmla="*/ 0 h 414068"/>
                  <a:gd name="connsiteX1" fmla="*/ 595223 w 595223"/>
                  <a:gd name="connsiteY1" fmla="*/ 0 h 414068"/>
                  <a:gd name="connsiteX2" fmla="*/ 595223 w 595223"/>
                  <a:gd name="connsiteY2" fmla="*/ 414068 h 41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5223" h="414068">
                    <a:moveTo>
                      <a:pt x="0" y="0"/>
                    </a:moveTo>
                    <a:lnTo>
                      <a:pt x="595223" y="0"/>
                    </a:lnTo>
                    <a:lnTo>
                      <a:pt x="595223" y="414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>
              <a:off x="755576" y="5106670"/>
              <a:ext cx="7530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  <a:latin typeface="Calibri" pitchFamily="34" charset="0"/>
                </a:rPr>
                <a:t>15mSv</a:t>
              </a:r>
              <a:endParaRPr kumimoji="1" lang="ja-JP" altLang="en-US" sz="16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59665" y="5106670"/>
              <a:ext cx="648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0000"/>
                  </a:solidFill>
                  <a:latin typeface="Calibri" pitchFamily="34" charset="0"/>
                </a:rPr>
                <a:t>7mSv</a:t>
              </a:r>
              <a:endParaRPr kumimoji="1" lang="ja-JP" altLang="en-US" sz="16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851938" y="4906814"/>
            <a:ext cx="5871665" cy="953212"/>
            <a:chOff x="840457" y="4996068"/>
            <a:chExt cx="5969855" cy="953212"/>
          </a:xfrm>
        </p:grpSpPr>
        <p:sp>
          <p:nvSpPr>
            <p:cNvPr id="33" name="フリーフォーム 32"/>
            <p:cNvSpPr/>
            <p:nvPr/>
          </p:nvSpPr>
          <p:spPr>
            <a:xfrm>
              <a:off x="840457" y="5091721"/>
              <a:ext cx="1219845" cy="815168"/>
            </a:xfrm>
            <a:custGeom>
              <a:avLst/>
              <a:gdLst>
                <a:gd name="connsiteX0" fmla="*/ 0 w 595223"/>
                <a:gd name="connsiteY0" fmla="*/ 0 h 414068"/>
                <a:gd name="connsiteX1" fmla="*/ 595223 w 595223"/>
                <a:gd name="connsiteY1" fmla="*/ 0 h 414068"/>
                <a:gd name="connsiteX2" fmla="*/ 595223 w 595223"/>
                <a:gd name="connsiteY2" fmla="*/ 414068 h 41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223" h="414068">
                  <a:moveTo>
                    <a:pt x="0" y="0"/>
                  </a:moveTo>
                  <a:lnTo>
                    <a:pt x="595223" y="0"/>
                  </a:lnTo>
                  <a:lnTo>
                    <a:pt x="595223" y="414068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448328" y="4996068"/>
              <a:ext cx="1361984" cy="953212"/>
            </a:xfrm>
            <a:custGeom>
              <a:avLst/>
              <a:gdLst>
                <a:gd name="connsiteX0" fmla="*/ 0 w 595223"/>
                <a:gd name="connsiteY0" fmla="*/ 0 h 414068"/>
                <a:gd name="connsiteX1" fmla="*/ 595223 w 595223"/>
                <a:gd name="connsiteY1" fmla="*/ 0 h 414068"/>
                <a:gd name="connsiteX2" fmla="*/ 595223 w 595223"/>
                <a:gd name="connsiteY2" fmla="*/ 414068 h 41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223" h="414068">
                  <a:moveTo>
                    <a:pt x="0" y="0"/>
                  </a:moveTo>
                  <a:lnTo>
                    <a:pt x="595223" y="0"/>
                  </a:lnTo>
                  <a:lnTo>
                    <a:pt x="595223" y="414068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447162" y="5818030"/>
            <a:ext cx="5276443" cy="304378"/>
            <a:chOff x="1422807" y="5949280"/>
            <a:chExt cx="5276443" cy="304378"/>
          </a:xfrm>
        </p:grpSpPr>
        <p:sp>
          <p:nvSpPr>
            <p:cNvPr id="36" name="正方形/長方形 35"/>
            <p:cNvSpPr/>
            <p:nvPr/>
          </p:nvSpPr>
          <p:spPr>
            <a:xfrm>
              <a:off x="1422807" y="5949280"/>
              <a:ext cx="604557" cy="288032"/>
            </a:xfrm>
            <a:prstGeom prst="rect">
              <a:avLst/>
            </a:prstGeom>
            <a:solidFill>
              <a:srgbClr val="FF99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6026150" y="5965626"/>
              <a:ext cx="673100" cy="288032"/>
            </a:xfrm>
            <a:prstGeom prst="rect">
              <a:avLst/>
            </a:prstGeom>
            <a:solidFill>
              <a:srgbClr val="FF99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838838" y="5410870"/>
            <a:ext cx="7473777" cy="1370195"/>
            <a:chOff x="819658" y="5504736"/>
            <a:chExt cx="7473777" cy="1370195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819658" y="6413266"/>
              <a:ext cx="7473777" cy="4616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Intake ratio(</a:t>
              </a:r>
              <a:r>
                <a:rPr lang="en-US" altLang="ja-JP" sz="2400" b="1" baseline="30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131</a:t>
              </a:r>
              <a:r>
                <a:rPr lang="en-US" altLang="ja-JP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I/</a:t>
              </a:r>
              <a:r>
                <a:rPr lang="en-US" altLang="ja-JP" sz="2400" b="1" baseline="30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137</a:t>
              </a:r>
              <a:r>
                <a:rPr lang="en-US" altLang="ja-JP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Cs) of 3 was applied to the estimation.</a:t>
              </a:r>
              <a:endParaRPr kumimoji="1"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0" name="二等辺三角形 39"/>
            <p:cNvSpPr/>
            <p:nvPr/>
          </p:nvSpPr>
          <p:spPr>
            <a:xfrm flipV="1">
              <a:off x="1739639" y="5504736"/>
              <a:ext cx="216024" cy="28803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二等辺三角形 40"/>
            <p:cNvSpPr/>
            <p:nvPr/>
          </p:nvSpPr>
          <p:spPr>
            <a:xfrm flipV="1">
              <a:off x="6254688" y="5526190"/>
              <a:ext cx="216024" cy="28803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7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 Doses by Simulations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2" t="42090" r="39801" b="11006"/>
          <a:stretch/>
        </p:blipFill>
        <p:spPr bwMode="auto">
          <a:xfrm>
            <a:off x="323528" y="1639876"/>
            <a:ext cx="3814228" cy="394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5536" y="5569495"/>
            <a:ext cx="3612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</a:rPr>
              <a:t>Integrated period: from March 12 to March 31</a:t>
            </a:r>
            <a:endParaRPr kumimoji="1" lang="ja-JP" altLang="en-US" sz="1400" b="1" dirty="0">
              <a:latin typeface="Calibri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356" y="5961474"/>
            <a:ext cx="3246594" cy="707886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Assumption: staying outside </a:t>
            </a:r>
          </a:p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all the time up to March 31</a:t>
            </a:r>
            <a:endParaRPr kumimoji="1" lang="ja-JP" alt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6" descr="http://fnk.or.jp/farm/images/map_450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2862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942824" y="4725144"/>
            <a:ext cx="699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err="1" smtClean="0">
                <a:latin typeface="Calibri" pitchFamily="34" charset="0"/>
              </a:rPr>
              <a:t>Aizu</a:t>
            </a:r>
            <a:r>
              <a:rPr kumimoji="1" lang="en-US" altLang="ja-JP" sz="2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9915" y="4725144"/>
            <a:ext cx="1292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Calibri" pitchFamily="34" charset="0"/>
              </a:rPr>
              <a:t>Naka-</a:t>
            </a:r>
            <a:r>
              <a:rPr kumimoji="1" lang="en-US" altLang="ja-JP" sz="2000" b="1" dirty="0" err="1" smtClean="0">
                <a:latin typeface="Calibri" pitchFamily="34" charset="0"/>
              </a:rPr>
              <a:t>dori</a:t>
            </a:r>
            <a:r>
              <a:rPr kumimoji="1" lang="en-US" altLang="ja-JP" sz="2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26496" y="4725144"/>
            <a:ext cx="129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err="1" smtClean="0">
                <a:latin typeface="Calibri" pitchFamily="34" charset="0"/>
              </a:rPr>
              <a:t>Hamadori</a:t>
            </a:r>
            <a:r>
              <a:rPr kumimoji="1" lang="en-US" altLang="ja-JP" sz="2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12" name="下矢印 11"/>
          <p:cNvSpPr/>
          <p:nvPr/>
        </p:nvSpPr>
        <p:spPr>
          <a:xfrm>
            <a:off x="5004567" y="5085184"/>
            <a:ext cx="576064" cy="20374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6444208" y="5097462"/>
            <a:ext cx="576064" cy="20374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97102" y="5373216"/>
            <a:ext cx="132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Calibri" pitchFamily="34" charset="0"/>
              </a:rPr>
              <a:t>&lt; 10 </a:t>
            </a:r>
            <a:r>
              <a:rPr kumimoji="1" lang="en-US" altLang="ja-JP" sz="2400" b="1" dirty="0" err="1" smtClean="0">
                <a:latin typeface="Calibri" pitchFamily="34" charset="0"/>
              </a:rPr>
              <a:t>mSv</a:t>
            </a:r>
            <a:endParaRPr kumimoji="1" lang="ja-JP" altLang="en-US" sz="2400" b="1" dirty="0">
              <a:latin typeface="Calibri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84168" y="5374957"/>
            <a:ext cx="1340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Calibri" pitchFamily="34" charset="0"/>
                <a:sym typeface="Symbol"/>
              </a:rPr>
              <a:t></a:t>
            </a:r>
            <a:r>
              <a:rPr kumimoji="1" lang="en-US" altLang="ja-JP" sz="2400" b="1" dirty="0" smtClean="0">
                <a:latin typeface="Calibri" pitchFamily="34" charset="0"/>
              </a:rPr>
              <a:t> 10 </a:t>
            </a:r>
            <a:r>
              <a:rPr kumimoji="1" lang="en-US" altLang="ja-JP" sz="2400" b="1" dirty="0" err="1" smtClean="0">
                <a:latin typeface="Calibri" pitchFamily="34" charset="0"/>
              </a:rPr>
              <a:t>mSv</a:t>
            </a:r>
            <a:endParaRPr kumimoji="1" lang="ja-JP" altLang="en-US" sz="2400" b="1" dirty="0">
              <a:latin typeface="Calibri" pitchFamily="34" charset="0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7884368" y="5097462"/>
            <a:ext cx="576064" cy="20374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24328" y="5373216"/>
            <a:ext cx="1325748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Calibri" pitchFamily="34" charset="0"/>
              </a:rPr>
              <a:t>10 </a:t>
            </a:r>
            <a:r>
              <a:rPr kumimoji="1" lang="en-US" altLang="ja-JP" sz="2400" b="1" dirty="0" err="1" smtClean="0">
                <a:latin typeface="Calibri" pitchFamily="34" charset="0"/>
              </a:rPr>
              <a:t>mSv</a:t>
            </a:r>
            <a:r>
              <a:rPr kumimoji="1" lang="en-US" altLang="ja-JP" sz="2400" b="1" dirty="0" smtClean="0">
                <a:latin typeface="Calibri" pitchFamily="34" charset="0"/>
              </a:rPr>
              <a:t> &lt;</a:t>
            </a:r>
            <a:endParaRPr kumimoji="1" lang="ja-JP" altLang="en-US" sz="2400" b="1" dirty="0">
              <a:latin typeface="Calibri" pitchFamily="34" charset="0"/>
            </a:endParaRPr>
          </a:p>
        </p:txBody>
      </p:sp>
      <p:sp>
        <p:nvSpPr>
          <p:cNvPr id="18" name="円/楕円 17"/>
          <p:cNvSpPr/>
          <p:nvPr/>
        </p:nvSpPr>
        <p:spPr>
          <a:xfrm rot="20647421">
            <a:off x="8236535" y="2470137"/>
            <a:ext cx="447793" cy="86409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6917" y="980728"/>
            <a:ext cx="385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/>
              <a:t>Thyroid dose map for 1-yr-old children</a:t>
            </a:r>
          </a:p>
          <a:p>
            <a:pPr algn="ctr"/>
            <a:r>
              <a:rPr lang="en-US" altLang="ja-JP" b="1" dirty="0" smtClean="0"/>
              <a:t>(inhalation)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95671" y="3419708"/>
            <a:ext cx="1099275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100 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mSv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 &lt; 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7884368" y="5877272"/>
            <a:ext cx="576064" cy="221107"/>
          </a:xfrm>
          <a:prstGeom prst="downArrow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30702" y="6085339"/>
            <a:ext cx="429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with thyroid doses </a:t>
            </a:r>
          </a:p>
          <a:p>
            <a:pPr algn="r"/>
            <a:r>
              <a:rPr kumimoji="1" lang="en-US" altLang="ja-JP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from human data</a:t>
            </a:r>
            <a:endParaRPr kumimoji="1" lang="ja-JP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0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between</a:t>
            </a:r>
            <a:b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simulations and thyroid measurements  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4346" y="1757898"/>
            <a:ext cx="2952328" cy="280831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130656" y="1757898"/>
            <a:ext cx="2952328" cy="28083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54992" y="1757898"/>
            <a:ext cx="2952328" cy="28083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6" y="2089330"/>
            <a:ext cx="2953512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56" y="2096113"/>
            <a:ext cx="2953512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92" y="2089330"/>
            <a:ext cx="2953512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625990" y="2223626"/>
            <a:ext cx="1267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</a:rPr>
              <a:t>Scenario 1</a:t>
            </a:r>
          </a:p>
          <a:p>
            <a:pPr algn="ctr"/>
            <a:r>
              <a:rPr kumimoji="1" lang="en-US" altLang="ja-JP" sz="1400" b="1" dirty="0" smtClean="0">
                <a:latin typeface="Calibri" pitchFamily="34" charset="0"/>
              </a:rPr>
              <a:t>(</a:t>
            </a:r>
            <a:r>
              <a:rPr lang="en-US" altLang="ja-JP" sz="1400" b="1" dirty="0" smtClean="0">
                <a:latin typeface="Calibri" pitchFamily="34" charset="0"/>
              </a:rPr>
              <a:t>Acute</a:t>
            </a:r>
            <a:r>
              <a:rPr kumimoji="1" lang="en-US" altLang="ja-JP" sz="1400" b="1" dirty="0" smtClean="0">
                <a:latin typeface="Calibri" pitchFamily="34" charset="0"/>
              </a:rPr>
              <a:t> intake) </a:t>
            </a:r>
            <a:endParaRPr kumimoji="1" lang="ja-JP" altLang="en-US" sz="1400" b="1" dirty="0">
              <a:latin typeface="Calibri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0327" y="2242790"/>
            <a:ext cx="1267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</a:rPr>
              <a:t>Scenario 1</a:t>
            </a:r>
          </a:p>
          <a:p>
            <a:pPr algn="ctr"/>
            <a:r>
              <a:rPr kumimoji="1" lang="en-US" altLang="ja-JP" sz="1400" b="1" dirty="0" smtClean="0">
                <a:latin typeface="Calibri" pitchFamily="34" charset="0"/>
              </a:rPr>
              <a:t>(Acute intake) </a:t>
            </a:r>
            <a:endParaRPr kumimoji="1" lang="ja-JP" altLang="en-US" sz="1400" b="1" dirty="0">
              <a:latin typeface="Calibri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74663" y="2242790"/>
            <a:ext cx="1267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</a:rPr>
              <a:t>Scenario 1</a:t>
            </a:r>
          </a:p>
          <a:p>
            <a:pPr algn="ctr"/>
            <a:r>
              <a:rPr kumimoji="1" lang="en-US" altLang="ja-JP" sz="1400" b="1" dirty="0" smtClean="0">
                <a:latin typeface="Calibri" pitchFamily="34" charset="0"/>
              </a:rPr>
              <a:t>(Acute intake) </a:t>
            </a:r>
            <a:endParaRPr kumimoji="1" lang="ja-JP" altLang="en-US" sz="1400" b="1" dirty="0"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01100" y="1757898"/>
            <a:ext cx="1306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err="1" smtClean="0">
                <a:latin typeface="Calibri" pitchFamily="34" charset="0"/>
              </a:rPr>
              <a:t>Kawamata</a:t>
            </a:r>
            <a:endParaRPr kumimoji="1" lang="ja-JP" altLang="en-US" sz="2000" dirty="0">
              <a:latin typeface="Calibri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10776" y="175789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Calibri" pitchFamily="34" charset="0"/>
              </a:rPr>
              <a:t>Iwaki</a:t>
            </a:r>
            <a:endParaRPr kumimoji="1" lang="ja-JP" altLang="en-US" sz="2000" dirty="0">
              <a:latin typeface="Calibri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07120" y="175789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>
                <a:latin typeface="Calibri" pitchFamily="34" charset="0"/>
              </a:rPr>
              <a:t>Iitate</a:t>
            </a:r>
            <a:endParaRPr kumimoji="1" lang="ja-JP" altLang="en-US" sz="2000" dirty="0">
              <a:latin typeface="Calibri" pitchFamily="34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898408" y="2079433"/>
            <a:ext cx="0" cy="1978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1607711" y="2089741"/>
            <a:ext cx="0" cy="1978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433916" y="2097211"/>
            <a:ext cx="453554" cy="1978189"/>
          </a:xfrm>
          <a:prstGeom prst="rect">
            <a:avLst/>
          </a:prstGeom>
          <a:solidFill>
            <a:srgbClr val="FF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4106547" y="2088973"/>
            <a:ext cx="0" cy="1978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4382350" y="2086993"/>
            <a:ext cx="0" cy="1978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4311408" y="2086647"/>
            <a:ext cx="151458" cy="1988753"/>
          </a:xfrm>
          <a:prstGeom prst="rect">
            <a:avLst/>
          </a:prstGeom>
          <a:solidFill>
            <a:srgbClr val="FF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7119944" y="2098435"/>
            <a:ext cx="0" cy="1978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7487997" y="2099177"/>
            <a:ext cx="0" cy="1978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7244165" y="2097070"/>
            <a:ext cx="651279" cy="1963055"/>
          </a:xfrm>
          <a:prstGeom prst="rect">
            <a:avLst/>
          </a:prstGeom>
          <a:solidFill>
            <a:srgbClr val="FF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71600" y="4609340"/>
            <a:ext cx="7200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Blue lines</a:t>
            </a:r>
            <a:r>
              <a:rPr lang="en-US" altLang="ja-JP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:</a:t>
            </a:r>
            <a:r>
              <a:rPr lang="en-US" altLang="ja-JP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 thyroid measurements,</a:t>
            </a:r>
            <a:r>
              <a:rPr lang="en-US" altLang="ja-JP" b="1" dirty="0" smtClean="0">
                <a:latin typeface="Calibri" pitchFamily="34" charset="0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Red lines </a:t>
            </a:r>
            <a:r>
              <a:rPr lang="en-US" altLang="ja-JP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and</a:t>
            </a: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b="1" dirty="0" smtClean="0">
                <a:solidFill>
                  <a:srgbClr val="FF99FF"/>
                </a:solidFill>
                <a:latin typeface="Calibri" pitchFamily="34" charset="0"/>
              </a:rPr>
              <a:t>pink bands</a:t>
            </a:r>
            <a:r>
              <a:rPr lang="en-US" altLang="ja-JP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:</a:t>
            </a:r>
            <a:r>
              <a:rPr lang="en-US" altLang="ja-JP" b="1" dirty="0" smtClean="0">
                <a:latin typeface="Calibri" pitchFamily="34" charset="0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simulations</a:t>
            </a:r>
            <a:endParaRPr kumimoji="1" lang="ja-JP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54814" y="2146682"/>
            <a:ext cx="123301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Scenario 1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79150" y="2139424"/>
            <a:ext cx="123301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Scenario 1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12360" y="2139424"/>
            <a:ext cx="123301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Scenario 1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2954" y="1116032"/>
            <a:ext cx="864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Thyroid doses by simulations are calculated using air concentrations at the mesh where a local government office of each is placed and surrounded eight meshes. </a:t>
            </a:r>
            <a:endParaRPr kumimoji="1" lang="ja-JP" altLang="en-US" dirty="0"/>
          </a:p>
        </p:txBody>
      </p:sp>
      <p:sp>
        <p:nvSpPr>
          <p:cNvPr id="30" name="下矢印 29"/>
          <p:cNvSpPr>
            <a:spLocks noChangeAspect="1"/>
          </p:cNvSpPr>
          <p:nvPr/>
        </p:nvSpPr>
        <p:spPr>
          <a:xfrm>
            <a:off x="3892054" y="5007555"/>
            <a:ext cx="1355239" cy="23381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971600" y="5229200"/>
            <a:ext cx="72008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Simulations predict thyroid doses higher than 90 percentile values of those from thyroid measurements.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86191" y="608151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Applicable to residents in </a:t>
            </a:r>
            <a:r>
              <a:rPr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Nakadori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Aizu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where human measurement data are unavailable.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34" name="円/楕円 33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35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16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5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259632" y="194312"/>
            <a:ext cx="6624736" cy="714408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the Estimation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41822"/>
              </p:ext>
            </p:extLst>
          </p:nvPr>
        </p:nvGraphicFramePr>
        <p:xfrm>
          <a:off x="467544" y="1599922"/>
          <a:ext cx="8208912" cy="4693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0240"/>
                <a:gridCol w="1800200"/>
                <a:gridCol w="1800200"/>
                <a:gridCol w="2448272"/>
              </a:tblGrid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Municipality 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Children (1-yr-old)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Methods</a:t>
                      </a:r>
                      <a:r>
                        <a:rPr kumimoji="1" lang="en-US" altLang="ja-JP" sz="1600" b="1" baseline="30000" dirty="0" smtClean="0">
                          <a:latin typeface="Calibri" pitchFamily="34" charset="0"/>
                        </a:rPr>
                        <a:t>*1</a:t>
                      </a:r>
                      <a:endParaRPr kumimoji="1" lang="ja-JP" altLang="en-US" sz="1600" b="1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Futaba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30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WB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Okuma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20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WB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latin typeface="Calibri" pitchFamily="34" charset="0"/>
                        </a:rPr>
                        <a:t>Tomioka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WB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latin typeface="Calibri" pitchFamily="34" charset="0"/>
                        </a:rPr>
                        <a:t>Naraha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WB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latin typeface="Calibri" pitchFamily="34" charset="0"/>
                        </a:rPr>
                        <a:t>Hirono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20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WB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latin typeface="Calibri" pitchFamily="34" charset="0"/>
                        </a:rPr>
                        <a:t>Namie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20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WB, Thyroid</a:t>
                      </a:r>
                      <a:r>
                        <a:rPr kumimoji="1" lang="en-US" altLang="ja-JP" sz="1600" b="1" baseline="30000" dirty="0" smtClean="0">
                          <a:latin typeface="Calibri" pitchFamily="34" charset="0"/>
                        </a:rPr>
                        <a:t>*2</a:t>
                      </a:r>
                      <a:endParaRPr kumimoji="1" lang="ja-JP" altLang="en-US" sz="1600" b="1" baseline="30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latin typeface="Calibri" pitchFamily="34" charset="0"/>
                        </a:rPr>
                        <a:t>Iitate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30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20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Thyroid, WB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latin typeface="Calibri" pitchFamily="34" charset="0"/>
                        </a:rPr>
                        <a:t>Kawamata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Thyroid,</a:t>
                      </a:r>
                      <a:r>
                        <a:rPr kumimoji="1" lang="en-US" altLang="ja-JP" sz="16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WB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err="1" smtClean="0">
                          <a:latin typeface="Calibri" pitchFamily="34" charset="0"/>
                        </a:rPr>
                        <a:t>Kawauchi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WB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dirty="0" err="1" smtClean="0">
                          <a:latin typeface="Calibri" pitchFamily="34" charset="0"/>
                        </a:rPr>
                        <a:t>Katsurao</a:t>
                      </a:r>
                      <a:endParaRPr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20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33CC"/>
                          </a:solidFill>
                          <a:latin typeface="Calibri" pitchFamily="34" charset="0"/>
                        </a:rPr>
                        <a:t>Same values as </a:t>
                      </a:r>
                      <a:r>
                        <a:rPr kumimoji="1" lang="en-US" altLang="ja-JP" sz="1600" b="1" dirty="0" err="1" smtClean="0">
                          <a:solidFill>
                            <a:srgbClr val="0033CC"/>
                          </a:solidFill>
                          <a:latin typeface="Calibri" pitchFamily="34" charset="0"/>
                        </a:rPr>
                        <a:t>Namie</a:t>
                      </a:r>
                      <a:endParaRPr kumimoji="1" lang="ja-JP" altLang="en-US" sz="1600" b="1" dirty="0">
                        <a:solidFill>
                          <a:srgbClr val="0033C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dirty="0" smtClean="0">
                          <a:latin typeface="Calibri" pitchFamily="34" charset="0"/>
                        </a:rPr>
                        <a:t>Iwaki</a:t>
                      </a:r>
                      <a:endParaRPr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30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Simulations</a:t>
                      </a:r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, Thyroid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dirty="0" smtClean="0">
                          <a:latin typeface="Calibri" pitchFamily="34" charset="0"/>
                        </a:rPr>
                        <a:t>Minami-soma</a:t>
                      </a:r>
                      <a:endParaRPr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20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0033CC"/>
                          </a:solidFill>
                          <a:latin typeface="Calibri" pitchFamily="34" charset="0"/>
                        </a:rPr>
                        <a:t>Same values</a:t>
                      </a:r>
                      <a:r>
                        <a:rPr kumimoji="1" lang="en-US" altLang="ja-JP" sz="1600" b="1" baseline="0" dirty="0" smtClean="0">
                          <a:solidFill>
                            <a:srgbClr val="0033CC"/>
                          </a:solidFill>
                          <a:latin typeface="Calibri" pitchFamily="34" charset="0"/>
                        </a:rPr>
                        <a:t> as </a:t>
                      </a:r>
                      <a:r>
                        <a:rPr kumimoji="1" lang="en-US" altLang="ja-JP" sz="1600" b="1" baseline="0" dirty="0" err="1" smtClean="0">
                          <a:solidFill>
                            <a:srgbClr val="0033CC"/>
                          </a:solidFill>
                          <a:latin typeface="Calibri" pitchFamily="34" charset="0"/>
                        </a:rPr>
                        <a:t>Namie</a:t>
                      </a:r>
                      <a:endParaRPr kumimoji="1" lang="ja-JP" altLang="en-US" sz="1600" b="1" dirty="0">
                        <a:solidFill>
                          <a:srgbClr val="0033CC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3149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dirty="0" smtClean="0">
                          <a:latin typeface="Calibri" pitchFamily="34" charset="0"/>
                        </a:rPr>
                        <a:t>Other Fukushima</a:t>
                      </a:r>
                      <a:r>
                        <a:rPr lang="en-US" altLang="ja-JP" sz="1600" b="1" baseline="0" dirty="0" smtClean="0">
                          <a:latin typeface="Calibri" pitchFamily="34" charset="0"/>
                        </a:rPr>
                        <a:t> areas</a:t>
                      </a:r>
                      <a:endParaRPr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Calibri" pitchFamily="34" charset="0"/>
                        </a:rPr>
                        <a:t>&lt; 10</a:t>
                      </a:r>
                      <a:endParaRPr kumimoji="1" lang="ja-JP" altLang="en-US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Simulations</a:t>
                      </a:r>
                      <a:endParaRPr kumimoji="1" lang="ja-JP" altLang="en-US" sz="1600" b="1" baseline="30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72287" y="1084674"/>
            <a:ext cx="720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percentile of thyroid equivalent dose (rounded to nearest 10%)</a:t>
            </a:r>
            <a:endParaRPr kumimoji="1" lang="ja-JP" alt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32054" y="1349611"/>
            <a:ext cx="908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Unit: </a:t>
            </a:r>
            <a:r>
              <a:rPr lang="en-US" altLang="ja-JP" sz="1400" b="1" dirty="0" err="1" smtClean="0"/>
              <a:t>mSv</a:t>
            </a:r>
            <a:endParaRPr kumimoji="1" lang="ja-JP" altLang="en-US" sz="1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8918" y="6242792"/>
            <a:ext cx="576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*1: WB: Whole-Body meas., Thyroid: Thyroid meas</a:t>
            </a:r>
            <a:r>
              <a:rPr lang="en-US" altLang="ja-JP" sz="1400" dirty="0" smtClean="0"/>
              <a:t>., Simulations: WSPEEDI-II</a:t>
            </a:r>
          </a:p>
          <a:p>
            <a:r>
              <a:rPr kumimoji="1" lang="en-US" altLang="ja-JP" sz="1400" dirty="0" smtClean="0"/>
              <a:t>*2: </a:t>
            </a:r>
            <a:r>
              <a:rPr kumimoji="1" lang="en-US" altLang="ja-JP" sz="1400" dirty="0" err="1" smtClean="0"/>
              <a:t>Tokonami</a:t>
            </a:r>
            <a:r>
              <a:rPr kumimoji="1" lang="en-US" altLang="ja-JP" sz="1400" dirty="0" smtClean="0"/>
              <a:t> et al., (2012)</a:t>
            </a:r>
            <a:endParaRPr kumimoji="1" lang="ja-JP" altLang="en-US" sz="1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9" name="円/楕円 8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0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17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1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Discussion (1)</a:t>
            </a:r>
            <a:endParaRPr kumimoji="1" lang="ja-JP" altLang="en-US" dirty="0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present estimation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ja-JP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comparable to other estimations by different methods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ja-JP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thyroid doses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short-lived nuclides were </a:t>
            </a:r>
            <a:r>
              <a:rPr lang="en-US" altLang="ja-JP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to be </a:t>
            </a:r>
            <a:r>
              <a:rPr lang="en-US" altLang="ja-JP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30 </a:t>
            </a:r>
            <a:r>
              <a:rPr lang="en-US" altLang="ja-JP" sz="2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mSv</a:t>
            </a:r>
            <a:r>
              <a:rPr lang="en-US" altLang="ja-JP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ja-JP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</a:t>
            </a:r>
            <a:r>
              <a:rPr lang="en-US" altLang="ja-JP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percentile</a:t>
            </a:r>
            <a:r>
              <a:rPr lang="en-US" altLang="ja-JP" sz="2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small children in relatively high dose areas. </a:t>
            </a: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intake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of </a:t>
            </a:r>
            <a:r>
              <a:rPr lang="en-US" altLang="ja-JP" sz="26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I/Cs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ja-JP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altLang="ja-JP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environmental data (~ 10).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reasons 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discrepancy may be due to </a:t>
            </a:r>
            <a:r>
              <a:rPr lang="en-US" altLang="ja-JP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relatively small uptake factor of iodine to the thyroid for Japanese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However, the intake ratio should be carefully considered, </a:t>
            </a:r>
            <a:r>
              <a:rPr lang="en-US" altLang="ja-JP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into account </a:t>
            </a:r>
            <a:r>
              <a:rPr lang="en-US" altLang="ja-JP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spatiotemporal variations </a:t>
            </a:r>
            <a:r>
              <a:rPr lang="en-US" altLang="ja-JP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altLang="ja-JP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and also great </a:t>
            </a:r>
            <a:r>
              <a:rPr lang="en-US" altLang="ja-JP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</a:t>
            </a:r>
            <a:r>
              <a:rPr lang="en-US" altLang="ja-JP" sz="2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individuals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6" name="円/楕円 5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7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18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accuracy of the present estimation </a:t>
            </a:r>
            <a:r>
              <a:rPr lang="en-US" altLang="ja-JP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largely depends on the representativeness of measured subjects in terms of the individual behavior during exposure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ja-JP" sz="2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should be examined based on interview sheets on the behavior, which is also useful to create realistic intake scenarios for individuals</a:t>
            </a:r>
            <a:r>
              <a:rPr lang="en-US" altLang="ja-JP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en-US" altLang="ja-JP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collaboration is necessary for further dose reconstruction.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5" name="円/楕円 4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6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19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3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83568" y="1268760"/>
            <a:ext cx="7804389" cy="3456384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kumimoji="1" lang="en-US" altLang="ja-JP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ja-JP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for Estimating Early Internal Doses (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 Equivalent Doses</a:t>
            </a:r>
            <a:r>
              <a:rPr lang="en-US" altLang="ja-JP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 Fukushima Residents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ja-JP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the Estimation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ja-JP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Discussion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l"/>
            </a:pPr>
            <a:endParaRPr kumimoji="1" lang="ja-JP" altLang="en-US" sz="3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8316416" y="6381328"/>
            <a:ext cx="720080" cy="387001"/>
            <a:chOff x="8316416" y="116632"/>
            <a:chExt cx="720080" cy="387001"/>
          </a:xfrm>
        </p:grpSpPr>
        <p:sp>
          <p:nvSpPr>
            <p:cNvPr id="7" name="円/楕円 6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8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7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331913" y="3536652"/>
            <a:ext cx="6408737" cy="465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altLang="ja-JP" sz="48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Sylfaen"/>
              </a:rPr>
              <a:t>National Institute of Radiological Sciences</a:t>
            </a:r>
            <a:endParaRPr lang="ja-JP" altLang="en-US" sz="48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Sylfaen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268760"/>
            <a:ext cx="4729163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457200" y="4869160"/>
            <a:ext cx="822960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 pitchFamily="18" charset="2"/>
              <a:buNone/>
            </a:pPr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Thank you very much for your kind attention.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human/environmental data available for estimating early internal doses to the public due to the intake of short-lived nuclides (mainly, </a:t>
            </a:r>
            <a:r>
              <a:rPr lang="en-US" altLang="ja-JP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 of direct human measurements in the first second months is only ~ 1,300</a:t>
            </a:r>
            <a:r>
              <a:rPr lang="en-US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(excluding workers).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survey on thyroid exposure to 1,080 children: Fukushima (2012), Kim et al. (2012) 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easurements of </a:t>
            </a:r>
            <a:r>
              <a:rPr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in the thyroid for 62 </a:t>
            </a:r>
            <a:r>
              <a:rPr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Namie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residents: </a:t>
            </a:r>
            <a:r>
              <a:rPr lang="en-US" altLang="ja-JP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Tokonami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(2012) 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for 173 subjects (first responders/evacuees) in the first month: Matsuda et al. (2013)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NIRS started a project on the reconstruction of internal doses to Fukushima residents in 2012 (ongoing). 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8316000" y="6381325"/>
            <a:ext cx="720080" cy="387001"/>
            <a:chOff x="8316416" y="116632"/>
            <a:chExt cx="720080" cy="387001"/>
          </a:xfrm>
        </p:grpSpPr>
        <p:sp>
          <p:nvSpPr>
            <p:cNvPr id="7" name="円/楕円 6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8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2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Symposium by NIRS 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Kurihara\Desktop\★初期内部被ばく調査\国際シンポ\国際シンポジウム_プレゼン\KIMG00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8794" r="6155" b="16356"/>
          <a:stretch>
            <a:fillRect/>
          </a:stretch>
        </p:blipFill>
        <p:spPr bwMode="auto">
          <a:xfrm>
            <a:off x="251520" y="1196752"/>
            <a:ext cx="29225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nirs.go.jp/information/event/report/2012/07_10/0710_pic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922587" cy="194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t="11665" r="32933" b="1099"/>
          <a:stretch>
            <a:fillRect/>
          </a:stretch>
        </p:blipFill>
        <p:spPr bwMode="auto">
          <a:xfrm>
            <a:off x="3347864" y="1484784"/>
            <a:ext cx="2448272" cy="35071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1" t="30399" r="1561" b="27338"/>
          <a:stretch>
            <a:fillRect/>
          </a:stretch>
        </p:blipFill>
        <p:spPr bwMode="auto">
          <a:xfrm>
            <a:off x="6012160" y="3284984"/>
            <a:ext cx="2891500" cy="194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t="16844" r="34816" b="25539"/>
          <a:stretch>
            <a:fillRect/>
          </a:stretch>
        </p:blipFill>
        <p:spPr bwMode="auto">
          <a:xfrm>
            <a:off x="6635613" y="1252615"/>
            <a:ext cx="1631528" cy="191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82578" y="5229200"/>
            <a:ext cx="2223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symposium </a:t>
            </a:r>
          </a:p>
          <a:p>
            <a:pPr algn="ctr"/>
            <a:r>
              <a:rPr kumimoji="1" lang="en-US" altLang="ja-JP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Jul. 10-11, 2012</a:t>
            </a:r>
          </a:p>
          <a:p>
            <a:pPr algn="ctr"/>
            <a:r>
              <a:rPr lang="en-US" altLang="ja-JP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NIRS)</a:t>
            </a:r>
            <a:endParaRPr kumimoji="1" lang="ja-JP" altLang="en-US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40332" y="5229200"/>
            <a:ext cx="22874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symposium </a:t>
            </a:r>
          </a:p>
          <a:p>
            <a:pPr algn="ctr"/>
            <a:r>
              <a:rPr kumimoji="1" lang="en-US" altLang="ja-JP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Jan. 27, 2013</a:t>
            </a:r>
          </a:p>
          <a:p>
            <a:pPr algn="ctr"/>
            <a:r>
              <a:rPr lang="en-US" altLang="ja-JP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Tokyo)</a:t>
            </a:r>
            <a:endParaRPr kumimoji="1" lang="ja-JP" altLang="en-US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11074" y="5013176"/>
            <a:ext cx="2785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Proceedings</a:t>
            </a:r>
          </a:p>
          <a:p>
            <a:pPr algn="ctr"/>
            <a:r>
              <a:rPr lang="en-US" altLang="ja-JP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first symposium*</a:t>
            </a:r>
          </a:p>
          <a:p>
            <a:pPr algn="ctr"/>
            <a:r>
              <a:rPr kumimoji="1" lang="en-US" altLang="ja-JP" sz="1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(including 17 reviewed papers)</a:t>
            </a:r>
            <a:endParaRPr kumimoji="1" lang="ja-JP" altLang="en-US" sz="16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3568" y="6301925"/>
            <a:ext cx="7583573" cy="411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* Available 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from </a:t>
            </a:r>
            <a:r>
              <a:rPr lang="en-US" altLang="ja-JP" sz="1600" b="1" dirty="0">
                <a:solidFill>
                  <a:schemeClr val="bg1"/>
                </a:solidFill>
              </a:rPr>
              <a:t>http://www.nirs.go.jp/publication/irregular/pdf/nirs_m_252.pdf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17" name="円/楕円 16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8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9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971600" y="5229200"/>
            <a:ext cx="7200800" cy="43204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ICRP model for Internal Dose Calculation</a:t>
            </a:r>
            <a:endParaRPr kumimoji="1" lang="ja-JP" altLang="en-US" sz="2000" b="1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for Estimating Thyroid Dose  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07504" y="1513240"/>
            <a:ext cx="2880320" cy="3528392"/>
          </a:xfrm>
          <a:prstGeom prst="roundRect">
            <a:avLst>
              <a:gd name="adj" fmla="val 3272"/>
            </a:avLst>
          </a:prstGeom>
          <a:solidFill>
            <a:schemeClr val="tx1"/>
          </a:solidFill>
          <a:ln w="3810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131840" y="1513240"/>
            <a:ext cx="2880320" cy="3528392"/>
          </a:xfrm>
          <a:prstGeom prst="roundRect">
            <a:avLst>
              <a:gd name="adj" fmla="val 3272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156176" y="1513240"/>
            <a:ext cx="2880320" cy="3528392"/>
          </a:xfrm>
          <a:prstGeom prst="roundRect">
            <a:avLst>
              <a:gd name="adj" fmla="val 3272"/>
            </a:avLst>
          </a:prstGeom>
          <a:solidFill>
            <a:schemeClr val="tx1"/>
          </a:solidFill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15132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Thyroid measurements</a:t>
            </a:r>
            <a:endParaRPr kumimoji="1" lang="ja-JP" altLang="en-US" sz="20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31840" y="15132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u="sng" dirty="0" smtClean="0">
                <a:solidFill>
                  <a:srgbClr val="0000FF"/>
                </a:solidFill>
              </a:rPr>
              <a:t>WB measurements</a:t>
            </a:r>
            <a:endParaRPr kumimoji="1" lang="ja-JP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56176" y="15132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Atmospheric dispersion</a:t>
            </a:r>
          </a:p>
          <a:p>
            <a:pPr algn="ctr"/>
            <a:r>
              <a:rPr kumimoji="1" lang="en-US" altLang="ja-JP" b="1" u="sng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simulations</a:t>
            </a:r>
            <a:endParaRPr kumimoji="1" lang="ja-JP" altLang="en-US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42460" r="40324" b="20786"/>
          <a:stretch/>
        </p:blipFill>
        <p:spPr bwMode="auto">
          <a:xfrm>
            <a:off x="6660232" y="2134937"/>
            <a:ext cx="1944216" cy="16831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3" t="25016" r="15216" b="37044"/>
          <a:stretch/>
        </p:blipFill>
        <p:spPr bwMode="auto">
          <a:xfrm>
            <a:off x="262090" y="1945288"/>
            <a:ext cx="258171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69" y="1944239"/>
            <a:ext cx="1313255" cy="172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http://www.nirs.go.jp/data/img/i21_0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18840"/>
          <a:stretch/>
        </p:blipFill>
        <p:spPr bwMode="auto">
          <a:xfrm>
            <a:off x="4427984" y="2473701"/>
            <a:ext cx="1461670" cy="11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07504" y="382039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chemeClr val="bg1"/>
                </a:solidFill>
                <a:sym typeface="Wingdings" pitchFamily="2" charset="2"/>
              </a:rPr>
              <a:t>The most reliable data for the dose estimation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chemeClr val="bg1"/>
                </a:solidFill>
                <a:sym typeface="Wingdings" pitchFamily="2" charset="2"/>
              </a:rPr>
              <a:t>However, a relatively </a:t>
            </a: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small number</a:t>
            </a:r>
            <a:r>
              <a:rPr lang="en-US" altLang="ja-JP" b="1" dirty="0" smtClean="0">
                <a:solidFill>
                  <a:schemeClr val="bg1"/>
                </a:solidFill>
                <a:sym typeface="Wingdings" pitchFamily="2" charset="2"/>
              </a:rPr>
              <a:t>…   </a:t>
            </a:r>
            <a:endParaRPr lang="en-US" altLang="ja-JP" sz="2000" b="1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31840" y="38174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chemeClr val="bg1"/>
                </a:solidFill>
                <a:sym typeface="Wingdings" pitchFamily="2" charset="2"/>
              </a:rPr>
              <a:t>A relatively large number of measurements</a:t>
            </a:r>
            <a:endParaRPr lang="en-US" altLang="ja-JP" b="1" dirty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Intake ratio I to Cs</a:t>
            </a:r>
            <a:r>
              <a:rPr lang="en-US" altLang="ja-JP" b="1" dirty="0" smtClean="0">
                <a:solidFill>
                  <a:schemeClr val="bg1"/>
                </a:solidFill>
                <a:sym typeface="Wingdings" pitchFamily="2" charset="2"/>
              </a:rPr>
              <a:t> is needed.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56176" y="38174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chemeClr val="bg1"/>
                </a:solidFill>
                <a:sym typeface="Wingdings" pitchFamily="2" charset="2"/>
              </a:rPr>
              <a:t>Spatiotemporal map of radionuclides in air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Not enough data for the validation</a:t>
            </a:r>
          </a:p>
        </p:txBody>
      </p:sp>
      <p:sp>
        <p:nvSpPr>
          <p:cNvPr id="24" name="下矢印 23"/>
          <p:cNvSpPr/>
          <p:nvPr/>
        </p:nvSpPr>
        <p:spPr>
          <a:xfrm>
            <a:off x="4067944" y="5041632"/>
            <a:ext cx="1008112" cy="19744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>
            <a:off x="1043608" y="5041632"/>
            <a:ext cx="1008112" cy="197440"/>
          </a:xfrm>
          <a:prstGeom prst="downArrow">
            <a:avLst/>
          </a:prstGeom>
          <a:solidFill>
            <a:srgbClr val="0000FF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>
            <a:off x="7092280" y="5041632"/>
            <a:ext cx="1008112" cy="19744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971600" y="5877272"/>
            <a:ext cx="7200800" cy="864096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 values </a:t>
            </a: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thyroid dose </a:t>
            </a:r>
          </a:p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Fukushima residents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18953" y="980728"/>
            <a:ext cx="240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NIRS Approach</a:t>
            </a:r>
            <a:endParaRPr kumimoji="1" lang="ja-JP" alt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下矢印 32"/>
          <p:cNvSpPr/>
          <p:nvPr/>
        </p:nvSpPr>
        <p:spPr>
          <a:xfrm>
            <a:off x="3563888" y="5698396"/>
            <a:ext cx="2016224" cy="178876"/>
          </a:xfrm>
          <a:prstGeom prst="downArrow">
            <a:avLst/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35" name="円/楕円 34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36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5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Resources for the Estimation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76477"/>
              </p:ext>
            </p:extLst>
          </p:nvPr>
        </p:nvGraphicFramePr>
        <p:xfrm>
          <a:off x="251520" y="1114400"/>
          <a:ext cx="864096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6304"/>
                <a:gridCol w="5904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Method</a:t>
                      </a:r>
                      <a:endParaRPr kumimoji="1" lang="ja-JP" altLang="en-US" sz="2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Data</a:t>
                      </a:r>
                      <a:endParaRPr kumimoji="1" lang="ja-JP" altLang="en-US" sz="20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/>
                        <a:t>Thyroid measurements</a:t>
                      </a:r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en-US" altLang="ja-JP" sz="1800" b="1" dirty="0" smtClean="0"/>
                        <a:t>1,080 subjects </a:t>
                      </a:r>
                      <a:r>
                        <a:rPr kumimoji="1" lang="en-US" altLang="ja-JP" sz="1800" b="1" baseline="0" dirty="0" smtClean="0"/>
                        <a:t>(≤ 15 y)</a:t>
                      </a:r>
                      <a:r>
                        <a:rPr kumimoji="1" lang="en-US" altLang="ja-JP" sz="1800" b="0" baseline="0" dirty="0" smtClean="0"/>
                        <a:t> of the screening survey on thyroid exposure to children in </a:t>
                      </a:r>
                      <a:r>
                        <a:rPr kumimoji="1" lang="en-US" altLang="ja-JP" sz="1800" b="0" baseline="0" dirty="0" err="1" smtClean="0"/>
                        <a:t>Kawamata</a:t>
                      </a:r>
                      <a:r>
                        <a:rPr kumimoji="1" lang="en-US" altLang="ja-JP" sz="1800" b="0" baseline="0" dirty="0" smtClean="0"/>
                        <a:t>, Iwaki and </a:t>
                      </a:r>
                      <a:r>
                        <a:rPr kumimoji="1" lang="en-US" altLang="ja-JP" sz="1800" b="0" baseline="0" dirty="0" err="1" smtClean="0"/>
                        <a:t>Iitate</a:t>
                      </a:r>
                      <a:endParaRPr kumimoji="1" lang="en-US" altLang="ja-JP" sz="1800" b="0" dirty="0" smtClean="0"/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800" b="1" dirty="0" smtClean="0">
                          <a:solidFill>
                            <a:srgbClr val="0000FF"/>
                          </a:solidFill>
                        </a:rPr>
                        <a:t>Fukushima,</a:t>
                      </a:r>
                      <a:r>
                        <a:rPr kumimoji="1" lang="en-US" altLang="ja-JP" sz="1800" b="1" baseline="0" dirty="0" smtClean="0">
                          <a:solidFill>
                            <a:srgbClr val="0000FF"/>
                          </a:solidFill>
                        </a:rPr>
                        <a:t> J. Health Phys. (2012)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800" b="1" baseline="0" dirty="0" smtClean="0">
                          <a:solidFill>
                            <a:srgbClr val="0000FF"/>
                          </a:solidFill>
                        </a:rPr>
                        <a:t>Kim et al., NIRS-M-252 (2012)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kumimoji="1" lang="en-US" altLang="ja-JP" sz="1600" b="1" u="sng" baseline="0" dirty="0" smtClean="0">
                          <a:solidFill>
                            <a:srgbClr val="FF0000"/>
                          </a:solidFill>
                        </a:rPr>
                        <a:t>Available data</a:t>
                      </a:r>
                      <a:r>
                        <a:rPr kumimoji="1" lang="en-US" altLang="ja-JP" sz="1600" b="1" baseline="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kumimoji="1" lang="en-US" altLang="ja-JP" sz="1600" b="0" baseline="0" dirty="0" smtClean="0">
                          <a:solidFill>
                            <a:srgbClr val="FF0000"/>
                          </a:solidFill>
                        </a:rPr>
                        <a:t>subjects’ information (age, sex), measurement place and date, raw data of readings of </a:t>
                      </a:r>
                      <a:r>
                        <a:rPr kumimoji="1" lang="en-US" altLang="ja-JP" sz="1600" b="0" baseline="0" dirty="0" err="1" smtClean="0">
                          <a:solidFill>
                            <a:srgbClr val="FF0000"/>
                          </a:solidFill>
                        </a:rPr>
                        <a:t>NaI</a:t>
                      </a:r>
                      <a:r>
                        <a:rPr kumimoji="1" lang="en-US" altLang="ja-JP" sz="1600" b="0" baseline="0" dirty="0" smtClean="0">
                          <a:solidFill>
                            <a:srgbClr val="FF0000"/>
                          </a:solidFill>
                        </a:rPr>
                        <a:t> survey meters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/>
                        <a:t>WB measurements</a:t>
                      </a:r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1800" b="1" dirty="0" smtClean="0"/>
                        <a:t>~ 3,000 adult subjects</a:t>
                      </a:r>
                      <a:r>
                        <a:rPr kumimoji="1" lang="en-US" altLang="ja-JP" sz="1800" b="1" baseline="0" dirty="0" smtClean="0"/>
                        <a:t> </a:t>
                      </a:r>
                      <a:r>
                        <a:rPr kumimoji="1" lang="en-US" altLang="ja-JP" sz="1800" b="0" baseline="0" dirty="0" smtClean="0"/>
                        <a:t>of twelve municipalities </a:t>
                      </a:r>
                    </a:p>
                    <a:p>
                      <a:pPr marL="800100" lvl="1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800" b="1" dirty="0" smtClean="0">
                          <a:solidFill>
                            <a:srgbClr val="0000FF"/>
                          </a:solidFill>
                        </a:rPr>
                        <a:t>Momose</a:t>
                      </a:r>
                      <a:r>
                        <a:rPr kumimoji="1" lang="en-US" altLang="ja-JP" sz="1800" b="1" baseline="0" dirty="0" smtClean="0">
                          <a:solidFill>
                            <a:srgbClr val="0000FF"/>
                          </a:solidFill>
                        </a:rPr>
                        <a:t> et al., NIRS-M-252 (2012)</a:t>
                      </a: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kumimoji="1" lang="en-US" altLang="ja-JP" sz="1600" b="1" u="sng" dirty="0" smtClean="0">
                          <a:solidFill>
                            <a:srgbClr val="FF0000"/>
                          </a:solidFill>
                        </a:rPr>
                        <a:t>Available data:</a:t>
                      </a:r>
                      <a:r>
                        <a:rPr kumimoji="1" lang="en-US" altLang="ja-JP" sz="16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onl</a:t>
                      </a:r>
                      <a:r>
                        <a:rPr kumimoji="1" lang="en-US" altLang="ja-JP" sz="1600" b="1" baseline="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kumimoji="1" lang="en-US" altLang="ja-JP" sz="1600" b="0" baseline="0" dirty="0" smtClean="0">
                          <a:solidFill>
                            <a:srgbClr val="FF0000"/>
                          </a:solidFill>
                        </a:rPr>
                        <a:t> committed effective doses based on an acute intake scenario (via inhalation) on March 12, 2011.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/>
                        <a:t>Atmospheric dispersion simulation</a:t>
                      </a:r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l"/>
                      </a:pPr>
                      <a:r>
                        <a:rPr kumimoji="1" lang="en-US" altLang="ja-JP" sz="1800" b="1" dirty="0" smtClean="0"/>
                        <a:t>WSPEEDI-II</a:t>
                      </a:r>
                      <a:r>
                        <a:rPr kumimoji="1" lang="en-US" altLang="ja-JP" sz="1800" b="0" baseline="0" dirty="0" smtClean="0"/>
                        <a:t> with the latest source term (provided from JAEA)</a:t>
                      </a:r>
                    </a:p>
                    <a:p>
                      <a:pPr marL="800100" lvl="1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kumimoji="1" lang="en-US" altLang="ja-JP" sz="1800" b="1" dirty="0" smtClean="0">
                          <a:solidFill>
                            <a:srgbClr val="0000FF"/>
                          </a:solidFill>
                        </a:rPr>
                        <a:t>Terada et al., J. Environ. </a:t>
                      </a:r>
                      <a:r>
                        <a:rPr kumimoji="1" lang="en-US" altLang="ja-JP" sz="1800" b="1" dirty="0" err="1" smtClean="0">
                          <a:solidFill>
                            <a:srgbClr val="0000FF"/>
                          </a:solidFill>
                        </a:rPr>
                        <a:t>Radioact</a:t>
                      </a:r>
                      <a:r>
                        <a:rPr kumimoji="1" lang="en-US" altLang="ja-JP" sz="1800" b="1" dirty="0" smtClean="0">
                          <a:solidFill>
                            <a:srgbClr val="0000FF"/>
                          </a:solidFill>
                        </a:rPr>
                        <a:t>. (2012)</a:t>
                      </a:r>
                      <a:endParaRPr kumimoji="1" lang="ja-JP" alt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3115" y="5363924"/>
            <a:ext cx="6588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information: mainly air sampling by JAEA or TEPCO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0828" y="573325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Physicochemical form of iodine: 60% of volatile form and 40% of particulate form (as concentration-weighted mean) 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/>
              <a:t>Contribution to the thyroid dose from nuclides other than </a:t>
            </a:r>
            <a:r>
              <a:rPr lang="en-US" altLang="ja-JP" baseline="30000" dirty="0" smtClean="0"/>
              <a:t>131</a:t>
            </a:r>
            <a:r>
              <a:rPr lang="en-US" altLang="ja-JP" dirty="0" smtClean="0"/>
              <a:t>I: ~ 10% 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9" name="円/楕円 8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0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6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 Measurements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035296" cy="36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764294" y="4437112"/>
            <a:ext cx="176003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1"/>
                </a:solidFill>
              </a:rPr>
              <a:t>Net reading (µ</a:t>
            </a:r>
            <a:r>
              <a:rPr kumimoji="1" lang="en-US" altLang="ja-JP" sz="1400" b="1" dirty="0" err="1" smtClean="0">
                <a:solidFill>
                  <a:schemeClr val="bg1"/>
                </a:solidFill>
              </a:rPr>
              <a:t>Sv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 h</a:t>
            </a:r>
            <a:r>
              <a:rPr kumimoji="1" lang="en-US" altLang="ja-JP" sz="1400" b="1" baseline="30000" dirty="0" smtClean="0">
                <a:solidFill>
                  <a:schemeClr val="bg1"/>
                </a:solidFill>
              </a:rPr>
              <a:t>-1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186514" y="2582238"/>
            <a:ext cx="1638590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1"/>
                </a:solidFill>
              </a:rPr>
              <a:t>Number of subjects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1052736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were performed using 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(Tl) survey meters (TCS-161, 171 and 172, Hitachi-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Aloka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Medical, Ltd.).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 was performed using a human neck phantom containing thyroid-shaped bottle (Kyoto Kagaku Co. Ltd).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collimator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 level (room): &lt; 0.2 µ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(instructed by the protocol)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 was also measured at the subject’s shoulder. </a:t>
            </a:r>
          </a:p>
          <a:p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71600" y="4869160"/>
            <a:ext cx="72008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subjects were below the screening level (0.2 µ</a:t>
            </a:r>
            <a:r>
              <a:rPr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en-US" altLang="ja-JP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ctr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corresponding to 100 </a:t>
            </a:r>
            <a:r>
              <a:rPr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mSv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1-yr-old children. </a:t>
            </a:r>
            <a:r>
              <a:rPr kumimoji="1"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図 1" descr="E:\DCIM\104_0323\IMGP007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580112" y="1300853"/>
            <a:ext cx="1640780" cy="123195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3" name="Picture 2" descr="C:\Users\Epson-\AppData\Local\Microsoft\Windows\Temporary Internet Files\Low\Content.IE5\YJ12PKMF\product_tcs171172_img0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0"/>
          <a:stretch/>
        </p:blipFill>
        <p:spPr bwMode="auto">
          <a:xfrm>
            <a:off x="7388092" y="1300853"/>
            <a:ext cx="1360372" cy="12319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下矢印 13"/>
          <p:cNvSpPr/>
          <p:nvPr/>
        </p:nvSpPr>
        <p:spPr>
          <a:xfrm>
            <a:off x="3563888" y="5589240"/>
            <a:ext cx="2016224" cy="288032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971600" y="5949280"/>
            <a:ext cx="7200800" cy="79208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 of thyroid doses based on the revised calibration factors of devices and two possible intake scenarios.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17" name="円/楕円 16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8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3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Thyroid Doses (1) 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1520" y="1340768"/>
            <a:ext cx="8640960" cy="37444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1681" r="1784" b="2087"/>
          <a:stretch/>
        </p:blipFill>
        <p:spPr bwMode="auto">
          <a:xfrm>
            <a:off x="523675" y="1484784"/>
            <a:ext cx="4048325" cy="32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1401" r="2035" b="2367"/>
          <a:stretch/>
        </p:blipFill>
        <p:spPr bwMode="auto">
          <a:xfrm>
            <a:off x="4789888" y="1484784"/>
            <a:ext cx="4030584" cy="327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547664" y="4725144"/>
            <a:ext cx="24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Thyroid equivalent dose (</a:t>
            </a:r>
            <a:r>
              <a:rPr kumimoji="1" lang="en-US" altLang="ja-JP" sz="1400" b="1" dirty="0" err="1" smtClean="0">
                <a:solidFill>
                  <a:schemeClr val="bg1"/>
                </a:solidFill>
              </a:rPr>
              <a:t>mSv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136" y="4725144"/>
            <a:ext cx="24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Thyroid equivalent dose (</a:t>
            </a:r>
            <a:r>
              <a:rPr kumimoji="1" lang="en-US" altLang="ja-JP" sz="1400" b="1" dirty="0" err="1" smtClean="0">
                <a:solidFill>
                  <a:schemeClr val="bg1"/>
                </a:solidFill>
              </a:rPr>
              <a:t>mSv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)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413886" y="2726254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Number of subjects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3834586" y="2726255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Number of subjects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86862" y="1497558"/>
            <a:ext cx="2313130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Scenario 1</a:t>
            </a:r>
          </a:p>
          <a:p>
            <a:r>
              <a:rPr lang="en-US" altLang="ja-JP" sz="1600" dirty="0" smtClean="0">
                <a:solidFill>
                  <a:schemeClr val="bg1"/>
                </a:solidFill>
              </a:rPr>
              <a:t>Acute intake on March 15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0152" y="1484784"/>
            <a:ext cx="2808312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Scenario 2</a:t>
            </a:r>
          </a:p>
          <a:p>
            <a:r>
              <a:rPr lang="en-US" altLang="ja-JP" sz="1600" dirty="0" smtClean="0">
                <a:solidFill>
                  <a:schemeClr val="bg1"/>
                </a:solidFill>
              </a:rPr>
              <a:t>Chorionic intake from March 12 to day before measurement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3563888" y="5157192"/>
            <a:ext cx="2016224" cy="288032"/>
          </a:xfrm>
          <a:prstGeom prst="down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971600" y="5589240"/>
            <a:ext cx="72008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 subjects are below 30 </a:t>
            </a:r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mSv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16" name="円/楕円 15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17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5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Thyroid Doses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5530" y="1124744"/>
            <a:ext cx="2952328" cy="5472608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131840" y="1124744"/>
            <a:ext cx="2952328" cy="547260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56176" y="1124744"/>
            <a:ext cx="2952328" cy="5472608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124744"/>
            <a:ext cx="223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Kawamata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76934" y="11247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Iwaki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20272" y="1124744"/>
            <a:ext cx="12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Iitate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" y="1593409"/>
            <a:ext cx="2953512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00192"/>
            <a:ext cx="2953512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93409"/>
            <a:ext cx="2953512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6" y="4084194"/>
            <a:ext cx="2953512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56" y="4077072"/>
            <a:ext cx="2953512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92" y="4084194"/>
            <a:ext cx="2953512" cy="240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1585809" y="4112802"/>
            <a:ext cx="1402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</a:rPr>
              <a:t>Scenario 2</a:t>
            </a:r>
          </a:p>
          <a:p>
            <a:pPr algn="ctr"/>
            <a:r>
              <a:rPr kumimoji="1" lang="en-US" altLang="ja-JP" sz="1400" b="1" dirty="0" smtClean="0">
                <a:latin typeface="Calibri" pitchFamily="34" charset="0"/>
              </a:rPr>
              <a:t>(Chronic intake) </a:t>
            </a:r>
            <a:endParaRPr kumimoji="1" lang="ja-JP" altLang="en-US" sz="1400" b="1" dirty="0">
              <a:latin typeface="Calibri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10145" y="4093638"/>
            <a:ext cx="1402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</a:rPr>
              <a:t>Scenario 2</a:t>
            </a:r>
          </a:p>
          <a:p>
            <a:pPr algn="ctr"/>
            <a:r>
              <a:rPr kumimoji="1" lang="en-US" altLang="ja-JP" sz="1400" b="1" dirty="0" smtClean="0">
                <a:latin typeface="Calibri" pitchFamily="34" charset="0"/>
              </a:rPr>
              <a:t>(Chronic intake) </a:t>
            </a:r>
            <a:endParaRPr kumimoji="1" lang="ja-JP" altLang="en-US" sz="1400" b="1" dirty="0">
              <a:latin typeface="Calibri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34481" y="4093638"/>
            <a:ext cx="1402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</a:rPr>
              <a:t>Scenario 2</a:t>
            </a:r>
          </a:p>
          <a:p>
            <a:pPr algn="ctr"/>
            <a:r>
              <a:rPr kumimoji="1" lang="en-US" altLang="ja-JP" sz="1400" b="1" dirty="0" smtClean="0">
                <a:latin typeface="Calibri" pitchFamily="34" charset="0"/>
              </a:rPr>
              <a:t>(Chronic intake) </a:t>
            </a:r>
            <a:endParaRPr kumimoji="1" lang="ja-JP" altLang="en-US" sz="1400" b="1" dirty="0">
              <a:latin typeface="Calibri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54814" y="1691516"/>
            <a:ext cx="123301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Scenario 1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79150" y="1700808"/>
            <a:ext cx="123301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Scenario 1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03486" y="1700808"/>
            <a:ext cx="123301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Scenario 1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54814" y="4161274"/>
            <a:ext cx="12330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Scenario 2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79150" y="4170566"/>
            <a:ext cx="12330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Scenario 2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03486" y="4170566"/>
            <a:ext cx="12330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Scenario 2</a:t>
            </a:r>
          </a:p>
        </p:txBody>
      </p:sp>
      <p:grpSp>
        <p:nvGrpSpPr>
          <p:cNvPr id="35" name="グループ化 34"/>
          <p:cNvGrpSpPr/>
          <p:nvPr/>
        </p:nvGrpSpPr>
        <p:grpSpPr>
          <a:xfrm>
            <a:off x="8316416" y="6382800"/>
            <a:ext cx="720080" cy="387001"/>
            <a:chOff x="8316416" y="116632"/>
            <a:chExt cx="720080" cy="387001"/>
          </a:xfrm>
        </p:grpSpPr>
        <p:sp>
          <p:nvSpPr>
            <p:cNvPr id="36" name="円/楕円 35"/>
            <p:cNvSpPr/>
            <p:nvPr/>
          </p:nvSpPr>
          <p:spPr>
            <a:xfrm>
              <a:off x="8316416" y="116632"/>
              <a:ext cx="720080" cy="387001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/>
            </a:p>
          </p:txBody>
        </p:sp>
        <p:sp>
          <p:nvSpPr>
            <p:cNvPr id="37" name="スライド番号プレースホルダ 9"/>
            <p:cNvSpPr txBox="1">
              <a:spLocks/>
            </p:cNvSpPr>
            <p:nvPr/>
          </p:nvSpPr>
          <p:spPr>
            <a:xfrm>
              <a:off x="8442684" y="138508"/>
              <a:ext cx="467544" cy="3651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7108A0C6-5EBB-469E-A586-04516A53F986}" type="slidenum">
                <a:rPr kumimoji="1" lang="ja-JP" altLang="en-US" sz="14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2">
      <a:majorFont>
        <a:latin typeface="Calibri"/>
        <a:ea typeface="HGP明朝E"/>
        <a:cs typeface=""/>
      </a:majorFont>
      <a:minorFont>
        <a:latin typeface="Calibri"/>
        <a:ea typeface="HGP明朝E"/>
        <a:cs typeface="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2251</TotalTime>
  <Words>1760</Words>
  <Application>Microsoft Office PowerPoint</Application>
  <PresentationFormat>画面に合わせる (4:3)</PresentationFormat>
  <Paragraphs>358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ウェーブ</vt:lpstr>
      <vt:lpstr>NIRS Estimation of Internal Dose to the Thyroid </vt:lpstr>
      <vt:lpstr>Contents</vt:lpstr>
      <vt:lpstr>Background</vt:lpstr>
      <vt:lpstr>Symposium by NIRS  </vt:lpstr>
      <vt:lpstr>Methods for Estimating Thyroid Dose  </vt:lpstr>
      <vt:lpstr>Main Resources for the Estimation</vt:lpstr>
      <vt:lpstr>Thyroid Measurements</vt:lpstr>
      <vt:lpstr>Estimated Thyroid Doses (1) </vt:lpstr>
      <vt:lpstr>Estimated Thyroid Doses (2) </vt:lpstr>
      <vt:lpstr>CED Distribution from WB Meas. (1)</vt:lpstr>
      <vt:lpstr>CED Distribution from WB Meas. (2)</vt:lpstr>
      <vt:lpstr>Estimation of Intake Ratio (131I/Cs)</vt:lpstr>
      <vt:lpstr>Converting CED to Thyroid Doses</vt:lpstr>
      <vt:lpstr>Derivation of Intake Ratio (131I/Cs)</vt:lpstr>
      <vt:lpstr>Thyroid Doses by Simulations</vt:lpstr>
      <vt:lpstr>Comparison between simulations and thyroid measurements  </vt:lpstr>
      <vt:lpstr>Results of the Estimation</vt:lpstr>
      <vt:lpstr>Summary and Discussion (1)</vt:lpstr>
      <vt:lpstr>Summary and Discussion (2)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Epson-</dc:creator>
  <cp:lastModifiedBy>Epson-</cp:lastModifiedBy>
  <cp:revision>99</cp:revision>
  <cp:lastPrinted>2014-02-12T02:04:36Z</cp:lastPrinted>
  <dcterms:created xsi:type="dcterms:W3CDTF">2014-02-10T04:36:37Z</dcterms:created>
  <dcterms:modified xsi:type="dcterms:W3CDTF">2014-02-14T00:33:28Z</dcterms:modified>
</cp:coreProperties>
</file>