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74" r:id="rId3"/>
    <p:sldId id="279" r:id="rId4"/>
    <p:sldId id="284" r:id="rId5"/>
    <p:sldId id="289" r:id="rId6"/>
    <p:sldId id="288" r:id="rId7"/>
    <p:sldId id="291" r:id="rId8"/>
    <p:sldId id="294" r:id="rId9"/>
    <p:sldId id="292" r:id="rId10"/>
    <p:sldId id="295" r:id="rId11"/>
    <p:sldId id="293" r:id="rId12"/>
    <p:sldId id="302" r:id="rId13"/>
    <p:sldId id="303" r:id="rId14"/>
    <p:sldId id="301" r:id="rId15"/>
  </p:sldIdLst>
  <p:sldSz cx="9906000" cy="6858000" type="A4"/>
  <p:notesSz cx="6734175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9900"/>
    <a:srgbClr val="EDF726"/>
    <a:srgbClr val="2D8E49"/>
    <a:srgbClr val="1E7DAD"/>
    <a:srgbClr val="FEE473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5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1936"/>
    </p:cViewPr>
  </p:sorterViewPr>
  <p:notesViewPr>
    <p:cSldViewPr snapToGrid="0">
      <p:cViewPr varScale="1">
        <p:scale>
          <a:sx n="78" d="100"/>
          <a:sy n="78" d="100"/>
        </p:scale>
        <p:origin x="-1352" y="-104"/>
      </p:cViewPr>
      <p:guideLst>
        <p:guide orient="horz" pos="3108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34175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ja-JP"/>
              <a:t>Fukushima Medical University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9374505"/>
            <a:ext cx="2918143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32" y="9374505"/>
            <a:ext cx="2918143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Page </a:t>
            </a:r>
            <a:fld id="{667FE558-6CD0-4947-9E42-B180E35538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5755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34175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altLang="ja-JP"/>
              <a:t>Fukushima Medical University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374505"/>
            <a:ext cx="2918143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352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890" y="4687253"/>
            <a:ext cx="4938395" cy="444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32" y="9374505"/>
            <a:ext cx="2918143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Page </a:t>
            </a:r>
            <a:fld id="{A6EB2A6B-67BB-4849-AFF7-1786134D50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65050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D590873E-4FE5-4C84-B4F7-DC0483C04565}" type="slidenum">
              <a:rPr lang="en-US" altLang="ja-JP" sz="1400"/>
              <a:pPr/>
              <a:t>2</a:t>
            </a:fld>
            <a:endParaRPr lang="en-US" altLang="ja-JP" sz="14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>
                <a:solidFill>
                  <a:prstClr val="black"/>
                </a:solidFill>
              </a:rPr>
              <a:t>Fukushima Medical University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</a:rPr>
              <a:t>Page </a:t>
            </a:r>
            <a:fld id="{F3C73363-E4DB-4DC7-AA52-F8502D91BF9F}" type="slidenum">
              <a:rPr lang="en-US" altLang="ja-JP" sz="1400">
                <a:solidFill>
                  <a:prstClr val="black"/>
                </a:solidFill>
              </a:rPr>
              <a:pPr/>
              <a:t>11</a:t>
            </a:fld>
            <a:endParaRPr lang="en-US" altLang="ja-JP" sz="1400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>
                <a:solidFill>
                  <a:prstClr val="black"/>
                </a:solidFill>
              </a:rPr>
              <a:t>Fukushima Medical University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</a:rPr>
              <a:t>Page </a:t>
            </a:r>
            <a:fld id="{F3C73363-E4DB-4DC7-AA52-F8502D91BF9F}" type="slidenum">
              <a:rPr lang="en-US" altLang="ja-JP" sz="1400">
                <a:solidFill>
                  <a:prstClr val="black"/>
                </a:solidFill>
              </a:rPr>
              <a:pPr/>
              <a:t>12</a:t>
            </a:fld>
            <a:endParaRPr lang="en-US" altLang="ja-JP" sz="1400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kumimoji="1"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8131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254E3BB7-7885-4605-9E13-67C9B35DAE50}" type="slidenum">
              <a:rPr lang="en-US" altLang="ja-JP" sz="1400"/>
              <a:pPr/>
              <a:t>3</a:t>
            </a:fld>
            <a:endParaRPr lang="en-US" altLang="ja-JP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306BD7F3-D0D9-4102-8C9B-20717DD34B58}" type="slidenum">
              <a:rPr lang="en-US" altLang="ja-JP" sz="1400"/>
              <a:pPr/>
              <a:t>4</a:t>
            </a:fld>
            <a:endParaRPr lang="en-US" altLang="ja-JP" sz="1400"/>
          </a:p>
        </p:txBody>
      </p:sp>
      <p:sp>
        <p:nvSpPr>
          <p:cNvPr id="253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dirty="0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0D6FDA28-6AFF-4C42-B46E-6AA63FFB4B06}" type="slidenum">
              <a:rPr lang="en-US" altLang="ja-JP" sz="1400"/>
              <a:pPr/>
              <a:t>5</a:t>
            </a:fld>
            <a:endParaRPr lang="en-US" altLang="ja-JP" sz="140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29982D87-CD4E-436A-9EFD-B8E4BAC930A3}" type="slidenum">
              <a:rPr lang="en-US" altLang="ja-JP" sz="1400"/>
              <a:pPr/>
              <a:t>6</a:t>
            </a:fld>
            <a:endParaRPr lang="en-US" altLang="ja-JP" sz="140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>
                <a:solidFill>
                  <a:prstClr val="black"/>
                </a:solidFill>
              </a:rPr>
              <a:t>Fukushima Medical University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</a:rPr>
              <a:t>Page </a:t>
            </a:r>
            <a:fld id="{29982D87-CD4E-436A-9EFD-B8E4BAC930A3}" type="slidenum">
              <a:rPr lang="en-US" altLang="ja-JP" sz="1400">
                <a:solidFill>
                  <a:prstClr val="black"/>
                </a:solidFill>
              </a:rPr>
              <a:pPr/>
              <a:t>7</a:t>
            </a:fld>
            <a:endParaRPr lang="en-US" altLang="ja-JP" sz="1400">
              <a:solidFill>
                <a:prstClr val="black"/>
              </a:solidFill>
            </a:endParaRPr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38430D8B-C469-46FF-8B2C-D77EFC3321E3}" type="slidenum">
              <a:rPr lang="en-US" altLang="ja-JP" sz="1400"/>
              <a:pPr/>
              <a:t>8</a:t>
            </a:fld>
            <a:endParaRPr lang="en-US" altLang="ja-JP" sz="1400"/>
          </a:p>
        </p:txBody>
      </p:sp>
      <p:sp>
        <p:nvSpPr>
          <p:cNvPr id="2693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>
                <a:solidFill>
                  <a:prstClr val="black"/>
                </a:solidFill>
              </a:rPr>
              <a:t>Fukushima Medical University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>
                <a:solidFill>
                  <a:prstClr val="black"/>
                </a:solidFill>
              </a:rPr>
              <a:t>Page </a:t>
            </a:r>
            <a:fld id="{F3C73363-E4DB-4DC7-AA52-F8502D91BF9F}" type="slidenum">
              <a:rPr lang="en-US" altLang="ja-JP" sz="1400">
                <a:solidFill>
                  <a:prstClr val="black"/>
                </a:solidFill>
              </a:rPr>
              <a:pPr/>
              <a:t>9</a:t>
            </a:fld>
            <a:endParaRPr lang="en-US" altLang="ja-JP" sz="1400">
              <a:solidFill>
                <a:prstClr val="black"/>
              </a:solidFill>
            </a:endParaRPr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smtClean="0"/>
              <a:t>Fukushima Medical University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/>
              <a:t>Page </a:t>
            </a:r>
            <a:fld id="{F3C73363-E4DB-4DC7-AA52-F8502D91BF9F}" type="slidenum">
              <a:rPr lang="en-US" altLang="ja-JP" sz="1400"/>
              <a:pPr/>
              <a:t>10</a:t>
            </a:fld>
            <a:endParaRPr lang="en-US" altLang="ja-JP" sz="1400"/>
          </a:p>
        </p:txBody>
      </p:sp>
      <p:sp>
        <p:nvSpPr>
          <p:cNvPr id="273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4735F-B550-4D5F-95F1-DAD40579E7B7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8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EB5F5-9EB0-4E33-A224-FE2400296E3D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7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6163" y="152400"/>
            <a:ext cx="2438400" cy="53340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3" y="152400"/>
            <a:ext cx="7162800" cy="53340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54114-54D4-474B-8E6B-3851DE6BAE28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82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A3578-E4AC-4496-A523-7F30FD3B798A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007E-BFDD-4E00-8C86-DE082C98D6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120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BB80E-B0D8-4C0A-BFB6-2A850C253050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69264-25AB-460F-A1CF-67C6C3C391E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88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05CCC-FFCB-4B26-8BF2-544527E17516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E07D-1665-41F6-9E42-B5926DFAE4E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421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BADC22-00EF-48EF-9832-49861637ABDB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CE15-BDCD-47CC-BAA1-5B62FEEEE30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9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E52A9-D465-4489-A3AB-5FB42C77299D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C3FCC-B576-46E7-ABBE-2A366F5C29F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70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B00EA-7F42-4757-939C-49053FEC2C6F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6AE3-48CE-4253-98F0-85063318991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033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2A2B45-CD35-4F37-8CA1-5C39FBCAF9C4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27B5-0B0B-4AC3-8508-149A75FF7C1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84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A5354-AFDB-4300-B274-2847953211F2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696D-407F-43A4-B0EA-D4A4EC31208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806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DDAB8-9149-4BD3-B960-842A90CADEDE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43785-52C9-43E3-BE35-436C8A57313B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E21B-CB43-4EAB-869F-B7F1BB484AF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6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C4BEB-D69D-41B6-BF73-7775F19CC40D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934A3-4798-4416-A96A-0AE1E2D827C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557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A44EDD-6992-41BE-9B71-4298BC365FC6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4E189-4D76-4D44-A2A8-BCEB4D0D647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9544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79442F-A91D-421B-97D1-CD5556CE1CBB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375DD-14CD-48CA-A206-4AEC3478B88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7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FC10D7-ABBF-464A-941B-E3AEA268F6F7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8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447800"/>
            <a:ext cx="4133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41338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244CD-FEFE-48D3-B204-09229FE52484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E9E81-AC0B-4E57-8979-152792C58798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56F62-A391-4FD9-964B-3B485CDCF9C4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35580-4000-40D1-9CFD-FB6EFB1B16E9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7E7-5439-4615-BBC8-F1A4D1A899D2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C4D8E-46EE-4056-B220-DB45CE23319F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8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6477000"/>
            <a:ext cx="9891713" cy="381000"/>
          </a:xfrm>
          <a:prstGeom prst="rect">
            <a:avLst/>
          </a:prstGeom>
          <a:solidFill>
            <a:srgbClr val="888A89"/>
          </a:solidFill>
          <a:ln w="9525">
            <a:solidFill>
              <a:srgbClr val="8E908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3" y="152400"/>
            <a:ext cx="975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9063" y="6429375"/>
            <a:ext cx="2063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07594118-09ED-42CB-9B2F-1DA964AC0CE4}" type="slidenum">
              <a:rPr lang="en-US" altLang="ja-JP"/>
              <a:pPr/>
              <a:t>‹#›</a:t>
            </a:fld>
            <a:endParaRPr lang="en-US" altLang="ja-JP" sz="1400">
              <a:solidFill>
                <a:schemeClr val="tx1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33338" y="0"/>
            <a:ext cx="9844087" cy="6858000"/>
          </a:xfrm>
          <a:prstGeom prst="rect">
            <a:avLst/>
          </a:prstGeom>
          <a:noFill/>
          <a:ln w="101600">
            <a:solidFill>
              <a:srgbClr val="0097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endParaRPr lang="ja-JP" altLang="en-US"/>
          </a:p>
        </p:txBody>
      </p:sp>
      <p:pic>
        <p:nvPicPr>
          <p:cNvPr id="1031" name="Picture 9" descr="FMU green logo Englis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40363"/>
            <a:ext cx="2438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v"/>
        <a:defRPr sz="4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v"/>
        <a:defRPr sz="4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v"/>
        <a:defRPr sz="36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3399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339900"/>
        </a:buClr>
        <a:buFont typeface="Wingdings" charset="0"/>
        <a:buChar char="v"/>
        <a:defRPr sz="3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  <a:endParaRPr lang="ja-JP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rgbClr val="898989"/>
                </a:solidFill>
              </a:defRPr>
            </a:lvl1pPr>
          </a:lstStyle>
          <a:p>
            <a:fld id="{15A00F6F-BBE1-4828-BBB3-F402583C65E6}" type="datetimeFigureOut">
              <a:rPr lang="ja-JP" altLang="en-US"/>
              <a:pPr/>
              <a:t>2014/2/10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fld id="{357D62F8-6385-4996-B9DF-C05D4F309000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228600" y="895350"/>
            <a:ext cx="9448800" cy="2305050"/>
          </a:xfrm>
        </p:spPr>
        <p:txBody>
          <a:bodyPr/>
          <a:lstStyle/>
          <a:p>
            <a:pPr eaLnBrk="1" hangingPunct="1"/>
            <a:r>
              <a:rPr kumimoji="1" lang="en-US" altLang="ja-JP" sz="3600" dirty="0" smtClean="0">
                <a:solidFill>
                  <a:srgbClr val="0000CC"/>
                </a:solidFill>
              </a:rPr>
              <a:t>Basic Survey: External dose estimation</a:t>
            </a:r>
            <a:endParaRPr kumimoji="1" lang="ja-JP" altLang="en-US" sz="3600" dirty="0" smtClean="0">
              <a:solidFill>
                <a:srgbClr val="0000CC"/>
              </a:solidFill>
            </a:endParaRPr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810190" y="3733800"/>
            <a:ext cx="7924800" cy="1752600"/>
          </a:xfrm>
        </p:spPr>
        <p:txBody>
          <a:bodyPr anchor="ctr"/>
          <a:lstStyle/>
          <a:p>
            <a:pPr eaLnBrk="1" hangingPunct="1"/>
            <a:r>
              <a:rPr kumimoji="1" lang="en-US" altLang="ja-JP" sz="2400" dirty="0" smtClean="0">
                <a:solidFill>
                  <a:schemeClr val="bg2"/>
                </a:solidFill>
              </a:rPr>
              <a:t>Radiation Medical Science Center</a:t>
            </a:r>
            <a:r>
              <a:rPr kumimoji="1" lang="ja-JP" altLang="en-US" sz="2400" dirty="0">
                <a:solidFill>
                  <a:schemeClr val="bg2"/>
                </a:solidFill>
              </a:rPr>
              <a:t> </a:t>
            </a:r>
            <a:r>
              <a:rPr kumimoji="1" lang="en-US" altLang="ja-JP" sz="2400" dirty="0" smtClean="0">
                <a:solidFill>
                  <a:schemeClr val="bg2"/>
                </a:solidFill>
              </a:rPr>
              <a:t>for the </a:t>
            </a:r>
          </a:p>
          <a:p>
            <a:pPr eaLnBrk="1" hangingPunct="1"/>
            <a:r>
              <a:rPr kumimoji="1" lang="en-US" altLang="ja-JP" sz="2400" dirty="0" smtClean="0">
                <a:solidFill>
                  <a:schemeClr val="bg2"/>
                </a:solidFill>
              </a:rPr>
              <a:t>Fukushima Health Management Survey,</a:t>
            </a:r>
          </a:p>
          <a:p>
            <a:pPr eaLnBrk="1" hangingPunct="1"/>
            <a:r>
              <a:rPr kumimoji="1" lang="en-US" altLang="ja-JP" sz="2400" dirty="0" smtClean="0">
                <a:solidFill>
                  <a:schemeClr val="bg2"/>
                </a:solidFill>
              </a:rPr>
              <a:t>Fukushima Medical University</a:t>
            </a:r>
          </a:p>
        </p:txBody>
      </p:sp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762000" y="152400"/>
            <a:ext cx="8683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kumimoji="1" lang="en-US" altLang="ja-JP" dirty="0" smtClean="0"/>
              <a:t>The International Workshop on Radiation and Thyroid Cancer</a:t>
            </a:r>
            <a:endParaRPr kumimoji="1" lang="ja-JP" altLang="en-US" dirty="0"/>
          </a:p>
        </p:txBody>
      </p:sp>
      <p:sp>
        <p:nvSpPr>
          <p:cNvPr id="28676" name="Subtitle 2"/>
          <p:cNvSpPr txBox="1">
            <a:spLocks/>
          </p:cNvSpPr>
          <p:nvPr/>
        </p:nvSpPr>
        <p:spPr bwMode="auto">
          <a:xfrm>
            <a:off x="304800" y="2819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339900"/>
              </a:buClr>
              <a:buFont typeface="Wingdings" pitchFamily="2" charset="2"/>
              <a:buNone/>
            </a:pPr>
            <a:r>
              <a:rPr kumimoji="1" lang="en-US" altLang="ja-JP" sz="2800" u="sng" dirty="0" smtClean="0"/>
              <a:t>Tetsuo Ishikawa</a:t>
            </a:r>
            <a:r>
              <a:rPr kumimoji="1" lang="en-US" altLang="ja-JP" sz="2800" dirty="0" smtClean="0"/>
              <a:t>, Seiji </a:t>
            </a:r>
            <a:r>
              <a:rPr kumimoji="1" lang="en-US" altLang="ja-JP" sz="2800" dirty="0" err="1" smtClean="0"/>
              <a:t>Yasumura</a:t>
            </a:r>
            <a:r>
              <a:rPr kumimoji="1" lang="en-US" altLang="ja-JP" sz="2800" dirty="0" smtClean="0"/>
              <a:t>, Akira </a:t>
            </a:r>
            <a:r>
              <a:rPr kumimoji="1" lang="en-US" altLang="ja-JP" sz="2800" dirty="0" err="1" smtClean="0"/>
              <a:t>Ohtsuru</a:t>
            </a:r>
            <a:r>
              <a:rPr kumimoji="1" lang="en-US" altLang="ja-JP" sz="2800" dirty="0" smtClean="0"/>
              <a:t>, </a:t>
            </a:r>
          </a:p>
          <a:p>
            <a:pPr algn="ctr">
              <a:spcBef>
                <a:spcPct val="20000"/>
              </a:spcBef>
              <a:buClr>
                <a:srgbClr val="339900"/>
              </a:buClr>
              <a:buFont typeface="Wingdings" pitchFamily="2" charset="2"/>
              <a:buNone/>
            </a:pPr>
            <a:r>
              <a:rPr kumimoji="1" lang="en-US" altLang="ja-JP" sz="2800" dirty="0" smtClean="0"/>
              <a:t>Akira Sakai, Kenji </a:t>
            </a:r>
            <a:r>
              <a:rPr kumimoji="1" lang="en-US" altLang="ja-JP" sz="2800" dirty="0" err="1" smtClean="0"/>
              <a:t>Kamiya</a:t>
            </a:r>
            <a:r>
              <a:rPr kumimoji="1" lang="en-US" altLang="ja-JP" sz="2800" dirty="0" smtClean="0"/>
              <a:t>, and </a:t>
            </a:r>
            <a:r>
              <a:rPr kumimoji="1" lang="en-US" altLang="ja-JP" sz="2800" dirty="0" err="1" smtClean="0"/>
              <a:t>Masafumi</a:t>
            </a:r>
            <a:r>
              <a:rPr kumimoji="1" lang="en-US" altLang="ja-JP" sz="2800" dirty="0" smtClean="0"/>
              <a:t> Abe</a:t>
            </a:r>
            <a:endParaRPr kumimoji="1" lang="en-US" altLang="ja-JP" sz="2800" dirty="0"/>
          </a:p>
        </p:txBody>
      </p:sp>
      <p:sp>
        <p:nvSpPr>
          <p:cNvPr id="2868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D275BF35-B7D1-49B6-B7EA-F8BE494B94B5}" type="slidenum">
              <a:rPr lang="en-US" altLang="ja-JP" sz="1800">
                <a:solidFill>
                  <a:schemeClr val="bg1"/>
                </a:solidFill>
              </a:rPr>
              <a:pPr/>
              <a:t>1</a:t>
            </a:fld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53163"/>
            <a:ext cx="9753600" cy="632637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Results (dose distribution by regions)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7EFCA25D-7783-469C-90DD-F555449AB206}" type="slidenum">
              <a:rPr lang="en-US" altLang="ja-JP" sz="1800">
                <a:solidFill>
                  <a:schemeClr val="bg1"/>
                </a:solidFill>
              </a:rPr>
              <a:pPr/>
              <a:t>10</a:t>
            </a:fld>
            <a:endParaRPr lang="en-US" altLang="ja-JP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064"/>
            <a:ext cx="8272148" cy="513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794937" y="697431"/>
            <a:ext cx="2774731" cy="2308324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Most of residents </a:t>
            </a:r>
          </a:p>
          <a:p>
            <a:r>
              <a:rPr kumimoji="1" lang="en-US" altLang="ja-JP" dirty="0" smtClean="0"/>
              <a:t>evacuated </a:t>
            </a:r>
          </a:p>
          <a:p>
            <a:r>
              <a:rPr kumimoji="1" lang="en-US" altLang="ja-JP" dirty="0" smtClean="0"/>
              <a:t>&lt; 1 </a:t>
            </a:r>
            <a:r>
              <a:rPr kumimoji="1" lang="en-US" altLang="ja-JP" dirty="0" err="1" smtClean="0"/>
              <a:t>mSv</a:t>
            </a:r>
            <a:r>
              <a:rPr kumimoji="1" lang="en-US" altLang="ja-JP" dirty="0" smtClean="0"/>
              <a:t>: 78.0 %</a:t>
            </a:r>
          </a:p>
          <a:p>
            <a:r>
              <a:rPr kumimoji="1" lang="en-US" altLang="ja-JP" dirty="0" smtClean="0"/>
              <a:t>&lt; 2 </a:t>
            </a:r>
            <a:r>
              <a:rPr kumimoji="1" lang="en-US" altLang="ja-JP" dirty="0" err="1" smtClean="0"/>
              <a:t>mSv</a:t>
            </a:r>
            <a:r>
              <a:rPr kumimoji="1" lang="en-US" altLang="ja-JP" dirty="0" smtClean="0"/>
              <a:t>: 94.7 %</a:t>
            </a:r>
          </a:p>
          <a:p>
            <a:r>
              <a:rPr kumimoji="1" lang="en-US" altLang="ja-JP" dirty="0" smtClean="0"/>
              <a:t>&lt; 3 </a:t>
            </a:r>
            <a:r>
              <a:rPr kumimoji="1" lang="en-US" altLang="ja-JP" dirty="0" err="1" smtClean="0"/>
              <a:t>mSv</a:t>
            </a:r>
            <a:r>
              <a:rPr kumimoji="1" lang="en-US" altLang="ja-JP" dirty="0" smtClean="0"/>
              <a:t>: 97.2 %</a:t>
            </a:r>
          </a:p>
          <a:p>
            <a:r>
              <a:rPr kumimoji="1" lang="en-US" altLang="ja-JP" dirty="0" smtClean="0"/>
              <a:t>Maximum: 25 </a:t>
            </a:r>
            <a:r>
              <a:rPr kumimoji="1" lang="en-US" altLang="ja-JP" dirty="0" err="1" smtClean="0"/>
              <a:t>mSv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 flipV="1">
            <a:off x="6321972" y="2276980"/>
            <a:ext cx="472966" cy="4780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テキスト ボックス 11"/>
          <p:cNvSpPr txBox="1"/>
          <p:nvPr/>
        </p:nvSpPr>
        <p:spPr>
          <a:xfrm>
            <a:off x="467710" y="697431"/>
            <a:ext cx="3316014" cy="1200329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 1 </a:t>
            </a:r>
            <a:r>
              <a:rPr kumimoji="1" lang="en-US" altLang="ja-JP" dirty="0" err="1" smtClean="0"/>
              <a:t>mSv</a:t>
            </a:r>
            <a:r>
              <a:rPr kumimoji="1" lang="en-US" altLang="ja-JP" dirty="0" smtClean="0"/>
              <a:t>: 99.38 %</a:t>
            </a:r>
          </a:p>
          <a:p>
            <a:r>
              <a:rPr kumimoji="1" lang="en-US" altLang="ja-JP" dirty="0" smtClean="0"/>
              <a:t>&lt; 2 </a:t>
            </a:r>
            <a:r>
              <a:rPr kumimoji="1" lang="en-US" altLang="ja-JP" dirty="0" err="1" smtClean="0"/>
              <a:t>mSv</a:t>
            </a:r>
            <a:r>
              <a:rPr kumimoji="1" lang="en-US" altLang="ja-JP" dirty="0" smtClean="0"/>
              <a:t>: 99.98 %</a:t>
            </a:r>
          </a:p>
          <a:p>
            <a:r>
              <a:rPr kumimoji="1" lang="en-US" altLang="ja-JP" dirty="0" smtClean="0"/>
              <a:t>Maximum: 3.6 </a:t>
            </a:r>
            <a:r>
              <a:rPr kumimoji="1" lang="en-US" altLang="ja-JP" dirty="0" err="1" smtClean="0"/>
              <a:t>mSv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 bwMode="auto">
          <a:xfrm flipH="1" flipV="1">
            <a:off x="1555532" y="1921120"/>
            <a:ext cx="176048" cy="7177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5730"/>
            <a:ext cx="9753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Results (dose distribution: adults vs. children)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7EFCA25D-7783-469C-90DD-F555449AB206}" type="slidenum">
              <a:rPr lang="en-US" altLang="ja-JP" sz="1800">
                <a:solidFill>
                  <a:srgbClr val="FFFFFF"/>
                </a:solidFill>
              </a:rPr>
              <a:pPr/>
              <a:t>11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48097" y="1460936"/>
            <a:ext cx="334228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altLang="ja-JP" dirty="0" smtClean="0"/>
              <a:t>Dose distribution was almost similar between adults (</a:t>
            </a:r>
            <a:r>
              <a:rPr lang="ja-JP" altLang="en-US" dirty="0" smtClean="0"/>
              <a:t>≧</a:t>
            </a:r>
            <a:r>
              <a:rPr lang="en-US" altLang="ja-JP" dirty="0" smtClean="0"/>
              <a:t>20y) and children (</a:t>
            </a:r>
            <a:r>
              <a:rPr lang="ja-JP" altLang="en-US" dirty="0" smtClean="0"/>
              <a:t>＜ </a:t>
            </a:r>
            <a:r>
              <a:rPr lang="en-US" altLang="ja-JP" dirty="0" smtClean="0"/>
              <a:t>20y).</a:t>
            </a:r>
          </a:p>
          <a:p>
            <a:pPr algn="just">
              <a:lnSpc>
                <a:spcPts val="3100"/>
              </a:lnSpc>
            </a:pPr>
            <a:endParaRPr lang="en-US" altLang="ja-JP" dirty="0" smtClean="0"/>
          </a:p>
          <a:p>
            <a:pPr algn="just">
              <a:lnSpc>
                <a:spcPts val="3100"/>
              </a:lnSpc>
            </a:pPr>
            <a:r>
              <a:rPr lang="en-US" altLang="ja-JP" dirty="0" smtClean="0"/>
              <a:t>The </a:t>
            </a:r>
            <a:r>
              <a:rPr lang="en-US" altLang="ja-JP" dirty="0" smtClean="0"/>
              <a:t>number ratio of doses of &gt; </a:t>
            </a:r>
            <a:r>
              <a:rPr lang="en-US" altLang="ja-JP" dirty="0" smtClean="0"/>
              <a:t>3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 was higher for adults.</a:t>
            </a:r>
            <a:endParaRPr lang="en-US" altLang="ja-JP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80934"/>
              </p:ext>
            </p:extLst>
          </p:nvPr>
        </p:nvGraphicFramePr>
        <p:xfrm>
          <a:off x="157655" y="769007"/>
          <a:ext cx="6290442" cy="54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KGPlot" r:id="rId4" imgW="5930640" imgH="5130720" progId="KGraph_Plot">
                  <p:embed/>
                </p:oleObj>
              </mc:Choice>
              <mc:Fallback>
                <p:oleObj name="KGPlot" r:id="rId4" imgW="5930640" imgH="51307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655" y="769007"/>
                        <a:ext cx="6290442" cy="544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8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5730"/>
            <a:ext cx="9753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Thyroid equivalent dose and effective dose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7EFCA25D-7783-469C-90DD-F555449AB206}" type="slidenum">
              <a:rPr lang="en-US" altLang="ja-JP" sz="1800">
                <a:solidFill>
                  <a:srgbClr val="FFFFFF"/>
                </a:solidFill>
              </a:rPr>
              <a:pPr/>
              <a:t>12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pic>
        <p:nvPicPr>
          <p:cNvPr id="5" name="図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1" t="21915" r="38116" b="24238"/>
          <a:stretch/>
        </p:blipFill>
        <p:spPr bwMode="auto">
          <a:xfrm>
            <a:off x="2438400" y="1524172"/>
            <a:ext cx="1589569" cy="33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87039" y="685800"/>
            <a:ext cx="5455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CC"/>
                </a:solidFill>
              </a:rPr>
              <a:t>ISO irradiation geometry</a:t>
            </a:r>
          </a:p>
          <a:p>
            <a:pPr algn="ctr"/>
            <a:r>
              <a:rPr kumimoji="1" lang="en-US" altLang="ja-JP" sz="2000" dirty="0" smtClean="0">
                <a:solidFill>
                  <a:srgbClr val="0000CC"/>
                </a:solidFill>
              </a:rPr>
              <a:t>(adopted in the NIRS dose calculation system)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4419600" y="2286000"/>
            <a:ext cx="3456395" cy="877808"/>
            <a:chOff x="381000" y="5146457"/>
            <a:chExt cx="3456395" cy="877808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81000" y="5146457"/>
              <a:ext cx="3456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Thyroid equivalent dose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128384" y="5562600"/>
              <a:ext cx="2112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Effective dose</a:t>
              </a:r>
              <a:endParaRPr kumimoji="1" lang="ja-JP" altLang="en-US" dirty="0"/>
            </a:p>
          </p:txBody>
        </p:sp>
        <p:cxnSp>
          <p:nvCxnSpPr>
            <p:cNvPr id="9" name="直線コネクタ 8"/>
            <p:cNvCxnSpPr/>
            <p:nvPr/>
          </p:nvCxnSpPr>
          <p:spPr bwMode="auto">
            <a:xfrm>
              <a:off x="533400" y="5583381"/>
              <a:ext cx="3124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2" name="テキスト ボックス 11"/>
          <p:cNvSpPr txBox="1"/>
          <p:nvPr/>
        </p:nvSpPr>
        <p:spPr>
          <a:xfrm>
            <a:off x="7909997" y="248425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≒ </a:t>
            </a:r>
            <a:r>
              <a:rPr kumimoji="1" lang="en-US" altLang="ja-JP" dirty="0" smtClean="0"/>
              <a:t>1.1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19600" y="3283803"/>
            <a:ext cx="4701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(for gamma rays of 100-800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ICRP 74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1" y="5036403"/>
            <a:ext cx="6974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Effective doses estimated by the Basic survey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Thyroid equivalent doses due to external 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radiation during the corresponding period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 bwMode="auto">
          <a:xfrm>
            <a:off x="323789" y="5493603"/>
            <a:ext cx="3810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16958" y="76200"/>
            <a:ext cx="9753600" cy="533400"/>
          </a:xfrm>
        </p:spPr>
        <p:txBody>
          <a:bodyPr/>
          <a:lstStyle/>
          <a:p>
            <a:r>
              <a:rPr kumimoji="1" lang="en-US" altLang="ja-JP" sz="3200" dirty="0" smtClean="0"/>
              <a:t>Summary</a:t>
            </a:r>
            <a:endParaRPr kumimoji="1" lang="ja-JP" altLang="en-US" sz="3200" dirty="0" smtClean="0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EC44A7D0-CECD-4E5B-8E1F-057256FC1FC3}" type="slidenum">
              <a:rPr lang="en-US" altLang="ja-JP" sz="1800">
                <a:solidFill>
                  <a:schemeClr val="bg1"/>
                </a:solidFill>
              </a:rPr>
              <a:pPr/>
              <a:t>13</a:t>
            </a:fld>
            <a:endParaRPr lang="en-US" altLang="ja-JP" sz="1400"/>
          </a:p>
        </p:txBody>
      </p:sp>
      <p:sp>
        <p:nvSpPr>
          <p:cNvPr id="4" name="正方形/長方形 3"/>
          <p:cNvSpPr/>
          <p:nvPr/>
        </p:nvSpPr>
        <p:spPr>
          <a:xfrm>
            <a:off x="137831" y="228600"/>
            <a:ext cx="97305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External doses (for the first four months after the accident) have been estimated for more than 470,000 respondents by the Basic Survey.</a:t>
            </a: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The effective dose distribution (excluding radiation workers):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&lt; 1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, 66.3 %; &lt;2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, 94.9 %; &lt;3 </a:t>
            </a:r>
            <a:r>
              <a:rPr lang="en-US" altLang="ja-JP" dirty="0" err="1" smtClean="0"/>
              <a:t>mSv</a:t>
            </a:r>
            <a:r>
              <a:rPr lang="en-US" altLang="ja-JP" dirty="0" smtClean="0"/>
              <a:t>, 99.3 %</a:t>
            </a:r>
            <a:endParaRPr lang="en-US" altLang="ja-JP" dirty="0"/>
          </a:p>
          <a:p>
            <a:r>
              <a:rPr lang="en-US" altLang="ja-JP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According to ICRP 74, the ratio of thyroid equivalent dose to effective dose is around 1.1 in the case of isotropic irradiation geometry.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dirty="0" smtClean="0"/>
              <a:t>The effective dose values estimated in the Basic Survey could be similar to the thyroid equivalent doses due to                           external radiation during the first four months                               after the accident.</a:t>
            </a:r>
          </a:p>
        </p:txBody>
      </p:sp>
    </p:spTree>
    <p:extLst>
      <p:ext uri="{BB962C8B-B14F-4D97-AF65-F5344CB8AC3E}">
        <p14:creationId xmlns:p14="http://schemas.microsoft.com/office/powerpoint/2010/main" val="24364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1" y="0"/>
            <a:ext cx="97536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Background</a:t>
            </a:r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4895850" y="3344863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3344863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3711DC3B-B4E5-42A9-A1E3-8DB4483E4B63}" type="slidenum">
              <a:rPr lang="en-US" altLang="ja-JP" sz="1800">
                <a:solidFill>
                  <a:schemeClr val="bg1"/>
                </a:solidFill>
              </a:rPr>
              <a:pPr/>
              <a:t>2</a:t>
            </a:fld>
            <a:endParaRPr lang="en-US" altLang="ja-JP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4800" y="609600"/>
            <a:ext cx="9296400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kumimoji="1" lang="en-US" altLang="ja-JP" dirty="0" smtClean="0">
                <a:latin typeface="+mj-lt"/>
              </a:rPr>
              <a:t>- Gamma ray dose rate is considerably different from place to place</a:t>
            </a:r>
          </a:p>
          <a:p>
            <a:pPr>
              <a:lnSpc>
                <a:spcPts val="3100"/>
              </a:lnSpc>
            </a:pPr>
            <a:r>
              <a:rPr kumimoji="1" lang="en-US" altLang="ja-JP" dirty="0" smtClean="0">
                <a:latin typeface="+mj-lt"/>
              </a:rPr>
              <a:t>- Evacuees</a:t>
            </a:r>
            <a:r>
              <a:rPr kumimoji="1" lang="ja-JP" altLang="en-US" dirty="0" smtClean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moved from their original places</a:t>
            </a:r>
          </a:p>
          <a:p>
            <a:pPr>
              <a:lnSpc>
                <a:spcPts val="3100"/>
              </a:lnSpc>
            </a:pPr>
            <a:r>
              <a:rPr kumimoji="1" lang="en-US" altLang="ja-JP" dirty="0" smtClean="0">
                <a:latin typeface="+mj-lt"/>
              </a:rPr>
              <a:t>- Various evacuation patterns</a:t>
            </a:r>
            <a:endParaRPr kumimoji="1" lang="en-US" altLang="ja-JP" dirty="0">
              <a:latin typeface="+mj-lt"/>
            </a:endParaRPr>
          </a:p>
          <a:p>
            <a:pPr>
              <a:lnSpc>
                <a:spcPts val="3100"/>
              </a:lnSpc>
            </a:pPr>
            <a:r>
              <a:rPr kumimoji="1" lang="en-US" altLang="ja-JP" dirty="0" smtClean="0">
                <a:latin typeface="+mj-lt"/>
              </a:rPr>
              <a:t>“Record of movement” </a:t>
            </a:r>
            <a:r>
              <a:rPr kumimoji="1" lang="en-US" altLang="ja-JP" dirty="0">
                <a:latin typeface="+mj-lt"/>
              </a:rPr>
              <a:t>for each resident </a:t>
            </a:r>
            <a:r>
              <a:rPr kumimoji="1" lang="en-US" altLang="ja-JP" dirty="0" smtClean="0">
                <a:latin typeface="+mj-lt"/>
              </a:rPr>
              <a:t>is necessary </a:t>
            </a:r>
            <a:r>
              <a:rPr kumimoji="1" lang="en-US" altLang="ja-JP" dirty="0">
                <a:latin typeface="+mj-lt"/>
              </a:rPr>
              <a:t>to </a:t>
            </a:r>
            <a:r>
              <a:rPr kumimoji="1" lang="en-US" altLang="ja-JP" dirty="0" smtClean="0">
                <a:latin typeface="+mj-lt"/>
              </a:rPr>
              <a:t>estimate realistic external dose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32835" name="Picture 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40" y="2806144"/>
            <a:ext cx="3352800" cy="237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152400" y="5243025"/>
            <a:ext cx="4724400" cy="12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sz="2000" b="0" kern="0" dirty="0" smtClean="0"/>
              <a:t>Example of gamma ray dose rate map after the accident (MEXT website)</a:t>
            </a:r>
          </a:p>
          <a:p>
            <a:pPr eaLnBrk="1" hangingPunct="1"/>
            <a:r>
              <a:rPr kumimoji="1" lang="en-US" altLang="ja-JP" sz="1600" b="0" kern="0" dirty="0" smtClean="0"/>
              <a:t>MEXT: Ministry of Education, Culture, Sports, Science and Technology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7772400" y="3352800"/>
            <a:ext cx="1828800" cy="11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Five examples of evacuation patterns</a:t>
            </a: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920750" y="4953000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1454150" y="4876800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直線コネクタ 15"/>
          <p:cNvCxnSpPr/>
          <p:nvPr/>
        </p:nvCxnSpPr>
        <p:spPr bwMode="auto">
          <a:xfrm>
            <a:off x="914400" y="4876800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753140" y="447669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 km</a:t>
            </a:r>
            <a:endParaRPr kumimoji="1" lang="ja-JP" altLang="en-US" sz="2000" dirty="0"/>
          </a:p>
        </p:txBody>
      </p:sp>
      <p:pic>
        <p:nvPicPr>
          <p:cNvPr id="32990" name="Picture 2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55" y="2317340"/>
            <a:ext cx="2602902" cy="3092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 bwMode="auto">
          <a:xfrm>
            <a:off x="7049524" y="2791248"/>
            <a:ext cx="4113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7460905" y="2715048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7040898" y="2715048"/>
            <a:ext cx="0" cy="152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テキスト ボックス 23"/>
          <p:cNvSpPr txBox="1"/>
          <p:nvPr/>
        </p:nvSpPr>
        <p:spPr>
          <a:xfrm>
            <a:off x="6814227" y="236220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10 km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0" y="2743200"/>
            <a:ext cx="206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0.1 to &gt;19 </a:t>
            </a:r>
            <a:r>
              <a:rPr kumimoji="1" lang="en-US" altLang="ja-JP" sz="2000" dirty="0" err="1" smtClean="0"/>
              <a:t>μSv</a:t>
            </a:r>
            <a:r>
              <a:rPr kumimoji="1" lang="en-US" altLang="ja-JP" sz="2000" dirty="0" smtClean="0"/>
              <a:t>/h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96165" y="5410200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Eastern part of </a:t>
            </a:r>
          </a:p>
          <a:p>
            <a:r>
              <a:rPr kumimoji="1" lang="en-US" altLang="ja-JP" sz="1800" dirty="0" smtClean="0"/>
              <a:t>Fukushima Pref.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96078" y="0"/>
            <a:ext cx="9753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Background</a:t>
            </a:r>
          </a:p>
        </p:txBody>
      </p:sp>
      <p:sp>
        <p:nvSpPr>
          <p:cNvPr id="3482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886200" y="6419850"/>
            <a:ext cx="2063750" cy="43815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6542071B-4795-4D29-BBF9-33F9509F6D0B}" type="slidenum">
              <a:rPr lang="en-US" altLang="ja-JP" sz="1800">
                <a:solidFill>
                  <a:schemeClr val="bg1"/>
                </a:solidFill>
              </a:rPr>
              <a:pPr/>
              <a:t>3</a:t>
            </a:fld>
            <a:endParaRPr lang="en-US" altLang="ja-JP" sz="1400" dirty="0"/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168446" y="4114800"/>
            <a:ext cx="5785787" cy="1962149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/>
              <a:t>Projected dose:  </a:t>
            </a:r>
            <a:endParaRPr kumimoji="1" lang="en-US" altLang="ja-JP" b="0" kern="0" dirty="0" smtClean="0"/>
          </a:p>
          <a:p>
            <a:pPr algn="just" eaLnBrk="1" hangingPunct="1"/>
            <a:r>
              <a:rPr kumimoji="1" lang="en-US" altLang="ja-JP" b="0" kern="0" dirty="0" smtClean="0"/>
              <a:t>The </a:t>
            </a:r>
            <a:r>
              <a:rPr kumimoji="1" lang="en-US" altLang="ja-JP" b="0" kern="0" dirty="0"/>
              <a:t>dose that would be received if no countermeasures were to be </a:t>
            </a:r>
            <a:r>
              <a:rPr kumimoji="1" lang="en-US" altLang="ja-JP" b="0" kern="0" dirty="0" smtClean="0"/>
              <a:t>taken </a:t>
            </a:r>
          </a:p>
          <a:p>
            <a:pPr eaLnBrk="1" hangingPunct="1"/>
            <a:r>
              <a:rPr kumimoji="1" lang="en-US" altLang="ja-JP" sz="2000" b="0" kern="0" dirty="0" smtClean="0"/>
              <a:t>(IAEA Basic Safety Standard, 1996)</a:t>
            </a:r>
          </a:p>
          <a:p>
            <a:pPr eaLnBrk="1" hangingPunct="1"/>
            <a:r>
              <a:rPr kumimoji="1" lang="en-US" altLang="ja-JP" b="0" kern="0" dirty="0" smtClean="0"/>
              <a:t>Similar definition in ICRP Publication 63.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2251" y="750467"/>
            <a:ext cx="9453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Many dose estimation studies have been done after the accident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In some cases, dose estimation is based on conservative assumptions to avoid underestimation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Ex. People stay outdoor all day long </a:t>
            </a:r>
          </a:p>
          <a:p>
            <a:r>
              <a:rPr kumimoji="1" lang="en-US" altLang="ja-JP" dirty="0" smtClean="0"/>
              <a:t>                 a kind of “projected dose” (see below)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49339" y="2886740"/>
            <a:ext cx="7315200" cy="12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More realistic dose based on actual situations</a:t>
            </a:r>
          </a:p>
        </p:txBody>
      </p:sp>
      <p:sp>
        <p:nvSpPr>
          <p:cNvPr id="2" name="上下矢印 1"/>
          <p:cNvSpPr/>
          <p:nvPr/>
        </p:nvSpPr>
        <p:spPr bwMode="auto">
          <a:xfrm>
            <a:off x="533400" y="2295525"/>
            <a:ext cx="436461" cy="990600"/>
          </a:xfrm>
          <a:prstGeom prst="up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7221639" y="3206980"/>
            <a:ext cx="1981200" cy="6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Basic Survey</a:t>
            </a:r>
          </a:p>
        </p:txBody>
      </p:sp>
      <p:sp>
        <p:nvSpPr>
          <p:cNvPr id="5" name="右矢印 4"/>
          <p:cNvSpPr/>
          <p:nvPr/>
        </p:nvSpPr>
        <p:spPr bwMode="auto">
          <a:xfrm>
            <a:off x="6610349" y="3360115"/>
            <a:ext cx="561975" cy="310715"/>
          </a:xfrm>
          <a:prstGeom prst="righ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3924300" cy="3459540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152400" y="76200"/>
            <a:ext cx="96012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solidFill>
                  <a:schemeClr val="bg2"/>
                </a:solidFill>
              </a:rPr>
              <a:t>Outline of Basic Survey</a:t>
            </a:r>
            <a:endParaRPr lang="en-US" altLang="ja-JP" sz="3200" dirty="0">
              <a:solidFill>
                <a:schemeClr val="bg2"/>
              </a:solidFill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F573277C-EC14-471B-97DC-286D292688D5}" type="slidenum">
              <a:rPr lang="en-US" altLang="ja-JP" sz="1800">
                <a:solidFill>
                  <a:schemeClr val="bg1"/>
                </a:solidFill>
              </a:rPr>
              <a:pPr/>
              <a:t>4</a:t>
            </a:fld>
            <a:endParaRPr lang="en-US" altLang="ja-JP" sz="140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4038599" y="2590800"/>
            <a:ext cx="562462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>
                <a:solidFill>
                  <a:srgbClr val="0000CC"/>
                </a:solidFill>
              </a:rPr>
              <a:t>Items: </a:t>
            </a:r>
          </a:p>
          <a:p>
            <a:pPr eaLnBrk="1" hangingPunct="1"/>
            <a:r>
              <a:rPr kumimoji="1" lang="en-US" altLang="ja-JP" b="0" kern="0" dirty="0" smtClean="0">
                <a:solidFill>
                  <a:srgbClr val="0000CC"/>
                </a:solidFill>
              </a:rPr>
              <a:t>Whereabouts for each day in the period</a:t>
            </a:r>
            <a:r>
              <a:rPr kumimoji="1" lang="ja-JP" altLang="en-US" b="0" kern="0" dirty="0">
                <a:solidFill>
                  <a:srgbClr val="0000CC"/>
                </a:solidFill>
              </a:rPr>
              <a:t> </a:t>
            </a:r>
            <a:endParaRPr kumimoji="1" lang="en-US" altLang="ja-JP" b="0" kern="0" dirty="0">
              <a:solidFill>
                <a:srgbClr val="0000CC"/>
              </a:solidFill>
            </a:endParaRPr>
          </a:p>
          <a:p>
            <a:pPr eaLnBrk="1" hangingPunct="1"/>
            <a:r>
              <a:rPr kumimoji="1" lang="ja-JP" altLang="en-US" sz="2000" b="0" kern="0" dirty="0" smtClean="0">
                <a:solidFill>
                  <a:srgbClr val="0000CC"/>
                </a:solidFill>
              </a:rPr>
              <a:t>（</a:t>
            </a:r>
            <a:r>
              <a:rPr kumimoji="1" lang="en-US" altLang="ja-JP" sz="2000" b="0" kern="0" dirty="0" smtClean="0">
                <a:solidFill>
                  <a:srgbClr val="0000CC"/>
                </a:solidFill>
              </a:rPr>
              <a:t>locations and Indoor</a:t>
            </a:r>
            <a:r>
              <a:rPr kumimoji="1" lang="en-US" altLang="ja-JP" sz="2000" b="0" kern="0" dirty="0">
                <a:solidFill>
                  <a:srgbClr val="0000CC"/>
                </a:solidFill>
              </a:rPr>
              <a:t>, outdoor, or </a:t>
            </a:r>
            <a:r>
              <a:rPr kumimoji="1" lang="en-US" altLang="ja-JP" sz="2000" b="0" kern="0" dirty="0" smtClean="0">
                <a:solidFill>
                  <a:srgbClr val="0000CC"/>
                </a:solidFill>
              </a:rPr>
              <a:t>moving</a:t>
            </a:r>
            <a:r>
              <a:rPr kumimoji="1" lang="ja-JP" altLang="en-US" sz="2000" b="0" kern="0" dirty="0" smtClean="0">
                <a:solidFill>
                  <a:srgbClr val="0000CC"/>
                </a:solidFill>
              </a:rPr>
              <a:t>）</a:t>
            </a:r>
            <a:endParaRPr kumimoji="1" lang="en-US" altLang="ja-JP" sz="2000" b="0" kern="0" dirty="0">
              <a:solidFill>
                <a:srgbClr val="0000CC"/>
              </a:solidFill>
            </a:endParaRPr>
          </a:p>
          <a:p>
            <a:pPr eaLnBrk="1" hangingPunct="1"/>
            <a:r>
              <a:rPr kumimoji="1" lang="en-US" altLang="ja-JP" b="0" kern="0" dirty="0" smtClean="0"/>
              <a:t>Period</a:t>
            </a:r>
            <a:r>
              <a:rPr kumimoji="1" lang="en-US" altLang="ja-JP" b="0" kern="0" dirty="0"/>
              <a:t>: March </a:t>
            </a:r>
            <a:r>
              <a:rPr kumimoji="1" lang="en-US" altLang="ja-JP" b="0" kern="0" dirty="0" smtClean="0"/>
              <a:t>11, </a:t>
            </a:r>
            <a:r>
              <a:rPr kumimoji="1" lang="en-US" altLang="ja-JP" b="0" kern="0" dirty="0"/>
              <a:t>2011 – July 11, </a:t>
            </a:r>
            <a:r>
              <a:rPr kumimoji="1" lang="en-US" altLang="ja-JP" b="0" kern="0" dirty="0" smtClean="0"/>
              <a:t>2011</a:t>
            </a:r>
            <a:endParaRPr kumimoji="1" lang="en-US" altLang="ja-JP" b="0" kern="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600" y="716340"/>
            <a:ext cx="5747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CC"/>
                </a:solidFill>
                <a:latin typeface="+mj-lt"/>
              </a:rPr>
              <a:t>Fukushima Health Management Survey</a:t>
            </a:r>
          </a:p>
          <a:p>
            <a:r>
              <a:rPr kumimoji="1" lang="ja-JP" altLang="en-US" dirty="0" smtClean="0">
                <a:latin typeface="+mj-lt"/>
              </a:rPr>
              <a:t>・</a:t>
            </a:r>
            <a:r>
              <a:rPr kumimoji="1" lang="en-US" altLang="ja-JP" dirty="0" smtClean="0">
                <a:latin typeface="+mj-lt"/>
              </a:rPr>
              <a:t>Basic Survey</a:t>
            </a:r>
          </a:p>
          <a:p>
            <a:r>
              <a:rPr kumimoji="1" lang="ja-JP" altLang="en-US" dirty="0">
                <a:latin typeface="+mj-lt"/>
              </a:rPr>
              <a:t>・</a:t>
            </a:r>
            <a:r>
              <a:rPr kumimoji="1" lang="en-US" altLang="ja-JP" dirty="0" smtClean="0">
                <a:latin typeface="+mj-lt"/>
              </a:rPr>
              <a:t>Four detailed Surveys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72356" y="1097340"/>
            <a:ext cx="559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/>
              <a:t>Q</a:t>
            </a:r>
            <a:r>
              <a:rPr lang="en-US" altLang="ja-JP" dirty="0" smtClean="0"/>
              <a:t>uestionnaire targeting roughly 2,050,000 people who were living, or were present, in Fukushima Prefecture  as of March 11, 2011.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6200" y="5715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Changes in gamma ray dose rate in </a:t>
            </a:r>
            <a:r>
              <a:rPr kumimoji="1" lang="en-US" altLang="ja-JP" sz="2000" dirty="0" err="1" smtClean="0"/>
              <a:t>Iitate</a:t>
            </a:r>
            <a:r>
              <a:rPr kumimoji="1" lang="en-US" altLang="ja-JP" sz="2000" dirty="0" smtClean="0"/>
              <a:t> Village:</a:t>
            </a:r>
          </a:p>
          <a:p>
            <a:r>
              <a:rPr kumimoji="1" lang="en-US" altLang="ja-JP" sz="2000" dirty="0" smtClean="0"/>
              <a:t>After </a:t>
            </a:r>
            <a:r>
              <a:rPr kumimoji="1" lang="en-US" altLang="ja-JP" sz="2000" dirty="0"/>
              <a:t>four months, g</a:t>
            </a:r>
            <a:r>
              <a:rPr kumimoji="1" lang="en-US" altLang="ja-JP" sz="2000" dirty="0" smtClean="0"/>
              <a:t>amma </a:t>
            </a:r>
            <a:r>
              <a:rPr kumimoji="1" lang="en-US" altLang="ja-JP" sz="2000" dirty="0"/>
              <a:t>ray dose rate seems to be </a:t>
            </a:r>
            <a:r>
              <a:rPr kumimoji="1" lang="en-US" altLang="ja-JP" sz="2000" dirty="0" smtClean="0"/>
              <a:t>plateau</a:t>
            </a:r>
            <a:endParaRPr kumimoji="1" lang="en-US" altLang="ja-JP" sz="2000" dirty="0"/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2438400" y="1316504"/>
            <a:ext cx="16339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テキスト ボックス 4"/>
          <p:cNvSpPr txBox="1"/>
          <p:nvPr/>
        </p:nvSpPr>
        <p:spPr>
          <a:xfrm>
            <a:off x="609600" y="4987533"/>
            <a:ext cx="430887" cy="731932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 smtClean="0"/>
              <a:t>Mar 15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19200" y="4996677"/>
            <a:ext cx="430887" cy="69666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/>
              <a:t>Apr</a:t>
            </a:r>
            <a:r>
              <a:rPr kumimoji="1" lang="en-US" altLang="ja-JP" sz="1600" dirty="0" smtClean="0"/>
              <a:t> 15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55113" y="4996677"/>
            <a:ext cx="430887" cy="765594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/>
              <a:t>May</a:t>
            </a:r>
            <a:r>
              <a:rPr kumimoji="1" lang="en-US" altLang="ja-JP" sz="1600" dirty="0" smtClean="0"/>
              <a:t> 15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4713" y="4999556"/>
            <a:ext cx="430887" cy="707886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/>
              <a:t>Jun</a:t>
            </a:r>
            <a:r>
              <a:rPr kumimoji="1" lang="en-US" altLang="ja-JP" sz="1600" dirty="0" smtClean="0"/>
              <a:t> 15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74313" y="4995554"/>
            <a:ext cx="430887" cy="638957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/>
              <a:t>Jul</a:t>
            </a:r>
            <a:r>
              <a:rPr kumimoji="1" lang="en-US" altLang="ja-JP" sz="1600" dirty="0" smtClean="0"/>
              <a:t> 15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83913" y="4977044"/>
            <a:ext cx="430887" cy="741550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kumimoji="1" lang="en-US" altLang="ja-JP" sz="1600" dirty="0"/>
              <a:t>Aug</a:t>
            </a:r>
            <a:r>
              <a:rPr kumimoji="1" lang="en-US" altLang="ja-JP" sz="1600" dirty="0" smtClean="0"/>
              <a:t> 15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7736" y="3866949"/>
            <a:ext cx="18133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/>
              <a:t>Period for dose </a:t>
            </a:r>
          </a:p>
          <a:p>
            <a:pPr algn="ctr"/>
            <a:r>
              <a:rPr kumimoji="1" lang="en-US" altLang="ja-JP" sz="1800" dirty="0" smtClean="0"/>
              <a:t>estimation</a:t>
            </a:r>
            <a:endParaRPr kumimoji="1" lang="ja-JP" altLang="en-US" sz="1800" dirty="0"/>
          </a:p>
        </p:txBody>
      </p:sp>
      <p:sp>
        <p:nvSpPr>
          <p:cNvPr id="3" name="下矢印 2"/>
          <p:cNvSpPr/>
          <p:nvPr/>
        </p:nvSpPr>
        <p:spPr bwMode="auto">
          <a:xfrm>
            <a:off x="6306207" y="2667000"/>
            <a:ext cx="725214" cy="533400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9601200" cy="6858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ja-JP" sz="3200" dirty="0" smtClean="0"/>
              <a:t>Questionnaire of Basic Survey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4C1462DC-EDF2-42D5-A886-0EF8A5FE111B}" type="slidenum">
              <a:rPr lang="en-US" altLang="ja-JP" sz="1800">
                <a:solidFill>
                  <a:schemeClr val="bg1"/>
                </a:solidFill>
              </a:rPr>
              <a:pPr/>
              <a:t>5</a:t>
            </a:fld>
            <a:endParaRPr lang="en-US" altLang="ja-JP" sz="1400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5" y="1905000"/>
            <a:ext cx="9380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" y="1371600"/>
            <a:ext cx="5559056" cy="34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5" y="4182139"/>
            <a:ext cx="7967707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28600" y="833735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Sample of response sheet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5725" y="4953000"/>
            <a:ext cx="860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Children under 20</a:t>
            </a:r>
            <a:r>
              <a:rPr kumimoji="1" lang="en-US" altLang="ja-JP" dirty="0">
                <a:latin typeface="+mn-lt"/>
              </a:rPr>
              <a:t>y</a:t>
            </a:r>
            <a:r>
              <a:rPr kumimoji="1" lang="en-US" altLang="ja-JP" dirty="0" smtClean="0"/>
              <a:t>: signatures by their parents are necessary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76200"/>
            <a:ext cx="9677400" cy="574675"/>
          </a:xfrm>
        </p:spPr>
        <p:txBody>
          <a:bodyPr/>
          <a:lstStyle/>
          <a:p>
            <a:pPr eaLnBrk="1" hangingPunct="1"/>
            <a:r>
              <a:rPr kumimoji="1" lang="en-US" altLang="ja-JP" sz="3200" b="0" kern="0" dirty="0" smtClean="0"/>
              <a:t>Dose calculation (check of response sheets)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3E4301F7-41D1-4B96-B17E-B8BDE4FAA02E}" type="slidenum">
              <a:rPr lang="en-US" altLang="ja-JP" sz="1800">
                <a:solidFill>
                  <a:schemeClr val="bg1"/>
                </a:solidFill>
              </a:rPr>
              <a:pPr/>
              <a:t>6</a:t>
            </a:fld>
            <a:endParaRPr lang="en-US" altLang="ja-JP" sz="1400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28600" y="5562600"/>
            <a:ext cx="70865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NIRS: National Institute of Radiological Sciences, Chiba, Japan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219201" y="3670004"/>
            <a:ext cx="7696200" cy="520996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Records of the movement of respondents are digitized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400493" y="1881956"/>
            <a:ext cx="3423684" cy="122274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The response sheet is sufficient ? </a:t>
            </a:r>
          </a:p>
          <a:p>
            <a:pPr eaLnBrk="1" hangingPunct="1"/>
            <a:r>
              <a:rPr kumimoji="1" lang="en-US" altLang="ja-JP" b="0" kern="0" dirty="0" smtClean="0"/>
              <a:t>(any blank items?)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797748" y="4727944"/>
            <a:ext cx="4185684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ja-JP" b="0" kern="0" dirty="0" smtClean="0"/>
              <a:t>Sending the records to NIRS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1004141" y="838200"/>
            <a:ext cx="7823790" cy="5334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Checking response sheets returned from the residents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029198" y="1733101"/>
            <a:ext cx="4191002" cy="1520453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1" lang="en-US" altLang="ja-JP" b="0" kern="0" dirty="0" smtClean="0"/>
              <a:t>Contact each respondent to completely fill in the response sheet (</a:t>
            </a:r>
            <a:r>
              <a:rPr kumimoji="1" lang="en-US" altLang="ja-JP" sz="2000" b="0" kern="0" dirty="0" smtClean="0">
                <a:solidFill>
                  <a:srgbClr val="0000CC"/>
                </a:solidFill>
              </a:rPr>
              <a:t>by telephone or mail</a:t>
            </a:r>
            <a:r>
              <a:rPr kumimoji="1" lang="en-US" altLang="ja-JP" sz="2000" b="0" kern="0" dirty="0" smtClean="0"/>
              <a:t>,</a:t>
            </a:r>
          </a:p>
          <a:p>
            <a:pPr eaLnBrk="1" hangingPunct="1"/>
            <a:r>
              <a:rPr kumimoji="1" lang="en-US" altLang="ja-JP" sz="2000" b="0" kern="0" dirty="0">
                <a:solidFill>
                  <a:srgbClr val="0000CC"/>
                </a:solidFill>
              </a:rPr>
              <a:t>m</a:t>
            </a:r>
            <a:r>
              <a:rPr kumimoji="1" lang="en-US" altLang="ja-JP" sz="2000" b="0" kern="0" dirty="0" smtClean="0">
                <a:solidFill>
                  <a:srgbClr val="0000CC"/>
                </a:solidFill>
              </a:rPr>
              <a:t>ore than 70,000 respondents</a:t>
            </a:r>
            <a:r>
              <a:rPr kumimoji="1" lang="en-US" altLang="ja-JP" sz="2000" b="0" kern="0" dirty="0" smtClean="0"/>
              <a:t>)</a:t>
            </a:r>
          </a:p>
        </p:txBody>
      </p:sp>
      <p:sp>
        <p:nvSpPr>
          <p:cNvPr id="2" name="下矢印 1"/>
          <p:cNvSpPr/>
          <p:nvPr/>
        </p:nvSpPr>
        <p:spPr bwMode="auto">
          <a:xfrm>
            <a:off x="1981200" y="1447800"/>
            <a:ext cx="533400" cy="357957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1986516" y="3223443"/>
            <a:ext cx="533400" cy="357957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下矢印 11"/>
          <p:cNvSpPr/>
          <p:nvPr/>
        </p:nvSpPr>
        <p:spPr bwMode="auto">
          <a:xfrm>
            <a:off x="4623891" y="4279679"/>
            <a:ext cx="533400" cy="357957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右矢印 4"/>
          <p:cNvSpPr/>
          <p:nvPr/>
        </p:nvSpPr>
        <p:spPr bwMode="auto">
          <a:xfrm>
            <a:off x="4038600" y="2057400"/>
            <a:ext cx="851991" cy="359729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右矢印 14"/>
          <p:cNvSpPr/>
          <p:nvPr/>
        </p:nvSpPr>
        <p:spPr bwMode="auto">
          <a:xfrm rot="10800000">
            <a:off x="4038599" y="2575729"/>
            <a:ext cx="851991" cy="359729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5029200" y="1177498"/>
            <a:ext cx="4572000" cy="3082499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9677400" cy="57467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NIRS dose calculation program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3E4301F7-41D1-4B96-B17E-B8BDE4FAA02E}" type="slidenum">
              <a:rPr lang="en-US" altLang="ja-JP" sz="1800">
                <a:solidFill>
                  <a:srgbClr val="FFFFFF"/>
                </a:solidFill>
              </a:rPr>
              <a:pPr/>
              <a:t>7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2749" y="3429000"/>
            <a:ext cx="3060453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Construction of daily 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dose rate maps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6380" y="1693641"/>
            <a:ext cx="3969709" cy="230832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-</a:t>
            </a:r>
            <a:r>
              <a:rPr kumimoji="1" lang="ja-JP" altLang="en-US" dirty="0">
                <a:latin typeface="+mj-lt"/>
              </a:rPr>
              <a:t> </a:t>
            </a:r>
            <a:r>
              <a:rPr kumimoji="1" lang="en-US" altLang="ja-JP" dirty="0" smtClean="0">
                <a:latin typeface="+mj-lt"/>
              </a:rPr>
              <a:t>Moving, outdoor, indoor</a:t>
            </a:r>
          </a:p>
          <a:p>
            <a:r>
              <a:rPr kumimoji="1" lang="en-US" altLang="ja-JP" dirty="0" smtClean="0"/>
              <a:t>- Hours </a:t>
            </a:r>
            <a:r>
              <a:rPr kumimoji="1" lang="en-US" altLang="ja-JP" dirty="0"/>
              <a:t>spent in the region</a:t>
            </a:r>
            <a:endParaRPr kumimoji="1" lang="ja-JP" altLang="en-US" dirty="0"/>
          </a:p>
          <a:p>
            <a:r>
              <a:rPr kumimoji="1" lang="en-US" altLang="ja-JP" dirty="0" smtClean="0"/>
              <a:t>- Hours </a:t>
            </a:r>
            <a:r>
              <a:rPr kumimoji="1" lang="en-US" altLang="ja-JP" dirty="0"/>
              <a:t>of moving</a:t>
            </a:r>
            <a:endParaRPr kumimoji="1" lang="ja-JP" altLang="en-US" dirty="0"/>
          </a:p>
          <a:p>
            <a:r>
              <a:rPr kumimoji="1" lang="en-US" altLang="ja-JP" dirty="0" smtClean="0"/>
              <a:t>- Location </a:t>
            </a:r>
            <a:r>
              <a:rPr kumimoji="1" lang="en-US" altLang="ja-JP" dirty="0"/>
              <a:t>of the region</a:t>
            </a:r>
            <a:endParaRPr kumimoji="1" lang="ja-JP" altLang="en-US" dirty="0"/>
          </a:p>
          <a:p>
            <a:r>
              <a:rPr kumimoji="1" lang="en-US" altLang="ja-JP" kern="0" dirty="0" smtClean="0"/>
              <a:t>- Dose </a:t>
            </a:r>
            <a:r>
              <a:rPr kumimoji="1" lang="en-US" altLang="ja-JP" kern="0" dirty="0"/>
              <a:t>reduction factor for </a:t>
            </a:r>
            <a:r>
              <a:rPr kumimoji="1" lang="en-US" altLang="ja-JP" kern="0" dirty="0" smtClean="0"/>
              <a:t>  </a:t>
            </a:r>
          </a:p>
          <a:p>
            <a:r>
              <a:rPr kumimoji="1" lang="en-US" altLang="ja-JP" kern="0" dirty="0" smtClean="0"/>
              <a:t>each </a:t>
            </a:r>
            <a:r>
              <a:rPr kumimoji="1" lang="en-US" altLang="ja-JP" kern="0" dirty="0"/>
              <a:t>type of </a:t>
            </a:r>
            <a:r>
              <a:rPr kumimoji="1" lang="en-US" altLang="ja-JP" kern="0" dirty="0" smtClean="0"/>
              <a:t>dwellings</a:t>
            </a:r>
            <a:endParaRPr kumimoji="1" lang="en-US" altLang="ja-JP" kern="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228600" y="1889372"/>
            <a:ext cx="4419600" cy="1158628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339900"/>
              </a:buClr>
              <a:buFont typeface="Wingding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kumimoji="1" lang="en-US" altLang="ja-JP" b="0" kern="0" dirty="0" smtClean="0"/>
              <a:t>Subtracting dose due to natural radiation</a:t>
            </a:r>
          </a:p>
          <a:p>
            <a:pPr marL="342900" indent="-342900" eaLnBrk="1" hangingPunct="1">
              <a:buFontTx/>
              <a:buChar char="-"/>
            </a:pPr>
            <a:r>
              <a:rPr kumimoji="1" lang="en-US" altLang="ja-JP" b="0" kern="0" dirty="0" smtClean="0"/>
              <a:t>Conversion to effective dose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542" y="685800"/>
            <a:ext cx="3661580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Monitoring data obtained 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by MEXT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03867" y="4648200"/>
            <a:ext cx="4364665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Calculation of effective dose for adult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1332" y="5351721"/>
            <a:ext cx="3165068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Body size (age) correction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2221" y="6019800"/>
            <a:ext cx="4107957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Effective dose for each respondent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86400" y="769086"/>
            <a:ext cx="370967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Records of the movement</a:t>
            </a:r>
          </a:p>
          <a:p>
            <a:r>
              <a:rPr kumimoji="1" lang="en-US" altLang="ja-JP" dirty="0" smtClean="0">
                <a:latin typeface="+mj-lt"/>
              </a:rPr>
              <a:t>(digitized questionnaire)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6" name="直線矢印コネクタ 5"/>
          <p:cNvCxnSpPr>
            <a:stCxn id="15" idx="2"/>
          </p:cNvCxnSpPr>
          <p:nvPr/>
        </p:nvCxnSpPr>
        <p:spPr bwMode="auto">
          <a:xfrm>
            <a:off x="2321332" y="1516797"/>
            <a:ext cx="0" cy="347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直線矢印コネクタ 23"/>
          <p:cNvCxnSpPr/>
          <p:nvPr/>
        </p:nvCxnSpPr>
        <p:spPr bwMode="auto">
          <a:xfrm>
            <a:off x="2362200" y="3048000"/>
            <a:ext cx="0" cy="347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>
            <a:off x="2362200" y="4300434"/>
            <a:ext cx="0" cy="347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>
            <a:off x="3886200" y="5062434"/>
            <a:ext cx="0" cy="2715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直線矢印コネクタ 26"/>
          <p:cNvCxnSpPr/>
          <p:nvPr/>
        </p:nvCxnSpPr>
        <p:spPr bwMode="auto">
          <a:xfrm>
            <a:off x="5486400" y="4300434"/>
            <a:ext cx="0" cy="3477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>
            <a:off x="3886200" y="5748234"/>
            <a:ext cx="0" cy="2715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テキスト ボックス 3"/>
          <p:cNvSpPr txBox="1"/>
          <p:nvPr/>
        </p:nvSpPr>
        <p:spPr>
          <a:xfrm>
            <a:off x="6324600" y="4472162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/>
              <a:t>Akahane</a:t>
            </a:r>
            <a:r>
              <a:rPr kumimoji="1" lang="en-US" altLang="ja-JP" sz="1800" dirty="0" smtClean="0"/>
              <a:t> et al: </a:t>
            </a:r>
            <a:r>
              <a:rPr kumimoji="1" lang="en-US" altLang="ja-JP" sz="1800" i="1" dirty="0" smtClean="0"/>
              <a:t>Scientific Report </a:t>
            </a:r>
          </a:p>
          <a:p>
            <a:r>
              <a:rPr kumimoji="1" lang="en-US" altLang="ja-JP" sz="1800" b="1" dirty="0" smtClean="0"/>
              <a:t>3</a:t>
            </a:r>
            <a:r>
              <a:rPr kumimoji="1" lang="en-US" altLang="ja-JP" sz="1800" dirty="0" smtClean="0"/>
              <a:t>: 1670 (2013)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27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335" y="0"/>
            <a:ext cx="9677400" cy="65087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How to report the results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69F160B0-AC17-4A41-A327-8494C281B529}" type="slidenum">
              <a:rPr lang="en-US" altLang="ja-JP" sz="1800">
                <a:solidFill>
                  <a:schemeClr val="bg1"/>
                </a:solidFill>
              </a:rPr>
              <a:pPr/>
              <a:t>8</a:t>
            </a:fld>
            <a:endParaRPr lang="en-US" altLang="ja-JP" sz="14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6088" y="4409979"/>
            <a:ext cx="7604512" cy="830997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FMU reports the individual external dose to each respondent by mail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68874" y="1752600"/>
            <a:ext cx="7641726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The individual doses are statistically processed at FMU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1000" y="914400"/>
            <a:ext cx="5166799" cy="46166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Individual estimates of external dose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609600" y="1376065"/>
            <a:ext cx="0" cy="34494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テキスト ボックス 9"/>
          <p:cNvSpPr txBox="1"/>
          <p:nvPr/>
        </p:nvSpPr>
        <p:spPr>
          <a:xfrm>
            <a:off x="1006088" y="2895600"/>
            <a:ext cx="7604512" cy="1200329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The results are discussed at Fukushima Prefectural Oversight Committee Meeting (once in about three months) </a:t>
            </a:r>
            <a:r>
              <a:rPr kumimoji="1" lang="en-US" altLang="ja-JP" dirty="0" smtClean="0">
                <a:solidFill>
                  <a:srgbClr val="0000CC"/>
                </a:solidFill>
                <a:latin typeface="+mj-lt"/>
              </a:rPr>
              <a:t>http</a:t>
            </a:r>
            <a:r>
              <a:rPr kumimoji="1" lang="en-US" altLang="ja-JP" dirty="0">
                <a:solidFill>
                  <a:srgbClr val="0000CC"/>
                </a:solidFill>
                <a:latin typeface="+mj-lt"/>
              </a:rPr>
              <a:t>://www.fmu.ac.jp/radiationhealth/</a:t>
            </a:r>
            <a:endParaRPr kumimoji="1" lang="en-US" altLang="ja-JP" dirty="0" smtClean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下矢印 4"/>
          <p:cNvSpPr/>
          <p:nvPr/>
        </p:nvSpPr>
        <p:spPr bwMode="auto">
          <a:xfrm>
            <a:off x="4323746" y="2286000"/>
            <a:ext cx="629254" cy="495552"/>
          </a:xfrm>
          <a:prstGeom prst="dow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直線矢印コネクタ 10"/>
          <p:cNvCxnSpPr>
            <a:endCxn id="3" idx="1"/>
          </p:cNvCxnSpPr>
          <p:nvPr/>
        </p:nvCxnSpPr>
        <p:spPr bwMode="auto">
          <a:xfrm>
            <a:off x="609600" y="1983432"/>
            <a:ext cx="35927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直線矢印コネクタ 14"/>
          <p:cNvCxnSpPr/>
          <p:nvPr/>
        </p:nvCxnSpPr>
        <p:spPr bwMode="auto">
          <a:xfrm>
            <a:off x="618460" y="4808217"/>
            <a:ext cx="359274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正方形/長方形 1"/>
          <p:cNvSpPr/>
          <p:nvPr/>
        </p:nvSpPr>
        <p:spPr>
          <a:xfrm>
            <a:off x="381000" y="5367100"/>
            <a:ext cx="7424245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dirty="0"/>
              <a:t>Doses have been estimated for 470,234 / 515,212 respondents (91.3 %) as of 31 December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5730"/>
            <a:ext cx="9753600" cy="685800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Results (whole prefecture)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7EFCA25D-7783-469C-90DD-F555449AB206}" type="slidenum">
              <a:rPr lang="en-US" altLang="ja-JP" sz="1800">
                <a:solidFill>
                  <a:srgbClr val="FFFFFF"/>
                </a:solidFill>
              </a:rPr>
              <a:pPr/>
              <a:t>9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37971"/>
              </p:ext>
            </p:extLst>
          </p:nvPr>
        </p:nvGraphicFramePr>
        <p:xfrm>
          <a:off x="1524000" y="762000"/>
          <a:ext cx="6700652" cy="4373884"/>
        </p:xfrm>
        <a:graphic>
          <a:graphicData uri="http://schemas.openxmlformats.org/drawingml/2006/table">
            <a:tbl>
              <a:tblPr/>
              <a:tblGrid>
                <a:gridCol w="2235079"/>
                <a:gridCol w="2565521"/>
                <a:gridCol w="1900052"/>
              </a:tblGrid>
              <a:tr h="175618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Effective dose (</a:t>
                      </a:r>
                      <a:r>
                        <a:rPr kumimoji="1" lang="en-US" altLang="zh-TW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mSv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)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Number of respondents (excluding radiation workers</a:t>
                      </a:r>
                      <a:r>
                        <a:rPr kumimoji="1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Ratio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&lt; 1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305,286 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66.3 %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6674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1 - 2</a:t>
                      </a: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131,606 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28.6 %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92648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2 - 3</a:t>
                      </a: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20,403 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4.4 %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103460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3 - 4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4 - 5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&gt; 5</a:t>
                      </a: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1,457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578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1078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0.3 %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0.1 %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50" charset="-128"/>
                          <a:cs typeface="+mn-cs"/>
                        </a:rPr>
                        <a:t>0.2 %</a:t>
                      </a: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  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66674"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Total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7621" marR="7621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460,408 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pitchFamily="50" charset="-128"/>
                        </a:rPr>
                        <a:t>100 %</a:t>
                      </a:r>
                    </a:p>
                  </a:txBody>
                  <a:tcPr marL="7621" marR="7621" marT="7622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414752" y="5170032"/>
            <a:ext cx="2858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Maximum: 25 </a:t>
            </a:r>
            <a:r>
              <a:rPr lang="en-US" altLang="ja-JP" dirty="0" err="1" smtClean="0"/>
              <a:t>mSv</a:t>
            </a:r>
            <a:endParaRPr lang="en-US" altLang="ja-JP" dirty="0" smtClean="0"/>
          </a:p>
          <a:p>
            <a:r>
              <a:rPr lang="en-US" altLang="ja-JP" dirty="0" smtClean="0"/>
              <a:t>Average:  0.8 </a:t>
            </a:r>
            <a:r>
              <a:rPr lang="en-US" altLang="ja-JP" dirty="0" err="1" smtClean="0"/>
              <a:t>mSv</a:t>
            </a:r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4118966" y="5579164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(As of December 31, 2013)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5924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970</Words>
  <Application>Microsoft Office PowerPoint</Application>
  <PresentationFormat>A4 210 x 297 mm</PresentationFormat>
  <Paragraphs>188</Paragraphs>
  <Slides>13</Slides>
  <Notes>11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Blank Presentation</vt:lpstr>
      <vt:lpstr>Custom Design</vt:lpstr>
      <vt:lpstr>Equation</vt:lpstr>
      <vt:lpstr>KGPlot</vt:lpstr>
      <vt:lpstr>Basic Survey: External dose estimation</vt:lpstr>
      <vt:lpstr>Background</vt:lpstr>
      <vt:lpstr>Background</vt:lpstr>
      <vt:lpstr>PowerPoint プレゼンテーション</vt:lpstr>
      <vt:lpstr>Questionnaire of Basic Survey</vt:lpstr>
      <vt:lpstr>Dose calculation (check of response sheets)</vt:lpstr>
      <vt:lpstr>NIRS dose calculation program</vt:lpstr>
      <vt:lpstr>How to report the results</vt:lpstr>
      <vt:lpstr>Results (whole prefecture)</vt:lpstr>
      <vt:lpstr>Results (dose distribution by regions)</vt:lpstr>
      <vt:lpstr>Results (dose distribution: adults vs. children)</vt:lpstr>
      <vt:lpstr>Thyroid equivalent dose and effective dose</vt:lpstr>
      <vt:lpstr>Summary</vt:lpstr>
    </vt:vector>
  </TitlesOfParts>
  <Company>Kenneth Nollet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Kenneth Nollet</dc:creator>
  <cp:lastModifiedBy>FMU</cp:lastModifiedBy>
  <cp:revision>354</cp:revision>
  <cp:lastPrinted>2013-10-04T08:00:23Z</cp:lastPrinted>
  <dcterms:created xsi:type="dcterms:W3CDTF">2009-06-22T05:11:08Z</dcterms:created>
  <dcterms:modified xsi:type="dcterms:W3CDTF">2014-02-10T07:43:37Z</dcterms:modified>
</cp:coreProperties>
</file>